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data3.xml" ContentType="application/vnd.openxmlformats-officedocument.drawingml.diagramData+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diagrams/colors3.xml" ContentType="application/vnd.openxmlformats-officedocument.drawingml.diagramColors+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45"/>
  </p:notesMasterIdLst>
  <p:handoutMasterIdLst>
    <p:handoutMasterId r:id="rId46"/>
  </p:handoutMasterIdLst>
  <p:sldIdLst>
    <p:sldId id="407" r:id="rId2"/>
    <p:sldId id="422" r:id="rId3"/>
    <p:sldId id="411" r:id="rId4"/>
    <p:sldId id="470" r:id="rId5"/>
    <p:sldId id="412" r:id="rId6"/>
    <p:sldId id="381" r:id="rId7"/>
    <p:sldId id="384" r:id="rId8"/>
    <p:sldId id="463" r:id="rId9"/>
    <p:sldId id="464" r:id="rId10"/>
    <p:sldId id="423" r:id="rId11"/>
    <p:sldId id="442" r:id="rId12"/>
    <p:sldId id="443" r:id="rId13"/>
    <p:sldId id="440" r:id="rId14"/>
    <p:sldId id="465" r:id="rId15"/>
    <p:sldId id="386" r:id="rId16"/>
    <p:sldId id="387" r:id="rId17"/>
    <p:sldId id="420" r:id="rId18"/>
    <p:sldId id="485" r:id="rId19"/>
    <p:sldId id="390" r:id="rId20"/>
    <p:sldId id="480" r:id="rId21"/>
    <p:sldId id="481" r:id="rId22"/>
    <p:sldId id="393" r:id="rId23"/>
    <p:sldId id="471" r:id="rId24"/>
    <p:sldId id="431" r:id="rId25"/>
    <p:sldId id="486" r:id="rId26"/>
    <p:sldId id="419" r:id="rId27"/>
    <p:sldId id="396" r:id="rId28"/>
    <p:sldId id="397" r:id="rId29"/>
    <p:sldId id="476" r:id="rId30"/>
    <p:sldId id="479" r:id="rId31"/>
    <p:sldId id="468" r:id="rId32"/>
    <p:sldId id="433" r:id="rId33"/>
    <p:sldId id="435" r:id="rId34"/>
    <p:sldId id="457" r:id="rId35"/>
    <p:sldId id="436" r:id="rId36"/>
    <p:sldId id="450" r:id="rId37"/>
    <p:sldId id="482" r:id="rId38"/>
    <p:sldId id="438" r:id="rId39"/>
    <p:sldId id="483" r:id="rId40"/>
    <p:sldId id="484" r:id="rId41"/>
    <p:sldId id="487" r:id="rId42"/>
    <p:sldId id="426" r:id="rId43"/>
    <p:sldId id="378" r:id="rId44"/>
  </p:sldIdLst>
  <p:sldSz cx="9144000" cy="6858000" type="screen4x3"/>
  <p:notesSz cx="6735763" cy="9866313"/>
  <p:defaultTextStyle>
    <a:defPPr>
      <a:defRPr lang="es-ES"/>
    </a:defPPr>
    <a:lvl1pPr algn="ctr" rtl="0" eaLnBrk="0" fontAlgn="base" hangingPunct="0">
      <a:spcBef>
        <a:spcPct val="0"/>
      </a:spcBef>
      <a:spcAft>
        <a:spcPct val="0"/>
      </a:spcAft>
      <a:defRPr sz="2000" kern="1200">
        <a:solidFill>
          <a:schemeClr val="tx1"/>
        </a:solidFill>
        <a:latin typeface="Arial" charset="0"/>
        <a:ea typeface="+mn-ea"/>
        <a:cs typeface="Arial" charset="0"/>
      </a:defRPr>
    </a:lvl1pPr>
    <a:lvl2pPr marL="457200" algn="ctr" rtl="0" eaLnBrk="0" fontAlgn="base" hangingPunct="0">
      <a:spcBef>
        <a:spcPct val="0"/>
      </a:spcBef>
      <a:spcAft>
        <a:spcPct val="0"/>
      </a:spcAft>
      <a:defRPr sz="2000" kern="1200">
        <a:solidFill>
          <a:schemeClr val="tx1"/>
        </a:solidFill>
        <a:latin typeface="Arial" charset="0"/>
        <a:ea typeface="+mn-ea"/>
        <a:cs typeface="Arial" charset="0"/>
      </a:defRPr>
    </a:lvl2pPr>
    <a:lvl3pPr marL="914400" algn="ctr" rtl="0" eaLnBrk="0" fontAlgn="base" hangingPunct="0">
      <a:spcBef>
        <a:spcPct val="0"/>
      </a:spcBef>
      <a:spcAft>
        <a:spcPct val="0"/>
      </a:spcAft>
      <a:defRPr sz="2000" kern="1200">
        <a:solidFill>
          <a:schemeClr val="tx1"/>
        </a:solidFill>
        <a:latin typeface="Arial" charset="0"/>
        <a:ea typeface="+mn-ea"/>
        <a:cs typeface="Arial" charset="0"/>
      </a:defRPr>
    </a:lvl3pPr>
    <a:lvl4pPr marL="1371600" algn="ctr" rtl="0" eaLnBrk="0" fontAlgn="base" hangingPunct="0">
      <a:spcBef>
        <a:spcPct val="0"/>
      </a:spcBef>
      <a:spcAft>
        <a:spcPct val="0"/>
      </a:spcAft>
      <a:defRPr sz="2000" kern="1200">
        <a:solidFill>
          <a:schemeClr val="tx1"/>
        </a:solidFill>
        <a:latin typeface="Arial" charset="0"/>
        <a:ea typeface="+mn-ea"/>
        <a:cs typeface="Arial" charset="0"/>
      </a:defRPr>
    </a:lvl4pPr>
    <a:lvl5pPr marL="1828800" algn="ctr" rtl="0" eaLnBrk="0" fontAlgn="base" hangingPunct="0">
      <a:spcBef>
        <a:spcPct val="0"/>
      </a:spcBef>
      <a:spcAft>
        <a:spcPct val="0"/>
      </a:spcAft>
      <a:defRPr sz="2000" kern="1200">
        <a:solidFill>
          <a:schemeClr val="tx1"/>
        </a:solidFill>
        <a:latin typeface="Arial" charset="0"/>
        <a:ea typeface="+mn-ea"/>
        <a:cs typeface="Arial" charset="0"/>
      </a:defRPr>
    </a:lvl5pPr>
    <a:lvl6pPr marL="2286000" algn="l" defTabSz="914400" rtl="0" eaLnBrk="1" latinLnBrk="0" hangingPunct="1">
      <a:defRPr sz="2000" kern="1200">
        <a:solidFill>
          <a:schemeClr val="tx1"/>
        </a:solidFill>
        <a:latin typeface="Arial" charset="0"/>
        <a:ea typeface="+mn-ea"/>
        <a:cs typeface="Arial" charset="0"/>
      </a:defRPr>
    </a:lvl6pPr>
    <a:lvl7pPr marL="2743200" algn="l" defTabSz="914400" rtl="0" eaLnBrk="1" latinLnBrk="0" hangingPunct="1">
      <a:defRPr sz="2000" kern="1200">
        <a:solidFill>
          <a:schemeClr val="tx1"/>
        </a:solidFill>
        <a:latin typeface="Arial" charset="0"/>
        <a:ea typeface="+mn-ea"/>
        <a:cs typeface="Arial" charset="0"/>
      </a:defRPr>
    </a:lvl7pPr>
    <a:lvl8pPr marL="3200400" algn="l" defTabSz="914400" rtl="0" eaLnBrk="1" latinLnBrk="0" hangingPunct="1">
      <a:defRPr sz="2000" kern="1200">
        <a:solidFill>
          <a:schemeClr val="tx1"/>
        </a:solidFill>
        <a:latin typeface="Arial" charset="0"/>
        <a:ea typeface="+mn-ea"/>
        <a:cs typeface="Arial" charset="0"/>
      </a:defRPr>
    </a:lvl8pPr>
    <a:lvl9pPr marL="3657600" algn="l" defTabSz="914400" rtl="0" eaLnBrk="1" latinLnBrk="0" hangingPunct="1">
      <a:defRPr sz="20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00CC"/>
    <a:srgbClr val="FF9900"/>
    <a:srgbClr val="800080"/>
    <a:srgbClr val="008000"/>
    <a:srgbClr val="CC0099"/>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7378" autoAdjust="0"/>
    <p:restoredTop sz="93042" autoAdjust="0"/>
  </p:normalViewPr>
  <p:slideViewPr>
    <p:cSldViewPr>
      <p:cViewPr>
        <p:scale>
          <a:sx n="66" d="100"/>
          <a:sy n="66" d="100"/>
        </p:scale>
        <p:origin x="-1218" y="-10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3092"/>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78B7F9-04F9-484A-914A-6E1F2FFD507E}" type="doc">
      <dgm:prSet loTypeId="urn:microsoft.com/office/officeart/2005/8/layout/hProcess9" loCatId="process" qsTypeId="urn:microsoft.com/office/officeart/2005/8/quickstyle/simple1" qsCatId="simple" csTypeId="urn:microsoft.com/office/officeart/2005/8/colors/accent1_2" csCatId="accent1" phldr="1"/>
      <dgm:spPr/>
    </dgm:pt>
    <dgm:pt modelId="{5BA080B6-A3B2-492A-AD7B-F86F7E3D93E3}">
      <dgm:prSet phldrT="[Text]"/>
      <dgm:spPr>
        <a:solidFill>
          <a:schemeClr val="accent2"/>
        </a:solidFill>
      </dgm:spPr>
      <dgm:t>
        <a:bodyPr/>
        <a:lstStyle/>
        <a:p>
          <a:r>
            <a:rPr lang="mn-MN" dirty="0" smtClean="0"/>
            <a:t>Суурь судалгаа</a:t>
          </a:r>
          <a:endParaRPr lang="en-US" dirty="0"/>
        </a:p>
      </dgm:t>
    </dgm:pt>
    <dgm:pt modelId="{3A00FF22-055E-40E3-BF6C-9050AE4CB1A6}" type="parTrans" cxnId="{2081F1E3-6A9F-4DFA-8B74-16B12EBE7179}">
      <dgm:prSet/>
      <dgm:spPr/>
      <dgm:t>
        <a:bodyPr/>
        <a:lstStyle/>
        <a:p>
          <a:endParaRPr lang="en-US"/>
        </a:p>
      </dgm:t>
    </dgm:pt>
    <dgm:pt modelId="{18921268-EAA2-47EB-857A-647337FBCC9F}" type="sibTrans" cxnId="{2081F1E3-6A9F-4DFA-8B74-16B12EBE7179}">
      <dgm:prSet/>
      <dgm:spPr/>
      <dgm:t>
        <a:bodyPr/>
        <a:lstStyle/>
        <a:p>
          <a:endParaRPr lang="en-US"/>
        </a:p>
      </dgm:t>
    </dgm:pt>
    <dgm:pt modelId="{C43CA9E4-2B61-4664-B8F0-C859B7278361}">
      <dgm:prSet phldrT="[Text]"/>
      <dgm:spPr>
        <a:solidFill>
          <a:schemeClr val="accent2"/>
        </a:solidFill>
      </dgm:spPr>
      <dgm:t>
        <a:bodyPr/>
        <a:lstStyle/>
        <a:p>
          <a:r>
            <a:rPr lang="mn-MN" dirty="0" smtClean="0"/>
            <a:t>Хэрэглээний судалгаа</a:t>
          </a:r>
          <a:endParaRPr lang="en-US" dirty="0"/>
        </a:p>
      </dgm:t>
    </dgm:pt>
    <dgm:pt modelId="{6DDE52C2-6640-414B-B111-1F77743D6544}" type="parTrans" cxnId="{90A10AA6-1A14-4752-9560-77DA4C4C4DFE}">
      <dgm:prSet/>
      <dgm:spPr/>
      <dgm:t>
        <a:bodyPr/>
        <a:lstStyle/>
        <a:p>
          <a:endParaRPr lang="en-US"/>
        </a:p>
      </dgm:t>
    </dgm:pt>
    <dgm:pt modelId="{5A15D861-2F4E-4BD4-9E4C-CE1C3AB5B09B}" type="sibTrans" cxnId="{90A10AA6-1A14-4752-9560-77DA4C4C4DFE}">
      <dgm:prSet/>
      <dgm:spPr/>
      <dgm:t>
        <a:bodyPr/>
        <a:lstStyle/>
        <a:p>
          <a:endParaRPr lang="en-US"/>
        </a:p>
      </dgm:t>
    </dgm:pt>
    <dgm:pt modelId="{5B966789-3DD9-4990-A686-AFE99B9036F9}">
      <dgm:prSet phldrT="[Text]"/>
      <dgm:spPr>
        <a:solidFill>
          <a:schemeClr val="accent2"/>
        </a:solidFill>
      </dgm:spPr>
      <dgm:t>
        <a:bodyPr/>
        <a:lstStyle/>
        <a:p>
          <a:r>
            <a:rPr lang="mn-MN" dirty="0" smtClean="0"/>
            <a:t>Хөгжил</a:t>
          </a:r>
          <a:endParaRPr lang="en-US" dirty="0"/>
        </a:p>
      </dgm:t>
    </dgm:pt>
    <dgm:pt modelId="{D97F67B3-AAAC-4119-A77F-A9C90C8F7977}" type="parTrans" cxnId="{782C0205-03DF-4308-8CC3-2DA6DC8B43D7}">
      <dgm:prSet/>
      <dgm:spPr/>
      <dgm:t>
        <a:bodyPr/>
        <a:lstStyle/>
        <a:p>
          <a:endParaRPr lang="en-US"/>
        </a:p>
      </dgm:t>
    </dgm:pt>
    <dgm:pt modelId="{9D50FFEA-B2FB-4C6E-92FB-831C4E9B49B7}" type="sibTrans" cxnId="{782C0205-03DF-4308-8CC3-2DA6DC8B43D7}">
      <dgm:prSet/>
      <dgm:spPr/>
      <dgm:t>
        <a:bodyPr/>
        <a:lstStyle/>
        <a:p>
          <a:endParaRPr lang="en-US"/>
        </a:p>
      </dgm:t>
    </dgm:pt>
    <dgm:pt modelId="{A926F796-DED5-4D99-8578-72BAEBC641C2}">
      <dgm:prSet/>
      <dgm:spPr>
        <a:solidFill>
          <a:schemeClr val="accent2"/>
        </a:solidFill>
      </dgm:spPr>
      <dgm:t>
        <a:bodyPr/>
        <a:lstStyle/>
        <a:p>
          <a:r>
            <a:rPr lang="mn-MN" dirty="0" smtClean="0"/>
            <a:t>Бүтээгдэхүүн болон түүний тархалт</a:t>
          </a:r>
          <a:endParaRPr lang="en-US" dirty="0"/>
        </a:p>
      </dgm:t>
    </dgm:pt>
    <dgm:pt modelId="{8A50432C-E36B-4E84-AC45-EFF4AA014328}" type="parTrans" cxnId="{2BCD78B2-E673-43EF-83DF-FAD827133826}">
      <dgm:prSet/>
      <dgm:spPr/>
      <dgm:t>
        <a:bodyPr/>
        <a:lstStyle/>
        <a:p>
          <a:endParaRPr lang="en-US"/>
        </a:p>
      </dgm:t>
    </dgm:pt>
    <dgm:pt modelId="{592DBBE3-EAC5-4F94-B988-1047CBFA2841}" type="sibTrans" cxnId="{2BCD78B2-E673-43EF-83DF-FAD827133826}">
      <dgm:prSet/>
      <dgm:spPr/>
      <dgm:t>
        <a:bodyPr/>
        <a:lstStyle/>
        <a:p>
          <a:endParaRPr lang="en-US"/>
        </a:p>
      </dgm:t>
    </dgm:pt>
    <dgm:pt modelId="{B3EE9251-3FBC-4E4E-ACED-66F939930CD5}" type="pres">
      <dgm:prSet presAssocID="{0F78B7F9-04F9-484A-914A-6E1F2FFD507E}" presName="CompostProcess" presStyleCnt="0">
        <dgm:presLayoutVars>
          <dgm:dir/>
          <dgm:resizeHandles val="exact"/>
        </dgm:presLayoutVars>
      </dgm:prSet>
      <dgm:spPr/>
    </dgm:pt>
    <dgm:pt modelId="{383445AE-F264-459B-87AF-EF1687195C72}" type="pres">
      <dgm:prSet presAssocID="{0F78B7F9-04F9-484A-914A-6E1F2FFD507E}" presName="arrow" presStyleLbl="bgShp" presStyleIdx="0" presStyleCnt="1"/>
      <dgm:spPr/>
      <dgm:t>
        <a:bodyPr/>
        <a:lstStyle/>
        <a:p>
          <a:endParaRPr lang="en-US"/>
        </a:p>
      </dgm:t>
    </dgm:pt>
    <dgm:pt modelId="{0C4C53B7-4112-4A3F-AB4D-2E4AC6C8A0D0}" type="pres">
      <dgm:prSet presAssocID="{0F78B7F9-04F9-484A-914A-6E1F2FFD507E}" presName="linearProcess" presStyleCnt="0"/>
      <dgm:spPr/>
    </dgm:pt>
    <dgm:pt modelId="{385D95E6-6FDF-4FF3-BE6C-3CBEBD3C1376}" type="pres">
      <dgm:prSet presAssocID="{5BA080B6-A3B2-492A-AD7B-F86F7E3D93E3}" presName="textNode" presStyleLbl="node1" presStyleIdx="0" presStyleCnt="4">
        <dgm:presLayoutVars>
          <dgm:bulletEnabled val="1"/>
        </dgm:presLayoutVars>
      </dgm:prSet>
      <dgm:spPr/>
      <dgm:t>
        <a:bodyPr/>
        <a:lstStyle/>
        <a:p>
          <a:endParaRPr lang="en-US"/>
        </a:p>
      </dgm:t>
    </dgm:pt>
    <dgm:pt modelId="{F0950195-21DB-4561-B43C-5594E2C8E0C2}" type="pres">
      <dgm:prSet presAssocID="{18921268-EAA2-47EB-857A-647337FBCC9F}" presName="sibTrans" presStyleCnt="0"/>
      <dgm:spPr/>
    </dgm:pt>
    <dgm:pt modelId="{D4CD13AD-4BDB-44DA-B4C2-0094E4B9E139}" type="pres">
      <dgm:prSet presAssocID="{C43CA9E4-2B61-4664-B8F0-C859B7278361}" presName="textNode" presStyleLbl="node1" presStyleIdx="1" presStyleCnt="4">
        <dgm:presLayoutVars>
          <dgm:bulletEnabled val="1"/>
        </dgm:presLayoutVars>
      </dgm:prSet>
      <dgm:spPr/>
      <dgm:t>
        <a:bodyPr/>
        <a:lstStyle/>
        <a:p>
          <a:endParaRPr lang="en-US"/>
        </a:p>
      </dgm:t>
    </dgm:pt>
    <dgm:pt modelId="{CC16F951-C1A8-4617-8839-17E1A3299282}" type="pres">
      <dgm:prSet presAssocID="{5A15D861-2F4E-4BD4-9E4C-CE1C3AB5B09B}" presName="sibTrans" presStyleCnt="0"/>
      <dgm:spPr/>
    </dgm:pt>
    <dgm:pt modelId="{692A72D5-98D3-49BF-8FC4-F9C729E73392}" type="pres">
      <dgm:prSet presAssocID="{5B966789-3DD9-4990-A686-AFE99B9036F9}" presName="textNode" presStyleLbl="node1" presStyleIdx="2" presStyleCnt="4" custLinFactNeighborX="-1560" custLinFactNeighborY="1660">
        <dgm:presLayoutVars>
          <dgm:bulletEnabled val="1"/>
        </dgm:presLayoutVars>
      </dgm:prSet>
      <dgm:spPr/>
      <dgm:t>
        <a:bodyPr/>
        <a:lstStyle/>
        <a:p>
          <a:endParaRPr lang="en-US"/>
        </a:p>
      </dgm:t>
    </dgm:pt>
    <dgm:pt modelId="{8E9824B1-65EA-4F77-B1E0-CB1F6DB3BEBD}" type="pres">
      <dgm:prSet presAssocID="{9D50FFEA-B2FB-4C6E-92FB-831C4E9B49B7}" presName="sibTrans" presStyleCnt="0"/>
      <dgm:spPr/>
    </dgm:pt>
    <dgm:pt modelId="{84712173-E8B8-4D3B-BCEC-EE0B8617F2F6}" type="pres">
      <dgm:prSet presAssocID="{A926F796-DED5-4D99-8578-72BAEBC641C2}" presName="textNode" presStyleLbl="node1" presStyleIdx="3" presStyleCnt="4">
        <dgm:presLayoutVars>
          <dgm:bulletEnabled val="1"/>
        </dgm:presLayoutVars>
      </dgm:prSet>
      <dgm:spPr/>
      <dgm:t>
        <a:bodyPr/>
        <a:lstStyle/>
        <a:p>
          <a:endParaRPr lang="en-US"/>
        </a:p>
      </dgm:t>
    </dgm:pt>
  </dgm:ptLst>
  <dgm:cxnLst>
    <dgm:cxn modelId="{2BCD78B2-E673-43EF-83DF-FAD827133826}" srcId="{0F78B7F9-04F9-484A-914A-6E1F2FFD507E}" destId="{A926F796-DED5-4D99-8578-72BAEBC641C2}" srcOrd="3" destOrd="0" parTransId="{8A50432C-E36B-4E84-AC45-EFF4AA014328}" sibTransId="{592DBBE3-EAC5-4F94-B988-1047CBFA2841}"/>
    <dgm:cxn modelId="{2081F1E3-6A9F-4DFA-8B74-16B12EBE7179}" srcId="{0F78B7F9-04F9-484A-914A-6E1F2FFD507E}" destId="{5BA080B6-A3B2-492A-AD7B-F86F7E3D93E3}" srcOrd="0" destOrd="0" parTransId="{3A00FF22-055E-40E3-BF6C-9050AE4CB1A6}" sibTransId="{18921268-EAA2-47EB-857A-647337FBCC9F}"/>
    <dgm:cxn modelId="{6590D56D-82DD-46B3-A45A-C8EBEABF4214}" type="presOf" srcId="{C43CA9E4-2B61-4664-B8F0-C859B7278361}" destId="{D4CD13AD-4BDB-44DA-B4C2-0094E4B9E139}" srcOrd="0" destOrd="0" presId="urn:microsoft.com/office/officeart/2005/8/layout/hProcess9"/>
    <dgm:cxn modelId="{90A10AA6-1A14-4752-9560-77DA4C4C4DFE}" srcId="{0F78B7F9-04F9-484A-914A-6E1F2FFD507E}" destId="{C43CA9E4-2B61-4664-B8F0-C859B7278361}" srcOrd="1" destOrd="0" parTransId="{6DDE52C2-6640-414B-B111-1F77743D6544}" sibTransId="{5A15D861-2F4E-4BD4-9E4C-CE1C3AB5B09B}"/>
    <dgm:cxn modelId="{782C0205-03DF-4308-8CC3-2DA6DC8B43D7}" srcId="{0F78B7F9-04F9-484A-914A-6E1F2FFD507E}" destId="{5B966789-3DD9-4990-A686-AFE99B9036F9}" srcOrd="2" destOrd="0" parTransId="{D97F67B3-AAAC-4119-A77F-A9C90C8F7977}" sibTransId="{9D50FFEA-B2FB-4C6E-92FB-831C4E9B49B7}"/>
    <dgm:cxn modelId="{95F2CCEF-9039-4D2C-A741-A37E59DDD5BF}" type="presOf" srcId="{5BA080B6-A3B2-492A-AD7B-F86F7E3D93E3}" destId="{385D95E6-6FDF-4FF3-BE6C-3CBEBD3C1376}" srcOrd="0" destOrd="0" presId="urn:microsoft.com/office/officeart/2005/8/layout/hProcess9"/>
    <dgm:cxn modelId="{B035F1CE-789D-452C-96DA-0F0636C8D81F}" type="presOf" srcId="{A926F796-DED5-4D99-8578-72BAEBC641C2}" destId="{84712173-E8B8-4D3B-BCEC-EE0B8617F2F6}" srcOrd="0" destOrd="0" presId="urn:microsoft.com/office/officeart/2005/8/layout/hProcess9"/>
    <dgm:cxn modelId="{DA5D768C-427C-4355-9E72-449496598BA3}" type="presOf" srcId="{5B966789-3DD9-4990-A686-AFE99B9036F9}" destId="{692A72D5-98D3-49BF-8FC4-F9C729E73392}" srcOrd="0" destOrd="0" presId="urn:microsoft.com/office/officeart/2005/8/layout/hProcess9"/>
    <dgm:cxn modelId="{574FCADC-339C-4D0C-AA6B-4785742C2EDC}" type="presOf" srcId="{0F78B7F9-04F9-484A-914A-6E1F2FFD507E}" destId="{B3EE9251-3FBC-4E4E-ACED-66F939930CD5}" srcOrd="0" destOrd="0" presId="urn:microsoft.com/office/officeart/2005/8/layout/hProcess9"/>
    <dgm:cxn modelId="{2A104315-5B58-4AE2-B084-D2A0EF85A0AE}" type="presParOf" srcId="{B3EE9251-3FBC-4E4E-ACED-66F939930CD5}" destId="{383445AE-F264-459B-87AF-EF1687195C72}" srcOrd="0" destOrd="0" presId="urn:microsoft.com/office/officeart/2005/8/layout/hProcess9"/>
    <dgm:cxn modelId="{34016160-128C-4AB5-A399-DC3A410C7939}" type="presParOf" srcId="{B3EE9251-3FBC-4E4E-ACED-66F939930CD5}" destId="{0C4C53B7-4112-4A3F-AB4D-2E4AC6C8A0D0}" srcOrd="1" destOrd="0" presId="urn:microsoft.com/office/officeart/2005/8/layout/hProcess9"/>
    <dgm:cxn modelId="{2440DFD7-DCA0-4E62-ADB7-1E8590CC1F58}" type="presParOf" srcId="{0C4C53B7-4112-4A3F-AB4D-2E4AC6C8A0D0}" destId="{385D95E6-6FDF-4FF3-BE6C-3CBEBD3C1376}" srcOrd="0" destOrd="0" presId="urn:microsoft.com/office/officeart/2005/8/layout/hProcess9"/>
    <dgm:cxn modelId="{9E166203-42C3-4C21-8D09-DE3096298600}" type="presParOf" srcId="{0C4C53B7-4112-4A3F-AB4D-2E4AC6C8A0D0}" destId="{F0950195-21DB-4561-B43C-5594E2C8E0C2}" srcOrd="1" destOrd="0" presId="urn:microsoft.com/office/officeart/2005/8/layout/hProcess9"/>
    <dgm:cxn modelId="{0A3C9308-B942-4121-BF6B-CDB9EE6E3D2D}" type="presParOf" srcId="{0C4C53B7-4112-4A3F-AB4D-2E4AC6C8A0D0}" destId="{D4CD13AD-4BDB-44DA-B4C2-0094E4B9E139}" srcOrd="2" destOrd="0" presId="urn:microsoft.com/office/officeart/2005/8/layout/hProcess9"/>
    <dgm:cxn modelId="{883CB847-A873-478D-A815-A4AC1B32DA4B}" type="presParOf" srcId="{0C4C53B7-4112-4A3F-AB4D-2E4AC6C8A0D0}" destId="{CC16F951-C1A8-4617-8839-17E1A3299282}" srcOrd="3" destOrd="0" presId="urn:microsoft.com/office/officeart/2005/8/layout/hProcess9"/>
    <dgm:cxn modelId="{E129F9CC-C6C6-48C0-9D99-02B0CE1D8EE5}" type="presParOf" srcId="{0C4C53B7-4112-4A3F-AB4D-2E4AC6C8A0D0}" destId="{692A72D5-98D3-49BF-8FC4-F9C729E73392}" srcOrd="4" destOrd="0" presId="urn:microsoft.com/office/officeart/2005/8/layout/hProcess9"/>
    <dgm:cxn modelId="{993A3F52-8565-456A-9653-801B41B12785}" type="presParOf" srcId="{0C4C53B7-4112-4A3F-AB4D-2E4AC6C8A0D0}" destId="{8E9824B1-65EA-4F77-B1E0-CB1F6DB3BEBD}" srcOrd="5" destOrd="0" presId="urn:microsoft.com/office/officeart/2005/8/layout/hProcess9"/>
    <dgm:cxn modelId="{1EB33936-EECE-4425-8203-C951014BE823}" type="presParOf" srcId="{0C4C53B7-4112-4A3F-AB4D-2E4AC6C8A0D0}" destId="{84712173-E8B8-4D3B-BCEC-EE0B8617F2F6}" srcOrd="6" destOrd="0" presId="urn:microsoft.com/office/officeart/2005/8/layout/hProcess9"/>
  </dgm:cxnLst>
  <dgm:bg/>
  <dgm:whole/>
</dgm:dataModel>
</file>

<file path=ppt/diagrams/data2.xml><?xml version="1.0" encoding="utf-8"?>
<dgm:dataModel xmlns:dgm="http://schemas.openxmlformats.org/drawingml/2006/diagram" xmlns:a="http://schemas.openxmlformats.org/drawingml/2006/main">
  <dgm:ptLst>
    <dgm:pt modelId="{0F78B7F9-04F9-484A-914A-6E1F2FFD507E}" type="doc">
      <dgm:prSet loTypeId="urn:microsoft.com/office/officeart/2005/8/layout/hProcess9" loCatId="process" qsTypeId="urn:microsoft.com/office/officeart/2005/8/quickstyle/simple1" qsCatId="simple" csTypeId="urn:microsoft.com/office/officeart/2005/8/colors/accent1_2" csCatId="accent1" phldr="1"/>
      <dgm:spPr/>
    </dgm:pt>
    <dgm:pt modelId="{5BA080B6-A3B2-492A-AD7B-F86F7E3D93E3}">
      <dgm:prSet phldrT="[Text]"/>
      <dgm:spPr>
        <a:solidFill>
          <a:schemeClr val="accent2"/>
        </a:solidFill>
      </dgm:spPr>
      <dgm:t>
        <a:bodyPr/>
        <a:lstStyle/>
        <a:p>
          <a:r>
            <a:rPr lang="mn-MN" dirty="0" smtClean="0"/>
            <a:t>Орц</a:t>
          </a:r>
          <a:endParaRPr lang="en-US" dirty="0"/>
        </a:p>
      </dgm:t>
    </dgm:pt>
    <dgm:pt modelId="{3A00FF22-055E-40E3-BF6C-9050AE4CB1A6}" type="parTrans" cxnId="{2081F1E3-6A9F-4DFA-8B74-16B12EBE7179}">
      <dgm:prSet/>
      <dgm:spPr/>
      <dgm:t>
        <a:bodyPr/>
        <a:lstStyle/>
        <a:p>
          <a:endParaRPr lang="en-US"/>
        </a:p>
      </dgm:t>
    </dgm:pt>
    <dgm:pt modelId="{18921268-EAA2-47EB-857A-647337FBCC9F}" type="sibTrans" cxnId="{2081F1E3-6A9F-4DFA-8B74-16B12EBE7179}">
      <dgm:prSet/>
      <dgm:spPr/>
      <dgm:t>
        <a:bodyPr/>
        <a:lstStyle/>
        <a:p>
          <a:endParaRPr lang="en-US"/>
        </a:p>
      </dgm:t>
    </dgm:pt>
    <dgm:pt modelId="{C43CA9E4-2B61-4664-B8F0-C859B7278361}">
      <dgm:prSet phldrT="[Text]"/>
      <dgm:spPr>
        <a:solidFill>
          <a:schemeClr val="accent2"/>
        </a:solidFill>
      </dgm:spPr>
      <dgm:t>
        <a:bodyPr/>
        <a:lstStyle/>
        <a:p>
          <a:r>
            <a:rPr lang="mn-MN" dirty="0" smtClean="0"/>
            <a:t>Хар хайрцаг </a:t>
          </a:r>
          <a:r>
            <a:rPr lang="en-US" dirty="0" smtClean="0"/>
            <a:t>(</a:t>
          </a:r>
          <a:r>
            <a:rPr lang="mn-MN" dirty="0" smtClean="0"/>
            <a:t>Инноваци</a:t>
          </a:r>
          <a:r>
            <a:rPr lang="en-US" dirty="0" smtClean="0"/>
            <a:t>)</a:t>
          </a:r>
          <a:endParaRPr lang="en-US" dirty="0"/>
        </a:p>
      </dgm:t>
    </dgm:pt>
    <dgm:pt modelId="{6DDE52C2-6640-414B-B111-1F77743D6544}" type="parTrans" cxnId="{90A10AA6-1A14-4752-9560-77DA4C4C4DFE}">
      <dgm:prSet/>
      <dgm:spPr/>
      <dgm:t>
        <a:bodyPr/>
        <a:lstStyle/>
        <a:p>
          <a:endParaRPr lang="en-US"/>
        </a:p>
      </dgm:t>
    </dgm:pt>
    <dgm:pt modelId="{5A15D861-2F4E-4BD4-9E4C-CE1C3AB5B09B}" type="sibTrans" cxnId="{90A10AA6-1A14-4752-9560-77DA4C4C4DFE}">
      <dgm:prSet/>
      <dgm:spPr/>
      <dgm:t>
        <a:bodyPr/>
        <a:lstStyle/>
        <a:p>
          <a:endParaRPr lang="en-US"/>
        </a:p>
      </dgm:t>
    </dgm:pt>
    <dgm:pt modelId="{5B966789-3DD9-4990-A686-AFE99B9036F9}">
      <dgm:prSet phldrT="[Text]"/>
      <dgm:spPr>
        <a:solidFill>
          <a:schemeClr val="accent2"/>
        </a:solidFill>
      </dgm:spPr>
      <dgm:t>
        <a:bodyPr/>
        <a:lstStyle/>
        <a:p>
          <a:r>
            <a:rPr lang="mn-MN" dirty="0" smtClean="0"/>
            <a:t>Гарц</a:t>
          </a:r>
          <a:endParaRPr lang="en-US" dirty="0"/>
        </a:p>
      </dgm:t>
    </dgm:pt>
    <dgm:pt modelId="{D97F67B3-AAAC-4119-A77F-A9C90C8F7977}" type="parTrans" cxnId="{782C0205-03DF-4308-8CC3-2DA6DC8B43D7}">
      <dgm:prSet/>
      <dgm:spPr/>
      <dgm:t>
        <a:bodyPr/>
        <a:lstStyle/>
        <a:p>
          <a:endParaRPr lang="en-US"/>
        </a:p>
      </dgm:t>
    </dgm:pt>
    <dgm:pt modelId="{9D50FFEA-B2FB-4C6E-92FB-831C4E9B49B7}" type="sibTrans" cxnId="{782C0205-03DF-4308-8CC3-2DA6DC8B43D7}">
      <dgm:prSet/>
      <dgm:spPr/>
      <dgm:t>
        <a:bodyPr/>
        <a:lstStyle/>
        <a:p>
          <a:endParaRPr lang="en-US"/>
        </a:p>
      </dgm:t>
    </dgm:pt>
    <dgm:pt modelId="{B3EE9251-3FBC-4E4E-ACED-66F939930CD5}" type="pres">
      <dgm:prSet presAssocID="{0F78B7F9-04F9-484A-914A-6E1F2FFD507E}" presName="CompostProcess" presStyleCnt="0">
        <dgm:presLayoutVars>
          <dgm:dir/>
          <dgm:resizeHandles val="exact"/>
        </dgm:presLayoutVars>
      </dgm:prSet>
      <dgm:spPr/>
    </dgm:pt>
    <dgm:pt modelId="{383445AE-F264-459B-87AF-EF1687195C72}" type="pres">
      <dgm:prSet presAssocID="{0F78B7F9-04F9-484A-914A-6E1F2FFD507E}" presName="arrow" presStyleLbl="bgShp" presStyleIdx="0" presStyleCnt="1"/>
      <dgm:spPr/>
      <dgm:t>
        <a:bodyPr/>
        <a:lstStyle/>
        <a:p>
          <a:endParaRPr lang="en-US"/>
        </a:p>
      </dgm:t>
    </dgm:pt>
    <dgm:pt modelId="{0C4C53B7-4112-4A3F-AB4D-2E4AC6C8A0D0}" type="pres">
      <dgm:prSet presAssocID="{0F78B7F9-04F9-484A-914A-6E1F2FFD507E}" presName="linearProcess" presStyleCnt="0"/>
      <dgm:spPr/>
    </dgm:pt>
    <dgm:pt modelId="{385D95E6-6FDF-4FF3-BE6C-3CBEBD3C1376}" type="pres">
      <dgm:prSet presAssocID="{5BA080B6-A3B2-492A-AD7B-F86F7E3D93E3}" presName="textNode" presStyleLbl="node1" presStyleIdx="0" presStyleCnt="3">
        <dgm:presLayoutVars>
          <dgm:bulletEnabled val="1"/>
        </dgm:presLayoutVars>
      </dgm:prSet>
      <dgm:spPr/>
      <dgm:t>
        <a:bodyPr/>
        <a:lstStyle/>
        <a:p>
          <a:endParaRPr lang="en-US"/>
        </a:p>
      </dgm:t>
    </dgm:pt>
    <dgm:pt modelId="{F0950195-21DB-4561-B43C-5594E2C8E0C2}" type="pres">
      <dgm:prSet presAssocID="{18921268-EAA2-47EB-857A-647337FBCC9F}" presName="sibTrans" presStyleCnt="0"/>
      <dgm:spPr/>
    </dgm:pt>
    <dgm:pt modelId="{D4CD13AD-4BDB-44DA-B4C2-0094E4B9E139}" type="pres">
      <dgm:prSet presAssocID="{C43CA9E4-2B61-4664-B8F0-C859B7278361}" presName="textNode" presStyleLbl="node1" presStyleIdx="1" presStyleCnt="3">
        <dgm:presLayoutVars>
          <dgm:bulletEnabled val="1"/>
        </dgm:presLayoutVars>
      </dgm:prSet>
      <dgm:spPr/>
      <dgm:t>
        <a:bodyPr/>
        <a:lstStyle/>
        <a:p>
          <a:endParaRPr lang="en-US"/>
        </a:p>
      </dgm:t>
    </dgm:pt>
    <dgm:pt modelId="{CC16F951-C1A8-4617-8839-17E1A3299282}" type="pres">
      <dgm:prSet presAssocID="{5A15D861-2F4E-4BD4-9E4C-CE1C3AB5B09B}" presName="sibTrans" presStyleCnt="0"/>
      <dgm:spPr/>
    </dgm:pt>
    <dgm:pt modelId="{692A72D5-98D3-49BF-8FC4-F9C729E73392}" type="pres">
      <dgm:prSet presAssocID="{5B966789-3DD9-4990-A686-AFE99B9036F9}" presName="textNode" presStyleLbl="node1" presStyleIdx="2" presStyleCnt="3" custLinFactNeighborX="-16841" custLinFactNeighborY="-5000">
        <dgm:presLayoutVars>
          <dgm:bulletEnabled val="1"/>
        </dgm:presLayoutVars>
      </dgm:prSet>
      <dgm:spPr/>
      <dgm:t>
        <a:bodyPr/>
        <a:lstStyle/>
        <a:p>
          <a:endParaRPr lang="en-US"/>
        </a:p>
      </dgm:t>
    </dgm:pt>
  </dgm:ptLst>
  <dgm:cxnLst>
    <dgm:cxn modelId="{65F8F3CC-20BB-49A7-9D9E-082D04015E3A}" type="presOf" srcId="{0F78B7F9-04F9-484A-914A-6E1F2FFD507E}" destId="{B3EE9251-3FBC-4E4E-ACED-66F939930CD5}" srcOrd="0" destOrd="0" presId="urn:microsoft.com/office/officeart/2005/8/layout/hProcess9"/>
    <dgm:cxn modelId="{2081F1E3-6A9F-4DFA-8B74-16B12EBE7179}" srcId="{0F78B7F9-04F9-484A-914A-6E1F2FFD507E}" destId="{5BA080B6-A3B2-492A-AD7B-F86F7E3D93E3}" srcOrd="0" destOrd="0" parTransId="{3A00FF22-055E-40E3-BF6C-9050AE4CB1A6}" sibTransId="{18921268-EAA2-47EB-857A-647337FBCC9F}"/>
    <dgm:cxn modelId="{4EAD79EE-6E11-40F7-8572-D2FB47D5AF43}" type="presOf" srcId="{5B966789-3DD9-4990-A686-AFE99B9036F9}" destId="{692A72D5-98D3-49BF-8FC4-F9C729E73392}" srcOrd="0" destOrd="0" presId="urn:microsoft.com/office/officeart/2005/8/layout/hProcess9"/>
    <dgm:cxn modelId="{F8A863F4-84EF-4A65-A786-7960DB60AF41}" type="presOf" srcId="{5BA080B6-A3B2-492A-AD7B-F86F7E3D93E3}" destId="{385D95E6-6FDF-4FF3-BE6C-3CBEBD3C1376}" srcOrd="0" destOrd="0" presId="urn:microsoft.com/office/officeart/2005/8/layout/hProcess9"/>
    <dgm:cxn modelId="{90A10AA6-1A14-4752-9560-77DA4C4C4DFE}" srcId="{0F78B7F9-04F9-484A-914A-6E1F2FFD507E}" destId="{C43CA9E4-2B61-4664-B8F0-C859B7278361}" srcOrd="1" destOrd="0" parTransId="{6DDE52C2-6640-414B-B111-1F77743D6544}" sibTransId="{5A15D861-2F4E-4BD4-9E4C-CE1C3AB5B09B}"/>
    <dgm:cxn modelId="{782C0205-03DF-4308-8CC3-2DA6DC8B43D7}" srcId="{0F78B7F9-04F9-484A-914A-6E1F2FFD507E}" destId="{5B966789-3DD9-4990-A686-AFE99B9036F9}" srcOrd="2" destOrd="0" parTransId="{D97F67B3-AAAC-4119-A77F-A9C90C8F7977}" sibTransId="{9D50FFEA-B2FB-4C6E-92FB-831C4E9B49B7}"/>
    <dgm:cxn modelId="{CE5FF7AC-A82C-44C2-AD20-217C7FFC8893}" type="presOf" srcId="{C43CA9E4-2B61-4664-B8F0-C859B7278361}" destId="{D4CD13AD-4BDB-44DA-B4C2-0094E4B9E139}" srcOrd="0" destOrd="0" presId="urn:microsoft.com/office/officeart/2005/8/layout/hProcess9"/>
    <dgm:cxn modelId="{16B72B2E-DC32-4F2A-8427-62F56DA9EF1E}" type="presParOf" srcId="{B3EE9251-3FBC-4E4E-ACED-66F939930CD5}" destId="{383445AE-F264-459B-87AF-EF1687195C72}" srcOrd="0" destOrd="0" presId="urn:microsoft.com/office/officeart/2005/8/layout/hProcess9"/>
    <dgm:cxn modelId="{2DB44297-27FB-4262-B20F-5206471BEAAB}" type="presParOf" srcId="{B3EE9251-3FBC-4E4E-ACED-66F939930CD5}" destId="{0C4C53B7-4112-4A3F-AB4D-2E4AC6C8A0D0}" srcOrd="1" destOrd="0" presId="urn:microsoft.com/office/officeart/2005/8/layout/hProcess9"/>
    <dgm:cxn modelId="{63B22940-81A2-452F-90B7-91E6EEE9E1CD}" type="presParOf" srcId="{0C4C53B7-4112-4A3F-AB4D-2E4AC6C8A0D0}" destId="{385D95E6-6FDF-4FF3-BE6C-3CBEBD3C1376}" srcOrd="0" destOrd="0" presId="urn:microsoft.com/office/officeart/2005/8/layout/hProcess9"/>
    <dgm:cxn modelId="{43511781-3006-4320-9A0B-DC692C1E22F6}" type="presParOf" srcId="{0C4C53B7-4112-4A3F-AB4D-2E4AC6C8A0D0}" destId="{F0950195-21DB-4561-B43C-5594E2C8E0C2}" srcOrd="1" destOrd="0" presId="urn:microsoft.com/office/officeart/2005/8/layout/hProcess9"/>
    <dgm:cxn modelId="{2DD43CB5-4E80-4AD3-AB43-938876E22E15}" type="presParOf" srcId="{0C4C53B7-4112-4A3F-AB4D-2E4AC6C8A0D0}" destId="{D4CD13AD-4BDB-44DA-B4C2-0094E4B9E139}" srcOrd="2" destOrd="0" presId="urn:microsoft.com/office/officeart/2005/8/layout/hProcess9"/>
    <dgm:cxn modelId="{D4656600-6949-4130-B4E7-4004759693DF}" type="presParOf" srcId="{0C4C53B7-4112-4A3F-AB4D-2E4AC6C8A0D0}" destId="{CC16F951-C1A8-4617-8839-17E1A3299282}" srcOrd="3" destOrd="0" presId="urn:microsoft.com/office/officeart/2005/8/layout/hProcess9"/>
    <dgm:cxn modelId="{7CEF04B8-83DA-4A25-A148-3F0C9A31D165}" type="presParOf" srcId="{0C4C53B7-4112-4A3F-AB4D-2E4AC6C8A0D0}" destId="{692A72D5-98D3-49BF-8FC4-F9C729E73392}" srcOrd="4" destOrd="0" presId="urn:microsoft.com/office/officeart/2005/8/layout/hProcess9"/>
  </dgm:cxnLst>
  <dgm:bg/>
  <dgm:whole/>
</dgm:dataModel>
</file>

<file path=ppt/diagrams/data3.xml><?xml version="1.0" encoding="utf-8"?>
<dgm:dataModel xmlns:dgm="http://schemas.openxmlformats.org/drawingml/2006/diagram" xmlns:a="http://schemas.openxmlformats.org/drawingml/2006/main">
  <dgm:ptLst>
    <dgm:pt modelId="{F8E4BEB5-4BAA-4BE3-80FA-7BED3F0A3457}" type="doc">
      <dgm:prSet loTypeId="urn:microsoft.com/office/officeart/2005/8/layout/hProcess9" loCatId="process" qsTypeId="urn:microsoft.com/office/officeart/2005/8/quickstyle/simple1" qsCatId="simple" csTypeId="urn:microsoft.com/office/officeart/2005/8/colors/accent2_2" csCatId="accent2" phldr="1"/>
      <dgm:spPr/>
    </dgm:pt>
    <dgm:pt modelId="{F6749AD4-1BF2-41E0-B003-7E288E562E0A}">
      <dgm:prSet phldrT="[Text]"/>
      <dgm:spPr/>
      <dgm:t>
        <a:bodyPr/>
        <a:lstStyle/>
        <a:p>
          <a:r>
            <a:rPr lang="mn-MN" dirty="0" smtClean="0"/>
            <a:t>Орц </a:t>
          </a:r>
          <a:r>
            <a:rPr lang="en-GB" dirty="0" smtClean="0"/>
            <a:t> (</a:t>
          </a:r>
          <a:r>
            <a:rPr lang="mn-MN" dirty="0" smtClean="0"/>
            <a:t>СХА-ын зардал</a:t>
          </a:r>
          <a:r>
            <a:rPr lang="en-GB" dirty="0" smtClean="0"/>
            <a:t>, </a:t>
          </a:r>
          <a:r>
            <a:rPr lang="mn-MN" dirty="0" smtClean="0"/>
            <a:t>хүний нөөц</a:t>
          </a:r>
          <a:r>
            <a:rPr lang="en-GB" dirty="0" smtClean="0"/>
            <a:t>)</a:t>
          </a:r>
          <a:endParaRPr lang="en-GB" dirty="0"/>
        </a:p>
      </dgm:t>
    </dgm:pt>
    <dgm:pt modelId="{E514AED2-4D1B-45DC-B171-3035FF6B2482}" type="parTrans" cxnId="{249FD2D2-99C3-4C84-8FE5-B04ADCB98894}">
      <dgm:prSet/>
      <dgm:spPr/>
      <dgm:t>
        <a:bodyPr/>
        <a:lstStyle/>
        <a:p>
          <a:endParaRPr lang="en-GB"/>
        </a:p>
      </dgm:t>
    </dgm:pt>
    <dgm:pt modelId="{49FD9DEA-9A22-4B92-B18D-C6CBFD7F538F}" type="sibTrans" cxnId="{249FD2D2-99C3-4C84-8FE5-B04ADCB98894}">
      <dgm:prSet/>
      <dgm:spPr/>
      <dgm:t>
        <a:bodyPr/>
        <a:lstStyle/>
        <a:p>
          <a:endParaRPr lang="en-GB"/>
        </a:p>
      </dgm:t>
    </dgm:pt>
    <dgm:pt modelId="{2A5EDF1E-D326-4E8D-90CD-B09B6A6F6936}">
      <dgm:prSet phldrT="[Text]"/>
      <dgm:spPr/>
      <dgm:t>
        <a:bodyPr/>
        <a:lstStyle/>
        <a:p>
          <a:r>
            <a:rPr lang="mn-MN" dirty="0" smtClean="0"/>
            <a:t>Хар хайрцаг</a:t>
          </a:r>
          <a:r>
            <a:rPr lang="en-GB" dirty="0" smtClean="0"/>
            <a:t> (</a:t>
          </a:r>
          <a:r>
            <a:rPr lang="mn-MN" dirty="0" smtClean="0"/>
            <a:t>Инноваци</a:t>
          </a:r>
          <a:r>
            <a:rPr lang="en-GB" dirty="0" smtClean="0"/>
            <a:t>)</a:t>
          </a:r>
          <a:endParaRPr lang="en-GB" dirty="0"/>
        </a:p>
      </dgm:t>
    </dgm:pt>
    <dgm:pt modelId="{CCDD61D6-0D15-47A1-82E7-07B3FD6339FB}" type="parTrans" cxnId="{53AD5BED-8A47-4A41-AA60-26AD6F413914}">
      <dgm:prSet/>
      <dgm:spPr/>
      <dgm:t>
        <a:bodyPr/>
        <a:lstStyle/>
        <a:p>
          <a:endParaRPr lang="en-GB"/>
        </a:p>
      </dgm:t>
    </dgm:pt>
    <dgm:pt modelId="{F2D9CD67-684F-4A02-B086-FA2B2B9642F2}" type="sibTrans" cxnId="{53AD5BED-8A47-4A41-AA60-26AD6F413914}">
      <dgm:prSet/>
      <dgm:spPr/>
      <dgm:t>
        <a:bodyPr/>
        <a:lstStyle/>
        <a:p>
          <a:endParaRPr lang="en-GB"/>
        </a:p>
      </dgm:t>
    </dgm:pt>
    <dgm:pt modelId="{C0ED05FC-A222-438C-8F7C-4EE087AF02D0}">
      <dgm:prSet phldrT="[Text]"/>
      <dgm:spPr/>
      <dgm:t>
        <a:bodyPr/>
        <a:lstStyle/>
        <a:p>
          <a:r>
            <a:rPr lang="mn-MN" dirty="0" smtClean="0"/>
            <a:t>Гарц</a:t>
          </a:r>
          <a:r>
            <a:rPr lang="en-GB" dirty="0" smtClean="0"/>
            <a:t> (</a:t>
          </a:r>
          <a:r>
            <a:rPr lang="mn-MN" dirty="0" smtClean="0"/>
            <a:t>патентууд, нийтлэлүүд, өндөр технологийн бүтээгдэхүүн</a:t>
          </a:r>
          <a:r>
            <a:rPr lang="en-GB" dirty="0" smtClean="0"/>
            <a:t>)</a:t>
          </a:r>
          <a:endParaRPr lang="en-GB" dirty="0"/>
        </a:p>
      </dgm:t>
    </dgm:pt>
    <dgm:pt modelId="{A8A48C23-E8CD-45A6-8817-3B90E821B9BC}" type="parTrans" cxnId="{EB4F6BBA-7033-4049-B137-FF72AE3D5FD4}">
      <dgm:prSet/>
      <dgm:spPr/>
      <dgm:t>
        <a:bodyPr/>
        <a:lstStyle/>
        <a:p>
          <a:endParaRPr lang="en-GB"/>
        </a:p>
      </dgm:t>
    </dgm:pt>
    <dgm:pt modelId="{38450594-EAF6-4BE4-9898-5DE5125A977E}" type="sibTrans" cxnId="{EB4F6BBA-7033-4049-B137-FF72AE3D5FD4}">
      <dgm:prSet/>
      <dgm:spPr/>
      <dgm:t>
        <a:bodyPr/>
        <a:lstStyle/>
        <a:p>
          <a:endParaRPr lang="en-GB"/>
        </a:p>
      </dgm:t>
    </dgm:pt>
    <dgm:pt modelId="{C4C4DEDE-7608-4F76-B2FF-D8048E76BDDC}" type="pres">
      <dgm:prSet presAssocID="{F8E4BEB5-4BAA-4BE3-80FA-7BED3F0A3457}" presName="CompostProcess" presStyleCnt="0">
        <dgm:presLayoutVars>
          <dgm:dir/>
          <dgm:resizeHandles val="exact"/>
        </dgm:presLayoutVars>
      </dgm:prSet>
      <dgm:spPr/>
    </dgm:pt>
    <dgm:pt modelId="{6A1F58C9-056C-4CEA-A0D1-8EA9024827D8}" type="pres">
      <dgm:prSet presAssocID="{F8E4BEB5-4BAA-4BE3-80FA-7BED3F0A3457}" presName="arrow" presStyleLbl="bgShp" presStyleIdx="0" presStyleCnt="1"/>
      <dgm:spPr/>
    </dgm:pt>
    <dgm:pt modelId="{1F9AC9AA-7D19-4833-BD75-8242DE738508}" type="pres">
      <dgm:prSet presAssocID="{F8E4BEB5-4BAA-4BE3-80FA-7BED3F0A3457}" presName="linearProcess" presStyleCnt="0"/>
      <dgm:spPr/>
    </dgm:pt>
    <dgm:pt modelId="{EF30AA90-AF1F-4A8E-AEFA-7691B34918FC}" type="pres">
      <dgm:prSet presAssocID="{F6749AD4-1BF2-41E0-B003-7E288E562E0A}" presName="textNode" presStyleLbl="node1" presStyleIdx="0" presStyleCnt="3">
        <dgm:presLayoutVars>
          <dgm:bulletEnabled val="1"/>
        </dgm:presLayoutVars>
      </dgm:prSet>
      <dgm:spPr/>
      <dgm:t>
        <a:bodyPr/>
        <a:lstStyle/>
        <a:p>
          <a:endParaRPr lang="en-GB"/>
        </a:p>
      </dgm:t>
    </dgm:pt>
    <dgm:pt modelId="{A55504C1-FC30-4942-882F-5D741200AB65}" type="pres">
      <dgm:prSet presAssocID="{49FD9DEA-9A22-4B92-B18D-C6CBFD7F538F}" presName="sibTrans" presStyleCnt="0"/>
      <dgm:spPr/>
    </dgm:pt>
    <dgm:pt modelId="{E6C0B74C-E22D-41EF-B7D4-951F9B8D9C79}" type="pres">
      <dgm:prSet presAssocID="{2A5EDF1E-D326-4E8D-90CD-B09B6A6F6936}" presName="textNode" presStyleLbl="node1" presStyleIdx="1" presStyleCnt="3">
        <dgm:presLayoutVars>
          <dgm:bulletEnabled val="1"/>
        </dgm:presLayoutVars>
      </dgm:prSet>
      <dgm:spPr/>
      <dgm:t>
        <a:bodyPr/>
        <a:lstStyle/>
        <a:p>
          <a:endParaRPr lang="en-GB"/>
        </a:p>
      </dgm:t>
    </dgm:pt>
    <dgm:pt modelId="{012BBDB6-872F-4D3E-A137-D4E0EDDE4E29}" type="pres">
      <dgm:prSet presAssocID="{F2D9CD67-684F-4A02-B086-FA2B2B9642F2}" presName="sibTrans" presStyleCnt="0"/>
      <dgm:spPr/>
    </dgm:pt>
    <dgm:pt modelId="{24DD9933-9AE4-4E0E-A049-86B3BAECD53B}" type="pres">
      <dgm:prSet presAssocID="{C0ED05FC-A222-438C-8F7C-4EE087AF02D0}" presName="textNode" presStyleLbl="node1" presStyleIdx="2" presStyleCnt="3">
        <dgm:presLayoutVars>
          <dgm:bulletEnabled val="1"/>
        </dgm:presLayoutVars>
      </dgm:prSet>
      <dgm:spPr/>
      <dgm:t>
        <a:bodyPr/>
        <a:lstStyle/>
        <a:p>
          <a:endParaRPr lang="en-GB"/>
        </a:p>
      </dgm:t>
    </dgm:pt>
  </dgm:ptLst>
  <dgm:cxnLst>
    <dgm:cxn modelId="{249FD2D2-99C3-4C84-8FE5-B04ADCB98894}" srcId="{F8E4BEB5-4BAA-4BE3-80FA-7BED3F0A3457}" destId="{F6749AD4-1BF2-41E0-B003-7E288E562E0A}" srcOrd="0" destOrd="0" parTransId="{E514AED2-4D1B-45DC-B171-3035FF6B2482}" sibTransId="{49FD9DEA-9A22-4B92-B18D-C6CBFD7F538F}"/>
    <dgm:cxn modelId="{A582585C-60C1-471E-90E1-8F9F0FFD0B4F}" type="presOf" srcId="{2A5EDF1E-D326-4E8D-90CD-B09B6A6F6936}" destId="{E6C0B74C-E22D-41EF-B7D4-951F9B8D9C79}" srcOrd="0" destOrd="0" presId="urn:microsoft.com/office/officeart/2005/8/layout/hProcess9"/>
    <dgm:cxn modelId="{53AD5BED-8A47-4A41-AA60-26AD6F413914}" srcId="{F8E4BEB5-4BAA-4BE3-80FA-7BED3F0A3457}" destId="{2A5EDF1E-D326-4E8D-90CD-B09B6A6F6936}" srcOrd="1" destOrd="0" parTransId="{CCDD61D6-0D15-47A1-82E7-07B3FD6339FB}" sibTransId="{F2D9CD67-684F-4A02-B086-FA2B2B9642F2}"/>
    <dgm:cxn modelId="{469D13F5-AD0D-4B46-AAC6-711005D3E58F}" type="presOf" srcId="{C0ED05FC-A222-438C-8F7C-4EE087AF02D0}" destId="{24DD9933-9AE4-4E0E-A049-86B3BAECD53B}" srcOrd="0" destOrd="0" presId="urn:microsoft.com/office/officeart/2005/8/layout/hProcess9"/>
    <dgm:cxn modelId="{CA9A24B1-62F4-4960-AC62-353D6BDEF0B3}" type="presOf" srcId="{F6749AD4-1BF2-41E0-B003-7E288E562E0A}" destId="{EF30AA90-AF1F-4A8E-AEFA-7691B34918FC}" srcOrd="0" destOrd="0" presId="urn:microsoft.com/office/officeart/2005/8/layout/hProcess9"/>
    <dgm:cxn modelId="{C0D93C9A-F98C-4AC9-A917-46398B64A405}" type="presOf" srcId="{F8E4BEB5-4BAA-4BE3-80FA-7BED3F0A3457}" destId="{C4C4DEDE-7608-4F76-B2FF-D8048E76BDDC}" srcOrd="0" destOrd="0" presId="urn:microsoft.com/office/officeart/2005/8/layout/hProcess9"/>
    <dgm:cxn modelId="{EB4F6BBA-7033-4049-B137-FF72AE3D5FD4}" srcId="{F8E4BEB5-4BAA-4BE3-80FA-7BED3F0A3457}" destId="{C0ED05FC-A222-438C-8F7C-4EE087AF02D0}" srcOrd="2" destOrd="0" parTransId="{A8A48C23-E8CD-45A6-8817-3B90E821B9BC}" sibTransId="{38450594-EAF6-4BE4-9898-5DE5125A977E}"/>
    <dgm:cxn modelId="{75614DD8-3397-4FBC-892D-98BA2E4A17E9}" type="presParOf" srcId="{C4C4DEDE-7608-4F76-B2FF-D8048E76BDDC}" destId="{6A1F58C9-056C-4CEA-A0D1-8EA9024827D8}" srcOrd="0" destOrd="0" presId="urn:microsoft.com/office/officeart/2005/8/layout/hProcess9"/>
    <dgm:cxn modelId="{BE5699ED-F593-4AED-AB80-39F76A20AF25}" type="presParOf" srcId="{C4C4DEDE-7608-4F76-B2FF-D8048E76BDDC}" destId="{1F9AC9AA-7D19-4833-BD75-8242DE738508}" srcOrd="1" destOrd="0" presId="urn:microsoft.com/office/officeart/2005/8/layout/hProcess9"/>
    <dgm:cxn modelId="{0F2BD3C3-9E7F-4FBE-BD1F-6F0A0712AF86}" type="presParOf" srcId="{1F9AC9AA-7D19-4833-BD75-8242DE738508}" destId="{EF30AA90-AF1F-4A8E-AEFA-7691B34918FC}" srcOrd="0" destOrd="0" presId="urn:microsoft.com/office/officeart/2005/8/layout/hProcess9"/>
    <dgm:cxn modelId="{661DE504-1C55-4991-8CC9-07E3A972E518}" type="presParOf" srcId="{1F9AC9AA-7D19-4833-BD75-8242DE738508}" destId="{A55504C1-FC30-4942-882F-5D741200AB65}" srcOrd="1" destOrd="0" presId="urn:microsoft.com/office/officeart/2005/8/layout/hProcess9"/>
    <dgm:cxn modelId="{0F434E89-9CCB-4A1D-99AF-C95D52AEA995}" type="presParOf" srcId="{1F9AC9AA-7D19-4833-BD75-8242DE738508}" destId="{E6C0B74C-E22D-41EF-B7D4-951F9B8D9C79}" srcOrd="2" destOrd="0" presId="urn:microsoft.com/office/officeart/2005/8/layout/hProcess9"/>
    <dgm:cxn modelId="{954B27F4-2878-4C08-B687-3779C7F8A7E4}" type="presParOf" srcId="{1F9AC9AA-7D19-4833-BD75-8242DE738508}" destId="{012BBDB6-872F-4D3E-A137-D4E0EDDE4E29}" srcOrd="3" destOrd="0" presId="urn:microsoft.com/office/officeart/2005/8/layout/hProcess9"/>
    <dgm:cxn modelId="{D763D6F7-EDC2-417A-B7CB-A4D09BAD2D71}" type="presParOf" srcId="{1F9AC9AA-7D19-4833-BD75-8242DE738508}" destId="{24DD9933-9AE4-4E0E-A049-86B3BAECD53B}" srcOrd="4" destOrd="0" presId="urn:microsoft.com/office/officeart/2005/8/layout/hProcess9"/>
  </dgm:cxnLst>
  <dgm:bg/>
  <dgm:whole/>
</dgm:dataModel>
</file>

<file path=ppt/diagrams/data4.xml><?xml version="1.0" encoding="utf-8"?>
<dgm:dataModel xmlns:dgm="http://schemas.openxmlformats.org/drawingml/2006/diagram" xmlns:a="http://schemas.openxmlformats.org/drawingml/2006/main">
  <dgm:ptLst>
    <dgm:pt modelId="{25852436-863C-4348-BE8F-B9EDFDB0A09E}" type="doc">
      <dgm:prSet loTypeId="urn:microsoft.com/office/officeart/2005/8/layout/pyramid1" loCatId="pyramid" qsTypeId="urn:microsoft.com/office/officeart/2005/8/quickstyle/simple1" qsCatId="simple" csTypeId="urn:microsoft.com/office/officeart/2005/8/colors/accent1_2" csCatId="accent1" phldr="1"/>
      <dgm:spPr/>
    </dgm:pt>
    <dgm:pt modelId="{55A7029B-CF70-4361-8404-E01643EFEDC8}">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b="1" i="0" u="none" strike="noStrike" cap="none" normalizeH="0" baseline="0" dirty="0" smtClean="0">
            <a:ln>
              <a:noFill/>
            </a:ln>
            <a:solidFill>
              <a:schemeClr val="tx1"/>
            </a:solidFill>
            <a:effectLst/>
            <a:latin typeface="Arial"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mn-MN" b="1" i="0" u="none" strike="noStrike" cap="none" normalizeH="0" baseline="0" dirty="0" smtClean="0">
              <a:ln>
                <a:noFill/>
              </a:ln>
              <a:solidFill>
                <a:schemeClr val="tx1"/>
              </a:solidFill>
              <a:effectLst/>
              <a:latin typeface="Arial" charset="0"/>
              <a:cs typeface="Arial" charset="0"/>
            </a:rPr>
            <a:t>Олон улсын түвшинд</a:t>
          </a:r>
          <a:endParaRPr kumimoji="0" lang="en-GB" b="1" i="0" u="none" strike="noStrike" cap="none" normalizeH="0" baseline="0" dirty="0" smtClean="0">
            <a:ln>
              <a:noFill/>
            </a:ln>
            <a:solidFill>
              <a:schemeClr val="tx1"/>
            </a:solidFill>
            <a:effectLst/>
            <a:latin typeface="Arial" charset="0"/>
            <a:cs typeface="Arial" charset="0"/>
          </a:endParaRPr>
        </a:p>
      </dgm:t>
    </dgm:pt>
    <dgm:pt modelId="{60A58FCE-7FBB-4A5A-A244-28E16D4BC6BB}" type="parTrans" cxnId="{5B0DC548-0AF3-4230-B666-BC560E513025}">
      <dgm:prSet/>
      <dgm:spPr/>
      <dgm:t>
        <a:bodyPr/>
        <a:lstStyle/>
        <a:p>
          <a:endParaRPr lang="en-US"/>
        </a:p>
      </dgm:t>
    </dgm:pt>
    <dgm:pt modelId="{972CF508-6D20-4468-B6DF-5F4C02721B26}" type="sibTrans" cxnId="{5B0DC548-0AF3-4230-B666-BC560E513025}">
      <dgm:prSet/>
      <dgm:spPr/>
      <dgm:t>
        <a:bodyPr/>
        <a:lstStyle/>
        <a:p>
          <a:endParaRPr lang="en-US"/>
        </a:p>
      </dgm:t>
    </dgm:pt>
    <dgm:pt modelId="{A79EA48C-1A7D-40AE-8A53-10881E8BE0DA}">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mn-MN" b="1" i="0" u="none" strike="noStrike" cap="none" normalizeH="0" baseline="0" dirty="0" smtClean="0">
              <a:ln>
                <a:noFill/>
              </a:ln>
              <a:solidFill>
                <a:schemeClr val="tx1"/>
              </a:solidFill>
              <a:effectLst/>
              <a:latin typeface="Arial" charset="0"/>
              <a:cs typeface="Arial" charset="0"/>
            </a:rPr>
            <a:t>Бүс нутгийн түвшинд</a:t>
          </a:r>
          <a:endParaRPr kumimoji="0" lang="en-GB" b="1" i="0" u="none" strike="noStrike" cap="none" normalizeH="0" baseline="0" dirty="0" smtClean="0">
            <a:ln>
              <a:noFill/>
            </a:ln>
            <a:solidFill>
              <a:schemeClr val="tx1"/>
            </a:solidFill>
            <a:effectLst/>
            <a:latin typeface="Arial" charset="0"/>
            <a:cs typeface="Arial" charset="0"/>
          </a:endParaRPr>
        </a:p>
      </dgm:t>
    </dgm:pt>
    <dgm:pt modelId="{96F7FE56-5E04-416F-A54F-44E1D1C94EEE}" type="parTrans" cxnId="{B39D79CB-5061-450E-A528-BD3C899E0AA6}">
      <dgm:prSet/>
      <dgm:spPr/>
      <dgm:t>
        <a:bodyPr/>
        <a:lstStyle/>
        <a:p>
          <a:endParaRPr lang="en-US"/>
        </a:p>
      </dgm:t>
    </dgm:pt>
    <dgm:pt modelId="{A8133393-CF07-4912-9FB8-818CC7DB304C}" type="sibTrans" cxnId="{B39D79CB-5061-450E-A528-BD3C899E0AA6}">
      <dgm:prSet/>
      <dgm:spPr/>
      <dgm:t>
        <a:bodyPr/>
        <a:lstStyle/>
        <a:p>
          <a:endParaRPr lang="en-US"/>
        </a:p>
      </dgm:t>
    </dgm:pt>
    <dgm:pt modelId="{CAA2E230-BCB2-4B88-9B91-BFDE946F3532}">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mn-MN" b="1" i="0" u="none" strike="noStrike" cap="none" normalizeH="0" baseline="0" dirty="0" smtClean="0">
              <a:ln>
                <a:noFill/>
              </a:ln>
              <a:solidFill>
                <a:schemeClr val="tx1"/>
              </a:solidFill>
              <a:effectLst/>
              <a:latin typeface="Arial" charset="0"/>
              <a:cs typeface="Arial" charset="0"/>
            </a:rPr>
            <a:t>Орон нутгийн түвшинд</a:t>
          </a:r>
          <a:endParaRPr kumimoji="0" lang="en-GB" b="1" i="0" u="none" strike="noStrike" cap="none" normalizeH="0" baseline="0" dirty="0" smtClean="0">
            <a:ln>
              <a:noFill/>
            </a:ln>
            <a:solidFill>
              <a:schemeClr val="tx1"/>
            </a:solidFill>
            <a:effectLst/>
            <a:latin typeface="Arial" charset="0"/>
            <a:cs typeface="Arial" charset="0"/>
          </a:endParaRPr>
        </a:p>
      </dgm:t>
    </dgm:pt>
    <dgm:pt modelId="{B823D45A-9FB4-43AC-B8F8-4CB61A001C41}" type="parTrans" cxnId="{7CCA05A8-B9FA-428C-A881-A662462F51D4}">
      <dgm:prSet/>
      <dgm:spPr/>
      <dgm:t>
        <a:bodyPr/>
        <a:lstStyle/>
        <a:p>
          <a:endParaRPr lang="en-US"/>
        </a:p>
      </dgm:t>
    </dgm:pt>
    <dgm:pt modelId="{0209FBFC-345C-43E3-A77D-A1F0AA5AA44C}" type="sibTrans" cxnId="{7CCA05A8-B9FA-428C-A881-A662462F51D4}">
      <dgm:prSet/>
      <dgm:spPr/>
      <dgm:t>
        <a:bodyPr/>
        <a:lstStyle/>
        <a:p>
          <a:endParaRPr lang="en-US"/>
        </a:p>
      </dgm:t>
    </dgm:pt>
    <dgm:pt modelId="{8A4D1FCC-6B16-461F-9677-4F22B625A9D6}">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mn-MN" b="1" i="0" u="none" strike="noStrike" cap="none" normalizeH="0" baseline="0" dirty="0" smtClean="0">
              <a:ln>
                <a:noFill/>
              </a:ln>
              <a:solidFill>
                <a:schemeClr val="tx1"/>
              </a:solidFill>
              <a:effectLst/>
              <a:latin typeface="Arial" charset="0"/>
              <a:cs typeface="Arial" charset="0"/>
            </a:rPr>
            <a:t>Байгууллагын түвшинд</a:t>
          </a:r>
          <a:endParaRPr kumimoji="0" lang="en-GB" b="1" i="0" u="none" strike="noStrike" cap="none" normalizeH="0" baseline="0" dirty="0" smtClean="0">
            <a:ln>
              <a:noFill/>
            </a:ln>
            <a:solidFill>
              <a:schemeClr val="tx1"/>
            </a:solidFill>
            <a:effectLst/>
            <a:latin typeface="Arial" charset="0"/>
            <a:cs typeface="Arial" charset="0"/>
          </a:endParaRPr>
        </a:p>
      </dgm:t>
    </dgm:pt>
    <dgm:pt modelId="{4855E001-3911-4BEC-9933-9E54EE87056D}" type="parTrans" cxnId="{34DA08D0-B128-4013-A225-F5AB58338631}">
      <dgm:prSet/>
      <dgm:spPr/>
      <dgm:t>
        <a:bodyPr/>
        <a:lstStyle/>
        <a:p>
          <a:endParaRPr lang="en-US"/>
        </a:p>
      </dgm:t>
    </dgm:pt>
    <dgm:pt modelId="{A96E4401-08AB-4CE6-A61C-21DC8343C501}" type="sibTrans" cxnId="{34DA08D0-B128-4013-A225-F5AB58338631}">
      <dgm:prSet/>
      <dgm:spPr/>
      <dgm:t>
        <a:bodyPr/>
        <a:lstStyle/>
        <a:p>
          <a:endParaRPr lang="en-US"/>
        </a:p>
      </dgm:t>
    </dgm:pt>
    <dgm:pt modelId="{DEDCECB1-C85E-4EC9-B9B8-A05344C782E5}" type="pres">
      <dgm:prSet presAssocID="{25852436-863C-4348-BE8F-B9EDFDB0A09E}" presName="Name0" presStyleCnt="0">
        <dgm:presLayoutVars>
          <dgm:dir/>
          <dgm:animLvl val="lvl"/>
          <dgm:resizeHandles val="exact"/>
        </dgm:presLayoutVars>
      </dgm:prSet>
      <dgm:spPr/>
    </dgm:pt>
    <dgm:pt modelId="{A05E219F-9CF3-451B-A697-0ECDEAC6F334}" type="pres">
      <dgm:prSet presAssocID="{55A7029B-CF70-4361-8404-E01643EFEDC8}" presName="Name8" presStyleCnt="0"/>
      <dgm:spPr/>
    </dgm:pt>
    <dgm:pt modelId="{CAB6B7CA-5F91-4AF3-8F83-88D1731E53DD}" type="pres">
      <dgm:prSet presAssocID="{55A7029B-CF70-4361-8404-E01643EFEDC8}" presName="level" presStyleLbl="node1" presStyleIdx="0" presStyleCnt="4">
        <dgm:presLayoutVars>
          <dgm:chMax val="1"/>
          <dgm:bulletEnabled val="1"/>
        </dgm:presLayoutVars>
      </dgm:prSet>
      <dgm:spPr/>
      <dgm:t>
        <a:bodyPr/>
        <a:lstStyle/>
        <a:p>
          <a:endParaRPr lang="en-US"/>
        </a:p>
      </dgm:t>
    </dgm:pt>
    <dgm:pt modelId="{096F98D2-BFD3-4493-B45C-976C2DE78A5D}" type="pres">
      <dgm:prSet presAssocID="{55A7029B-CF70-4361-8404-E01643EFEDC8}" presName="levelTx" presStyleLbl="revTx" presStyleIdx="0" presStyleCnt="0">
        <dgm:presLayoutVars>
          <dgm:chMax val="1"/>
          <dgm:bulletEnabled val="1"/>
        </dgm:presLayoutVars>
      </dgm:prSet>
      <dgm:spPr/>
      <dgm:t>
        <a:bodyPr/>
        <a:lstStyle/>
        <a:p>
          <a:endParaRPr lang="en-US"/>
        </a:p>
      </dgm:t>
    </dgm:pt>
    <dgm:pt modelId="{5B274775-2E85-47B9-BEFC-937F1BCA5EA1}" type="pres">
      <dgm:prSet presAssocID="{A79EA48C-1A7D-40AE-8A53-10881E8BE0DA}" presName="Name8" presStyleCnt="0"/>
      <dgm:spPr/>
    </dgm:pt>
    <dgm:pt modelId="{B5FDCE98-FB3C-4C34-8A0A-BD34E765B1C3}" type="pres">
      <dgm:prSet presAssocID="{A79EA48C-1A7D-40AE-8A53-10881E8BE0DA}" presName="level" presStyleLbl="node1" presStyleIdx="1" presStyleCnt="4">
        <dgm:presLayoutVars>
          <dgm:chMax val="1"/>
          <dgm:bulletEnabled val="1"/>
        </dgm:presLayoutVars>
      </dgm:prSet>
      <dgm:spPr/>
      <dgm:t>
        <a:bodyPr/>
        <a:lstStyle/>
        <a:p>
          <a:endParaRPr lang="en-US"/>
        </a:p>
      </dgm:t>
    </dgm:pt>
    <dgm:pt modelId="{DA1719F1-261D-49D0-A6EE-E2CDEC225D9B}" type="pres">
      <dgm:prSet presAssocID="{A79EA48C-1A7D-40AE-8A53-10881E8BE0DA}" presName="levelTx" presStyleLbl="revTx" presStyleIdx="0" presStyleCnt="0">
        <dgm:presLayoutVars>
          <dgm:chMax val="1"/>
          <dgm:bulletEnabled val="1"/>
        </dgm:presLayoutVars>
      </dgm:prSet>
      <dgm:spPr/>
      <dgm:t>
        <a:bodyPr/>
        <a:lstStyle/>
        <a:p>
          <a:endParaRPr lang="en-US"/>
        </a:p>
      </dgm:t>
    </dgm:pt>
    <dgm:pt modelId="{E5DB7117-F8CE-46BF-AD2B-6909DA2C5FD7}" type="pres">
      <dgm:prSet presAssocID="{CAA2E230-BCB2-4B88-9B91-BFDE946F3532}" presName="Name8" presStyleCnt="0"/>
      <dgm:spPr/>
    </dgm:pt>
    <dgm:pt modelId="{D7B32028-D363-4AB1-92E2-0CA71B1F0142}" type="pres">
      <dgm:prSet presAssocID="{CAA2E230-BCB2-4B88-9B91-BFDE946F3532}" presName="level" presStyleLbl="node1" presStyleIdx="2" presStyleCnt="4">
        <dgm:presLayoutVars>
          <dgm:chMax val="1"/>
          <dgm:bulletEnabled val="1"/>
        </dgm:presLayoutVars>
      </dgm:prSet>
      <dgm:spPr/>
      <dgm:t>
        <a:bodyPr/>
        <a:lstStyle/>
        <a:p>
          <a:endParaRPr lang="en-US"/>
        </a:p>
      </dgm:t>
    </dgm:pt>
    <dgm:pt modelId="{06EFD651-F68D-40E2-852E-DCED6D18F2B1}" type="pres">
      <dgm:prSet presAssocID="{CAA2E230-BCB2-4B88-9B91-BFDE946F3532}" presName="levelTx" presStyleLbl="revTx" presStyleIdx="0" presStyleCnt="0">
        <dgm:presLayoutVars>
          <dgm:chMax val="1"/>
          <dgm:bulletEnabled val="1"/>
        </dgm:presLayoutVars>
      </dgm:prSet>
      <dgm:spPr/>
      <dgm:t>
        <a:bodyPr/>
        <a:lstStyle/>
        <a:p>
          <a:endParaRPr lang="en-US"/>
        </a:p>
      </dgm:t>
    </dgm:pt>
    <dgm:pt modelId="{934E3870-FF87-4C9F-83D6-E63C4B6B56FC}" type="pres">
      <dgm:prSet presAssocID="{8A4D1FCC-6B16-461F-9677-4F22B625A9D6}" presName="Name8" presStyleCnt="0"/>
      <dgm:spPr/>
    </dgm:pt>
    <dgm:pt modelId="{5F753106-1BE9-4FB3-8DF0-07871AA5D1F2}" type="pres">
      <dgm:prSet presAssocID="{8A4D1FCC-6B16-461F-9677-4F22B625A9D6}" presName="level" presStyleLbl="node1" presStyleIdx="3" presStyleCnt="4">
        <dgm:presLayoutVars>
          <dgm:chMax val="1"/>
          <dgm:bulletEnabled val="1"/>
        </dgm:presLayoutVars>
      </dgm:prSet>
      <dgm:spPr/>
      <dgm:t>
        <a:bodyPr/>
        <a:lstStyle/>
        <a:p>
          <a:endParaRPr lang="en-US"/>
        </a:p>
      </dgm:t>
    </dgm:pt>
    <dgm:pt modelId="{D47C3D7F-6BBF-4181-99C1-3021BA761174}" type="pres">
      <dgm:prSet presAssocID="{8A4D1FCC-6B16-461F-9677-4F22B625A9D6}" presName="levelTx" presStyleLbl="revTx" presStyleIdx="0" presStyleCnt="0">
        <dgm:presLayoutVars>
          <dgm:chMax val="1"/>
          <dgm:bulletEnabled val="1"/>
        </dgm:presLayoutVars>
      </dgm:prSet>
      <dgm:spPr/>
      <dgm:t>
        <a:bodyPr/>
        <a:lstStyle/>
        <a:p>
          <a:endParaRPr lang="en-US"/>
        </a:p>
      </dgm:t>
    </dgm:pt>
  </dgm:ptLst>
  <dgm:cxnLst>
    <dgm:cxn modelId="{B39D79CB-5061-450E-A528-BD3C899E0AA6}" srcId="{25852436-863C-4348-BE8F-B9EDFDB0A09E}" destId="{A79EA48C-1A7D-40AE-8A53-10881E8BE0DA}" srcOrd="1" destOrd="0" parTransId="{96F7FE56-5E04-416F-A54F-44E1D1C94EEE}" sibTransId="{A8133393-CF07-4912-9FB8-818CC7DB304C}"/>
    <dgm:cxn modelId="{87A5254F-36E6-48BA-93D2-7A77213180F6}" type="presOf" srcId="{8A4D1FCC-6B16-461F-9677-4F22B625A9D6}" destId="{D47C3D7F-6BBF-4181-99C1-3021BA761174}" srcOrd="1" destOrd="0" presId="urn:microsoft.com/office/officeart/2005/8/layout/pyramid1"/>
    <dgm:cxn modelId="{F860D656-7B31-4F32-B667-E468A691A068}" type="presOf" srcId="{25852436-863C-4348-BE8F-B9EDFDB0A09E}" destId="{DEDCECB1-C85E-4EC9-B9B8-A05344C782E5}" srcOrd="0" destOrd="0" presId="urn:microsoft.com/office/officeart/2005/8/layout/pyramid1"/>
    <dgm:cxn modelId="{34DA08D0-B128-4013-A225-F5AB58338631}" srcId="{25852436-863C-4348-BE8F-B9EDFDB0A09E}" destId="{8A4D1FCC-6B16-461F-9677-4F22B625A9D6}" srcOrd="3" destOrd="0" parTransId="{4855E001-3911-4BEC-9933-9E54EE87056D}" sibTransId="{A96E4401-08AB-4CE6-A61C-21DC8343C501}"/>
    <dgm:cxn modelId="{4417BBBE-3345-4572-B625-A86E089B4D7E}" type="presOf" srcId="{A79EA48C-1A7D-40AE-8A53-10881E8BE0DA}" destId="{DA1719F1-261D-49D0-A6EE-E2CDEC225D9B}" srcOrd="1" destOrd="0" presId="urn:microsoft.com/office/officeart/2005/8/layout/pyramid1"/>
    <dgm:cxn modelId="{BFF4DB62-2252-43E8-81D6-82F631AA9CD2}" type="presOf" srcId="{55A7029B-CF70-4361-8404-E01643EFEDC8}" destId="{CAB6B7CA-5F91-4AF3-8F83-88D1731E53DD}" srcOrd="0" destOrd="0" presId="urn:microsoft.com/office/officeart/2005/8/layout/pyramid1"/>
    <dgm:cxn modelId="{191F0CAC-604E-4B82-8A70-778558F1DF76}" type="presOf" srcId="{CAA2E230-BCB2-4B88-9B91-BFDE946F3532}" destId="{D7B32028-D363-4AB1-92E2-0CA71B1F0142}" srcOrd="0" destOrd="0" presId="urn:microsoft.com/office/officeart/2005/8/layout/pyramid1"/>
    <dgm:cxn modelId="{7CCA05A8-B9FA-428C-A881-A662462F51D4}" srcId="{25852436-863C-4348-BE8F-B9EDFDB0A09E}" destId="{CAA2E230-BCB2-4B88-9B91-BFDE946F3532}" srcOrd="2" destOrd="0" parTransId="{B823D45A-9FB4-43AC-B8F8-4CB61A001C41}" sibTransId="{0209FBFC-345C-43E3-A77D-A1F0AA5AA44C}"/>
    <dgm:cxn modelId="{FA2891DE-D3F8-4B00-ADF7-93DD629B947C}" type="presOf" srcId="{A79EA48C-1A7D-40AE-8A53-10881E8BE0DA}" destId="{B5FDCE98-FB3C-4C34-8A0A-BD34E765B1C3}" srcOrd="0" destOrd="0" presId="urn:microsoft.com/office/officeart/2005/8/layout/pyramid1"/>
    <dgm:cxn modelId="{5B0DC548-0AF3-4230-B666-BC560E513025}" srcId="{25852436-863C-4348-BE8F-B9EDFDB0A09E}" destId="{55A7029B-CF70-4361-8404-E01643EFEDC8}" srcOrd="0" destOrd="0" parTransId="{60A58FCE-7FBB-4A5A-A244-28E16D4BC6BB}" sibTransId="{972CF508-6D20-4468-B6DF-5F4C02721B26}"/>
    <dgm:cxn modelId="{B2C9D703-335E-42B1-AE9E-7D3C8EAFA2B6}" type="presOf" srcId="{55A7029B-CF70-4361-8404-E01643EFEDC8}" destId="{096F98D2-BFD3-4493-B45C-976C2DE78A5D}" srcOrd="1" destOrd="0" presId="urn:microsoft.com/office/officeart/2005/8/layout/pyramid1"/>
    <dgm:cxn modelId="{5C569C57-7C16-4A3E-BD2E-A4DEC6E9BAE8}" type="presOf" srcId="{CAA2E230-BCB2-4B88-9B91-BFDE946F3532}" destId="{06EFD651-F68D-40E2-852E-DCED6D18F2B1}" srcOrd="1" destOrd="0" presId="urn:microsoft.com/office/officeart/2005/8/layout/pyramid1"/>
    <dgm:cxn modelId="{04788347-5154-4782-A7E8-6F2E30DA43D1}" type="presOf" srcId="{8A4D1FCC-6B16-461F-9677-4F22B625A9D6}" destId="{5F753106-1BE9-4FB3-8DF0-07871AA5D1F2}" srcOrd="0" destOrd="0" presId="urn:microsoft.com/office/officeart/2005/8/layout/pyramid1"/>
    <dgm:cxn modelId="{B55DB467-9907-4D82-B5A9-375486817137}" type="presParOf" srcId="{DEDCECB1-C85E-4EC9-B9B8-A05344C782E5}" destId="{A05E219F-9CF3-451B-A697-0ECDEAC6F334}" srcOrd="0" destOrd="0" presId="urn:microsoft.com/office/officeart/2005/8/layout/pyramid1"/>
    <dgm:cxn modelId="{296FEF92-AF8D-4EAD-89DD-BA2F56AED4E7}" type="presParOf" srcId="{A05E219F-9CF3-451B-A697-0ECDEAC6F334}" destId="{CAB6B7CA-5F91-4AF3-8F83-88D1731E53DD}" srcOrd="0" destOrd="0" presId="urn:microsoft.com/office/officeart/2005/8/layout/pyramid1"/>
    <dgm:cxn modelId="{3E70C90A-2305-42A8-8424-7C5E8957D425}" type="presParOf" srcId="{A05E219F-9CF3-451B-A697-0ECDEAC6F334}" destId="{096F98D2-BFD3-4493-B45C-976C2DE78A5D}" srcOrd="1" destOrd="0" presId="urn:microsoft.com/office/officeart/2005/8/layout/pyramid1"/>
    <dgm:cxn modelId="{99E32ECA-6188-4473-8E37-2D0AA614FEAC}" type="presParOf" srcId="{DEDCECB1-C85E-4EC9-B9B8-A05344C782E5}" destId="{5B274775-2E85-47B9-BEFC-937F1BCA5EA1}" srcOrd="1" destOrd="0" presId="urn:microsoft.com/office/officeart/2005/8/layout/pyramid1"/>
    <dgm:cxn modelId="{BD6BA907-772F-470A-B84D-F16485194D6E}" type="presParOf" srcId="{5B274775-2E85-47B9-BEFC-937F1BCA5EA1}" destId="{B5FDCE98-FB3C-4C34-8A0A-BD34E765B1C3}" srcOrd="0" destOrd="0" presId="urn:microsoft.com/office/officeart/2005/8/layout/pyramid1"/>
    <dgm:cxn modelId="{751568F8-6623-4829-BE11-F649E428866A}" type="presParOf" srcId="{5B274775-2E85-47B9-BEFC-937F1BCA5EA1}" destId="{DA1719F1-261D-49D0-A6EE-E2CDEC225D9B}" srcOrd="1" destOrd="0" presId="urn:microsoft.com/office/officeart/2005/8/layout/pyramid1"/>
    <dgm:cxn modelId="{C1FFB770-0432-4A19-BDEE-4784BAFB6E1B}" type="presParOf" srcId="{DEDCECB1-C85E-4EC9-B9B8-A05344C782E5}" destId="{E5DB7117-F8CE-46BF-AD2B-6909DA2C5FD7}" srcOrd="2" destOrd="0" presId="urn:microsoft.com/office/officeart/2005/8/layout/pyramid1"/>
    <dgm:cxn modelId="{BB1D5A69-F6B8-42C4-B742-4D6F19F71EF3}" type="presParOf" srcId="{E5DB7117-F8CE-46BF-AD2B-6909DA2C5FD7}" destId="{D7B32028-D363-4AB1-92E2-0CA71B1F0142}" srcOrd="0" destOrd="0" presId="urn:microsoft.com/office/officeart/2005/8/layout/pyramid1"/>
    <dgm:cxn modelId="{E72A90CF-C677-4B49-9498-6CC2FAEFFB0D}" type="presParOf" srcId="{E5DB7117-F8CE-46BF-AD2B-6909DA2C5FD7}" destId="{06EFD651-F68D-40E2-852E-DCED6D18F2B1}" srcOrd="1" destOrd="0" presId="urn:microsoft.com/office/officeart/2005/8/layout/pyramid1"/>
    <dgm:cxn modelId="{A1509DBD-13F8-45BE-8597-8654C34938B6}" type="presParOf" srcId="{DEDCECB1-C85E-4EC9-B9B8-A05344C782E5}" destId="{934E3870-FF87-4C9F-83D6-E63C4B6B56FC}" srcOrd="3" destOrd="0" presId="urn:microsoft.com/office/officeart/2005/8/layout/pyramid1"/>
    <dgm:cxn modelId="{04B7DFF7-3BC0-4467-96E4-64E5E8187AE5}" type="presParOf" srcId="{934E3870-FF87-4C9F-83D6-E63C4B6B56FC}" destId="{5F753106-1BE9-4FB3-8DF0-07871AA5D1F2}" srcOrd="0" destOrd="0" presId="urn:microsoft.com/office/officeart/2005/8/layout/pyramid1"/>
    <dgm:cxn modelId="{41964103-C2FD-49ED-8EAB-9FC3E996CA7C}" type="presParOf" srcId="{934E3870-FF87-4C9F-83D6-E63C4B6B56FC}" destId="{D47C3D7F-6BBF-4181-99C1-3021BA761174}" srcOrd="1" destOrd="0" presId="urn:microsoft.com/office/officeart/2005/8/layout/pyramid1"/>
  </dgm:cxnLst>
  <dgm:bg/>
  <dgm:whole/>
</dgm:dataModel>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2919441" cy="493653"/>
          </a:xfrm>
          <a:prstGeom prst="rect">
            <a:avLst/>
          </a:prstGeom>
          <a:noFill/>
          <a:ln>
            <a:noFill/>
          </a:ln>
          <a:effectLst/>
          <a:extLst>
            <a:ext uri="{909E8E84-426E-40DD-AFC4-6F175D3DCCD1}"/>
            <a:ext uri="{91240B29-F687-4F45-9708-019B960494DF}"/>
            <a:ext uri="{AF507438-7753-43E0-B8FC-AC1667EBCBE1}"/>
          </a:extLst>
        </p:spPr>
        <p:txBody>
          <a:bodyPr vert="horz" wrap="square" lIns="93177" tIns="46589" rIns="93177" bIns="46589" numCol="1" anchor="t" anchorCtr="0" compatLnSpc="1">
            <a:prstTxWarp prst="textNoShape">
              <a:avLst/>
            </a:prstTxWarp>
          </a:bodyPr>
          <a:lstStyle>
            <a:lvl1pPr algn="l" defTabSz="931863" eaLnBrk="1" hangingPunct="1">
              <a:defRPr sz="1200">
                <a:latin typeface="Times New Roman" pitchFamily="18" charset="0"/>
              </a:defRPr>
            </a:lvl1pPr>
          </a:lstStyle>
          <a:p>
            <a:pPr>
              <a:defRPr/>
            </a:pPr>
            <a:endParaRPr lang="en-GB"/>
          </a:p>
        </p:txBody>
      </p:sp>
      <p:sp>
        <p:nvSpPr>
          <p:cNvPr id="61443" name="Rectangle 3"/>
          <p:cNvSpPr>
            <a:spLocks noGrp="1" noChangeArrowheads="1"/>
          </p:cNvSpPr>
          <p:nvPr>
            <p:ph type="dt" sz="quarter" idx="1"/>
          </p:nvPr>
        </p:nvSpPr>
        <p:spPr bwMode="auto">
          <a:xfrm>
            <a:off x="3814798" y="0"/>
            <a:ext cx="2919441" cy="493653"/>
          </a:xfrm>
          <a:prstGeom prst="rect">
            <a:avLst/>
          </a:prstGeom>
          <a:noFill/>
          <a:ln>
            <a:noFill/>
          </a:ln>
          <a:effectLst/>
          <a:extLst>
            <a:ext uri="{909E8E84-426E-40DD-AFC4-6F175D3DCCD1}"/>
            <a:ext uri="{91240B29-F687-4F45-9708-019B960494DF}"/>
            <a:ext uri="{AF507438-7753-43E0-B8FC-AC1667EBCBE1}"/>
          </a:extLst>
        </p:spPr>
        <p:txBody>
          <a:bodyPr vert="horz" wrap="square" lIns="93177" tIns="46589" rIns="93177" bIns="46589" numCol="1" anchor="t" anchorCtr="0" compatLnSpc="1">
            <a:prstTxWarp prst="textNoShape">
              <a:avLst/>
            </a:prstTxWarp>
          </a:bodyPr>
          <a:lstStyle>
            <a:lvl1pPr algn="r" defTabSz="931863" eaLnBrk="1" hangingPunct="1">
              <a:defRPr sz="1200">
                <a:latin typeface="Times New Roman" pitchFamily="18" charset="0"/>
              </a:defRPr>
            </a:lvl1pPr>
          </a:lstStyle>
          <a:p>
            <a:pPr>
              <a:defRPr/>
            </a:pPr>
            <a:endParaRPr lang="en-GB"/>
          </a:p>
        </p:txBody>
      </p:sp>
      <p:sp>
        <p:nvSpPr>
          <p:cNvPr id="61444" name="Rectangle 4"/>
          <p:cNvSpPr>
            <a:spLocks noGrp="1" noChangeArrowheads="1"/>
          </p:cNvSpPr>
          <p:nvPr>
            <p:ph type="ftr" sz="quarter" idx="2"/>
          </p:nvPr>
        </p:nvSpPr>
        <p:spPr bwMode="auto">
          <a:xfrm>
            <a:off x="0" y="9370976"/>
            <a:ext cx="2919441" cy="493653"/>
          </a:xfrm>
          <a:prstGeom prst="rect">
            <a:avLst/>
          </a:prstGeom>
          <a:noFill/>
          <a:ln>
            <a:noFill/>
          </a:ln>
          <a:effectLst/>
          <a:extLst>
            <a:ext uri="{909E8E84-426E-40DD-AFC4-6F175D3DCCD1}"/>
            <a:ext uri="{91240B29-F687-4F45-9708-019B960494DF}"/>
            <a:ext uri="{AF507438-7753-43E0-B8FC-AC1667EBCBE1}"/>
          </a:extLst>
        </p:spPr>
        <p:txBody>
          <a:bodyPr vert="horz" wrap="square" lIns="93177" tIns="46589" rIns="93177" bIns="46589" numCol="1" anchor="b" anchorCtr="0" compatLnSpc="1">
            <a:prstTxWarp prst="textNoShape">
              <a:avLst/>
            </a:prstTxWarp>
          </a:bodyPr>
          <a:lstStyle>
            <a:lvl1pPr algn="l" defTabSz="931863" eaLnBrk="1" hangingPunct="1">
              <a:defRPr sz="1200">
                <a:latin typeface="Times New Roman" pitchFamily="18" charset="0"/>
              </a:defRPr>
            </a:lvl1pPr>
          </a:lstStyle>
          <a:p>
            <a:pPr>
              <a:defRPr/>
            </a:pPr>
            <a:endParaRPr lang="en-GB"/>
          </a:p>
        </p:txBody>
      </p:sp>
      <p:sp>
        <p:nvSpPr>
          <p:cNvPr id="61445" name="Rectangle 5"/>
          <p:cNvSpPr>
            <a:spLocks noGrp="1" noChangeArrowheads="1"/>
          </p:cNvSpPr>
          <p:nvPr>
            <p:ph type="sldNum" sz="quarter" idx="3"/>
          </p:nvPr>
        </p:nvSpPr>
        <p:spPr bwMode="auto">
          <a:xfrm>
            <a:off x="3814798" y="9370976"/>
            <a:ext cx="2919441" cy="493653"/>
          </a:xfrm>
          <a:prstGeom prst="rect">
            <a:avLst/>
          </a:prstGeom>
          <a:noFill/>
          <a:ln>
            <a:noFill/>
          </a:ln>
          <a:effectLst/>
          <a:extLst>
            <a:ext uri="{909E8E84-426E-40DD-AFC4-6F175D3DCCD1}"/>
            <a:ext uri="{91240B29-F687-4F45-9708-019B960494DF}"/>
            <a:ext uri="{AF507438-7753-43E0-B8FC-AC1667EBCBE1}"/>
          </a:extLst>
        </p:spPr>
        <p:txBody>
          <a:bodyPr vert="horz" wrap="square" lIns="93177" tIns="46589" rIns="93177" bIns="46589" numCol="1" anchor="b" anchorCtr="0" compatLnSpc="1">
            <a:prstTxWarp prst="textNoShape">
              <a:avLst/>
            </a:prstTxWarp>
          </a:bodyPr>
          <a:lstStyle>
            <a:lvl1pPr algn="r" defTabSz="931863" eaLnBrk="1" hangingPunct="1">
              <a:defRPr sz="1200">
                <a:latin typeface="Times New Roman" pitchFamily="18" charset="0"/>
              </a:defRPr>
            </a:lvl1pPr>
          </a:lstStyle>
          <a:p>
            <a:pPr>
              <a:defRPr/>
            </a:pPr>
            <a:fld id="{70069DAD-4A51-4309-A18A-4FB268A286B8}"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2919441" cy="493653"/>
          </a:xfrm>
          <a:prstGeom prst="rect">
            <a:avLst/>
          </a:prstGeom>
          <a:noFill/>
          <a:ln>
            <a:noFill/>
          </a:ln>
          <a:effectLst/>
          <a:extLst>
            <a:ext uri="{909E8E84-426E-40DD-AFC4-6F175D3DCCD1}"/>
            <a:ext uri="{91240B29-F687-4F45-9708-019B960494DF}"/>
            <a:ext uri="{AF507438-7753-43E0-B8FC-AC1667EBCBE1}"/>
          </a:extLst>
        </p:spPr>
        <p:txBody>
          <a:bodyPr vert="horz" wrap="square" lIns="93177" tIns="46589" rIns="93177" bIns="46589" numCol="1" anchor="t" anchorCtr="0" compatLnSpc="1">
            <a:prstTxWarp prst="textNoShape">
              <a:avLst/>
            </a:prstTxWarp>
          </a:bodyPr>
          <a:lstStyle>
            <a:lvl1pPr algn="l" defTabSz="931863" eaLnBrk="1" hangingPunct="1">
              <a:defRPr sz="1200">
                <a:latin typeface="Times New Roman" pitchFamily="18" charset="0"/>
              </a:defRPr>
            </a:lvl1pPr>
          </a:lstStyle>
          <a:p>
            <a:pPr>
              <a:defRPr/>
            </a:pPr>
            <a:endParaRPr lang="en-GB"/>
          </a:p>
        </p:txBody>
      </p:sp>
      <p:sp>
        <p:nvSpPr>
          <p:cNvPr id="62467" name="Rectangle 3"/>
          <p:cNvSpPr>
            <a:spLocks noGrp="1" noChangeArrowheads="1"/>
          </p:cNvSpPr>
          <p:nvPr>
            <p:ph type="dt" idx="1"/>
          </p:nvPr>
        </p:nvSpPr>
        <p:spPr bwMode="auto">
          <a:xfrm>
            <a:off x="3814798" y="0"/>
            <a:ext cx="2919441" cy="493653"/>
          </a:xfrm>
          <a:prstGeom prst="rect">
            <a:avLst/>
          </a:prstGeom>
          <a:noFill/>
          <a:ln>
            <a:noFill/>
          </a:ln>
          <a:effectLst/>
          <a:extLst>
            <a:ext uri="{909E8E84-426E-40DD-AFC4-6F175D3DCCD1}"/>
            <a:ext uri="{91240B29-F687-4F45-9708-019B960494DF}"/>
            <a:ext uri="{AF507438-7753-43E0-B8FC-AC1667EBCBE1}"/>
          </a:extLst>
        </p:spPr>
        <p:txBody>
          <a:bodyPr vert="horz" wrap="square" lIns="93177" tIns="46589" rIns="93177" bIns="46589" numCol="1" anchor="t" anchorCtr="0" compatLnSpc="1">
            <a:prstTxWarp prst="textNoShape">
              <a:avLst/>
            </a:prstTxWarp>
          </a:bodyPr>
          <a:lstStyle>
            <a:lvl1pPr algn="r" defTabSz="931863" eaLnBrk="1" hangingPunct="1">
              <a:defRPr sz="1200">
                <a:latin typeface="Times New Roman" pitchFamily="18" charset="0"/>
              </a:defRPr>
            </a:lvl1pPr>
          </a:lstStyle>
          <a:p>
            <a:pPr>
              <a:defRPr/>
            </a:pPr>
            <a:endParaRPr lang="en-GB"/>
          </a:p>
        </p:txBody>
      </p:sp>
      <p:sp>
        <p:nvSpPr>
          <p:cNvPr id="47108" name="Rectangle 4"/>
          <p:cNvSpPr>
            <a:spLocks noGrp="1" noRot="1" noChangeAspect="1" noChangeArrowheads="1" noTextEdit="1"/>
          </p:cNvSpPr>
          <p:nvPr>
            <p:ph type="sldImg" idx="2"/>
          </p:nvPr>
        </p:nvSpPr>
        <p:spPr bwMode="auto">
          <a:xfrm>
            <a:off x="901700" y="739775"/>
            <a:ext cx="4932363" cy="3700463"/>
          </a:xfrm>
          <a:prstGeom prst="rect">
            <a:avLst/>
          </a:prstGeom>
          <a:noFill/>
          <a:ln w="9525">
            <a:solidFill>
              <a:srgbClr val="000000"/>
            </a:solidFill>
            <a:miter lim="800000"/>
            <a:headEnd/>
            <a:tailEnd/>
          </a:ln>
        </p:spPr>
      </p:sp>
      <p:sp>
        <p:nvSpPr>
          <p:cNvPr id="62469" name="Rectangle 5"/>
          <p:cNvSpPr>
            <a:spLocks noGrp="1" noChangeArrowheads="1"/>
          </p:cNvSpPr>
          <p:nvPr>
            <p:ph type="body" sz="quarter" idx="3"/>
          </p:nvPr>
        </p:nvSpPr>
        <p:spPr bwMode="auto">
          <a:xfrm>
            <a:off x="674187" y="4687173"/>
            <a:ext cx="5387390" cy="4439504"/>
          </a:xfrm>
          <a:prstGeom prst="rect">
            <a:avLst/>
          </a:prstGeom>
          <a:noFill/>
          <a:ln>
            <a:noFill/>
          </a:ln>
          <a:effectLst/>
          <a:extLst>
            <a:ext uri="{909E8E84-426E-40DD-AFC4-6F175D3DCCD1}"/>
            <a:ext uri="{91240B29-F687-4F45-9708-019B960494DF}"/>
            <a:ext uri="{AF507438-7753-43E0-B8FC-AC1667EBCBE1}"/>
          </a:extLst>
        </p:spPr>
        <p:txBody>
          <a:bodyPr vert="horz" wrap="square" lIns="93177" tIns="46589" rIns="93177" bIns="46589"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2470" name="Rectangle 6"/>
          <p:cNvSpPr>
            <a:spLocks noGrp="1" noChangeArrowheads="1"/>
          </p:cNvSpPr>
          <p:nvPr>
            <p:ph type="ftr" sz="quarter" idx="4"/>
          </p:nvPr>
        </p:nvSpPr>
        <p:spPr bwMode="auto">
          <a:xfrm>
            <a:off x="0" y="9370976"/>
            <a:ext cx="2919441" cy="493653"/>
          </a:xfrm>
          <a:prstGeom prst="rect">
            <a:avLst/>
          </a:prstGeom>
          <a:noFill/>
          <a:ln>
            <a:noFill/>
          </a:ln>
          <a:effectLst/>
          <a:extLst>
            <a:ext uri="{909E8E84-426E-40DD-AFC4-6F175D3DCCD1}"/>
            <a:ext uri="{91240B29-F687-4F45-9708-019B960494DF}"/>
            <a:ext uri="{AF507438-7753-43E0-B8FC-AC1667EBCBE1}"/>
          </a:extLst>
        </p:spPr>
        <p:txBody>
          <a:bodyPr vert="horz" wrap="square" lIns="93177" tIns="46589" rIns="93177" bIns="46589" numCol="1" anchor="b" anchorCtr="0" compatLnSpc="1">
            <a:prstTxWarp prst="textNoShape">
              <a:avLst/>
            </a:prstTxWarp>
          </a:bodyPr>
          <a:lstStyle>
            <a:lvl1pPr algn="l" defTabSz="931863" eaLnBrk="1" hangingPunct="1">
              <a:defRPr sz="1200">
                <a:latin typeface="Times New Roman" pitchFamily="18" charset="0"/>
              </a:defRPr>
            </a:lvl1pPr>
          </a:lstStyle>
          <a:p>
            <a:pPr>
              <a:defRPr/>
            </a:pPr>
            <a:endParaRPr lang="en-GB"/>
          </a:p>
        </p:txBody>
      </p:sp>
      <p:sp>
        <p:nvSpPr>
          <p:cNvPr id="62471" name="Rectangle 7"/>
          <p:cNvSpPr>
            <a:spLocks noGrp="1" noChangeArrowheads="1"/>
          </p:cNvSpPr>
          <p:nvPr>
            <p:ph type="sldNum" sz="quarter" idx="5"/>
          </p:nvPr>
        </p:nvSpPr>
        <p:spPr bwMode="auto">
          <a:xfrm>
            <a:off x="3814798" y="9370976"/>
            <a:ext cx="2919441" cy="493653"/>
          </a:xfrm>
          <a:prstGeom prst="rect">
            <a:avLst/>
          </a:prstGeom>
          <a:noFill/>
          <a:ln>
            <a:noFill/>
          </a:ln>
          <a:effectLst/>
          <a:extLst>
            <a:ext uri="{909E8E84-426E-40DD-AFC4-6F175D3DCCD1}"/>
            <a:ext uri="{91240B29-F687-4F45-9708-019B960494DF}"/>
            <a:ext uri="{AF507438-7753-43E0-B8FC-AC1667EBCBE1}"/>
          </a:extLst>
        </p:spPr>
        <p:txBody>
          <a:bodyPr vert="horz" wrap="square" lIns="93177" tIns="46589" rIns="93177" bIns="46589" numCol="1" anchor="b" anchorCtr="0" compatLnSpc="1">
            <a:prstTxWarp prst="textNoShape">
              <a:avLst/>
            </a:prstTxWarp>
          </a:bodyPr>
          <a:lstStyle>
            <a:lvl1pPr algn="r" defTabSz="931863" eaLnBrk="1" hangingPunct="1">
              <a:defRPr sz="1200">
                <a:latin typeface="Times New Roman" pitchFamily="18" charset="0"/>
              </a:defRPr>
            </a:lvl1pPr>
          </a:lstStyle>
          <a:p>
            <a:pPr>
              <a:defRPr/>
            </a:pPr>
            <a:fld id="{4A040113-3171-4A52-A472-670DFA0819FB}"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miter lim="800000"/>
            <a:headEnd/>
            <a:tailEnd/>
          </a:ln>
        </p:spPr>
        <p:txBody>
          <a:bodyPr/>
          <a:lstStyle/>
          <a:p>
            <a:fld id="{A96F3AC9-AE77-4985-B527-FAE568E6F156}" type="slidenum">
              <a:rPr lang="en-GB" altLang="en-US" smtClean="0"/>
              <a:pPr/>
              <a:t>1</a:t>
            </a:fld>
            <a:endParaRPr lang="en-GB" altLang="en-US"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xfrm>
            <a:off x="898408" y="4688859"/>
            <a:ext cx="4938949" cy="4437819"/>
          </a:xfrm>
          <a:noFill/>
        </p:spPr>
        <p:txBody>
          <a:bodyPr/>
          <a:lstStyle/>
          <a:p>
            <a:pPr eaLnBrk="1" hangingPunct="1"/>
            <a:endParaRPr lang="en-GB"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miter lim="800000"/>
            <a:headEnd/>
            <a:tailEnd/>
          </a:ln>
        </p:spPr>
        <p:txBody>
          <a:bodyPr/>
          <a:lstStyle/>
          <a:p>
            <a:fld id="{5044BD24-D416-4F63-B6CF-262517095771}" type="slidenum">
              <a:rPr lang="en-GB" altLang="en-US" smtClean="0"/>
              <a:pPr/>
              <a:t>19</a:t>
            </a:fld>
            <a:endParaRPr lang="en-GB" alt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r>
              <a:rPr lang="en-GB" altLang="en-US" smtClean="0"/>
              <a:t>The "education and training" activities should be separated from R&amp;D activities and from scientific and technological services. Thus, the research aspects of post-graduate training should be included in R&amp;D.</a:t>
            </a:r>
          </a:p>
          <a:p>
            <a:pPr eaLnBrk="1" hangingPunct="1"/>
            <a:r>
              <a:rPr lang="en-GB" altLang="en-US" smtClean="0"/>
              <a:t>Similarly, activities of university libraries, of scientific museums, or of testing stations and survey work being performed in the institutions of higher education should not be included in the group STET but in the corresponding</a:t>
            </a:r>
          </a:p>
          <a:p>
            <a:pPr eaLnBrk="1" hangingPunct="1"/>
            <a:r>
              <a:rPr lang="en-GB" altLang="en-US" smtClean="0"/>
              <a:t>groups of S&amp;T services. The clinical activities carried out within university clinics, which should be regarded as specialized medical care, should also be excluded.</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miter lim="800000"/>
            <a:headEnd/>
            <a:tailEnd/>
          </a:ln>
        </p:spPr>
        <p:txBody>
          <a:bodyPr/>
          <a:lstStyle/>
          <a:p>
            <a:fld id="{6124E7CA-B421-4582-BCA9-3A4BBD952170}" type="slidenum">
              <a:rPr lang="en-GB" altLang="en-US" smtClean="0"/>
              <a:pPr/>
              <a:t>22</a:t>
            </a:fld>
            <a:endParaRPr lang="en-GB" altLang="en-US"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r>
              <a:rPr lang="en-GB" altLang="en-US" smtClean="0"/>
              <a:t>The common denominator of this composite group of scientific activities, which are defined and illustrated below, is the direct or indirect link with R&amp;D, from which they my be distinguished by the fact that they do not have the character of innovation. Therefore my work aiming at establishing new methodologies, procedures and techniques used in these services should be regarded as R&amp;D.</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miter lim="800000"/>
            <a:headEnd/>
            <a:tailEnd/>
          </a:ln>
        </p:spPr>
        <p:txBody>
          <a:bodyPr/>
          <a:lstStyle/>
          <a:p>
            <a:fld id="{EDAEBB25-351B-4416-933B-EC2A8D7AC93F}" type="slidenum">
              <a:rPr lang="en-GB" altLang="en-US" smtClean="0"/>
              <a:pPr/>
              <a:t>23</a:t>
            </a:fld>
            <a:endParaRPr lang="en-GB" altLang="en-US" smtClean="0"/>
          </a:p>
        </p:txBody>
      </p:sp>
      <p:sp>
        <p:nvSpPr>
          <p:cNvPr id="59395" name="Rectangle 2"/>
          <p:cNvSpPr>
            <a:spLocks noGrp="1" noRot="1" noChangeAspect="1" noChangeArrowheads="1" noTextEdit="1"/>
          </p:cNvSpPr>
          <p:nvPr>
            <p:ph type="sldImg"/>
          </p:nvPr>
        </p:nvSpPr>
        <p:spPr>
          <a:xfrm>
            <a:off x="901700" y="741363"/>
            <a:ext cx="4932363" cy="3700462"/>
          </a:xfrm>
          <a:ln/>
        </p:spPr>
      </p:sp>
      <p:sp>
        <p:nvSpPr>
          <p:cNvPr id="59396" name="Rectangle 3"/>
          <p:cNvSpPr>
            <a:spLocks noGrp="1" noChangeArrowheads="1"/>
          </p:cNvSpPr>
          <p:nvPr>
            <p:ph type="body" idx="1"/>
          </p:nvPr>
        </p:nvSpPr>
        <p:spPr>
          <a:xfrm>
            <a:off x="674187" y="4687173"/>
            <a:ext cx="5387390" cy="4437819"/>
          </a:xfrm>
          <a:noFill/>
        </p:spPr>
        <p:txBody>
          <a:bodyPr/>
          <a:lstStyle/>
          <a:p>
            <a:pPr eaLnBrk="1" hangingPunct="1"/>
            <a:endParaRPr lang="en-GB"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miter lim="800000"/>
            <a:headEnd/>
            <a:tailEnd/>
          </a:ln>
        </p:spPr>
        <p:txBody>
          <a:bodyPr/>
          <a:lstStyle/>
          <a:p>
            <a:fld id="{25D834B9-CABC-4B96-9A0C-92B18C522225}" type="slidenum">
              <a:rPr lang="en-GB" altLang="en-US" smtClean="0"/>
              <a:pPr/>
              <a:t>26</a:t>
            </a:fld>
            <a:endParaRPr lang="en-GB" altLang="en-US" smtClean="0"/>
          </a:p>
        </p:txBody>
      </p:sp>
      <p:sp>
        <p:nvSpPr>
          <p:cNvPr id="60419" name="Slide Image Placeholder 1"/>
          <p:cNvSpPr>
            <a:spLocks noGrp="1" noRot="1" noChangeAspect="1" noTextEdit="1"/>
          </p:cNvSpPr>
          <p:nvPr>
            <p:ph type="sldImg"/>
          </p:nvPr>
        </p:nvSpPr>
        <p:spPr>
          <a:ln/>
        </p:spPr>
      </p:sp>
      <p:sp>
        <p:nvSpPr>
          <p:cNvPr id="60420" name="Notes Placeholder 2"/>
          <p:cNvSpPr>
            <a:spLocks noGrp="1"/>
          </p:cNvSpPr>
          <p:nvPr>
            <p:ph type="body" idx="1"/>
          </p:nvPr>
        </p:nvSpPr>
        <p:spPr>
          <a:noFill/>
        </p:spPr>
        <p:txBody>
          <a:bodyPr/>
          <a:lstStyle/>
          <a:p>
            <a:pPr eaLnBrk="1" hangingPunct="1"/>
            <a:endParaRPr lang="en-GB" altLang="en-US" smtClean="0"/>
          </a:p>
        </p:txBody>
      </p:sp>
      <p:sp>
        <p:nvSpPr>
          <p:cNvPr id="60421" name="Slide Number Placeholder 3"/>
          <p:cNvSpPr txBox="1">
            <a:spLocks noGrp="1"/>
          </p:cNvSpPr>
          <p:nvPr/>
        </p:nvSpPr>
        <p:spPr bwMode="auto">
          <a:xfrm>
            <a:off x="3814798" y="9370976"/>
            <a:ext cx="2919441" cy="493653"/>
          </a:xfrm>
          <a:prstGeom prst="rect">
            <a:avLst/>
          </a:prstGeom>
          <a:noFill/>
          <a:ln w="9525">
            <a:noFill/>
            <a:miter lim="800000"/>
            <a:headEnd/>
            <a:tailEnd/>
          </a:ln>
        </p:spPr>
        <p:txBody>
          <a:bodyPr lIns="93177" tIns="46589" rIns="93177" bIns="46589" anchor="b"/>
          <a:lstStyle/>
          <a:p>
            <a:pPr algn="r" defTabSz="931863" eaLnBrk="1" hangingPunct="1"/>
            <a:fld id="{9737C06E-9364-49F5-8B88-09A2AA4D29E7}" type="slidenum">
              <a:rPr lang="en-GB" altLang="en-US" sz="1200">
                <a:latin typeface="Calibri" pitchFamily="34" charset="0"/>
              </a:rPr>
              <a:pPr algn="r" defTabSz="931863" eaLnBrk="1" hangingPunct="1"/>
              <a:t>26</a:t>
            </a:fld>
            <a:endParaRPr lang="en-GB" altLang="en-US" sz="1200">
              <a:latin typeface="Calibri"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miter lim="800000"/>
            <a:headEnd/>
            <a:tailEnd/>
          </a:ln>
        </p:spPr>
        <p:txBody>
          <a:bodyPr/>
          <a:lstStyle/>
          <a:p>
            <a:fld id="{B270EAAB-F492-4003-BA4C-5C0BDCC07F4A}" type="slidenum">
              <a:rPr lang="en-GB" altLang="en-US" smtClean="0"/>
              <a:pPr/>
              <a:t>27</a:t>
            </a:fld>
            <a:endParaRPr lang="en-GB" altLang="en-US"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eaLnBrk="1" hangingPunct="1"/>
            <a:endParaRPr lang="en-GB"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miter lim="800000"/>
            <a:headEnd/>
            <a:tailEnd/>
          </a:ln>
        </p:spPr>
        <p:txBody>
          <a:bodyPr/>
          <a:lstStyle/>
          <a:p>
            <a:fld id="{9D2E77FB-02DE-48FF-A99B-F3D3EDBEB790}" type="slidenum">
              <a:rPr lang="en-GB" altLang="en-US" smtClean="0"/>
              <a:pPr/>
              <a:t>28</a:t>
            </a:fld>
            <a:endParaRPr lang="en-GB" altLang="en-US"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pPr eaLnBrk="1" hangingPunct="1"/>
            <a:endParaRPr lang="en-GB"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miter lim="800000"/>
            <a:headEnd/>
            <a:tailEnd/>
          </a:ln>
        </p:spPr>
        <p:txBody>
          <a:bodyPr/>
          <a:lstStyle/>
          <a:p>
            <a:fld id="{34EF3A29-6706-4810-AE4C-225C9B382795}" type="slidenum">
              <a:rPr lang="en-GB" altLang="en-US" smtClean="0"/>
              <a:pPr/>
              <a:t>3</a:t>
            </a:fld>
            <a:endParaRPr lang="en-GB" altLang="en-US" smtClean="0"/>
          </a:p>
        </p:txBody>
      </p:sp>
      <p:sp>
        <p:nvSpPr>
          <p:cNvPr id="49155" name="Slide Image Placeholder 1"/>
          <p:cNvSpPr>
            <a:spLocks noGrp="1" noRot="1" noChangeAspect="1" noTextEdit="1"/>
          </p:cNvSpPr>
          <p:nvPr>
            <p:ph type="sldImg"/>
          </p:nvPr>
        </p:nvSpPr>
        <p:spPr>
          <a:ln/>
        </p:spPr>
      </p:sp>
      <p:sp>
        <p:nvSpPr>
          <p:cNvPr id="49156" name="Notes Placeholder 2"/>
          <p:cNvSpPr>
            <a:spLocks noGrp="1"/>
          </p:cNvSpPr>
          <p:nvPr>
            <p:ph type="body" idx="1"/>
          </p:nvPr>
        </p:nvSpPr>
        <p:spPr>
          <a:noFill/>
        </p:spPr>
        <p:txBody>
          <a:bodyPr/>
          <a:lstStyle/>
          <a:p>
            <a:pPr eaLnBrk="1" hangingPunct="1"/>
            <a:endParaRPr lang="en-GB" altLang="en-US" smtClean="0"/>
          </a:p>
        </p:txBody>
      </p:sp>
      <p:sp>
        <p:nvSpPr>
          <p:cNvPr id="49157" name="Slide Number Placeholder 3"/>
          <p:cNvSpPr txBox="1">
            <a:spLocks noGrp="1"/>
          </p:cNvSpPr>
          <p:nvPr/>
        </p:nvSpPr>
        <p:spPr bwMode="auto">
          <a:xfrm>
            <a:off x="3814798" y="9370976"/>
            <a:ext cx="2919441" cy="493653"/>
          </a:xfrm>
          <a:prstGeom prst="rect">
            <a:avLst/>
          </a:prstGeom>
          <a:noFill/>
          <a:ln w="9525">
            <a:noFill/>
            <a:miter lim="800000"/>
            <a:headEnd/>
            <a:tailEnd/>
          </a:ln>
        </p:spPr>
        <p:txBody>
          <a:bodyPr lIns="93177" tIns="46589" rIns="93177" bIns="46589" anchor="b"/>
          <a:lstStyle/>
          <a:p>
            <a:pPr algn="r" defTabSz="931863" eaLnBrk="1" hangingPunct="1"/>
            <a:fld id="{A96324BC-34A1-4F91-B11C-BD7E83D21835}" type="slidenum">
              <a:rPr lang="en-GB" altLang="en-US" sz="1200">
                <a:latin typeface="Calibri" pitchFamily="34" charset="0"/>
              </a:rPr>
              <a:pPr algn="r" defTabSz="931863" eaLnBrk="1" hangingPunct="1"/>
              <a:t>3</a:t>
            </a:fld>
            <a:endParaRPr lang="en-GB" altLang="en-US" sz="120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miter lim="800000"/>
            <a:headEnd/>
            <a:tailEnd/>
          </a:ln>
        </p:spPr>
        <p:txBody>
          <a:bodyPr/>
          <a:lstStyle/>
          <a:p>
            <a:fld id="{8BF6ED8D-161A-4E0F-B370-F2CE24635667}" type="slidenum">
              <a:rPr lang="en-GB" altLang="en-US" smtClean="0"/>
              <a:pPr/>
              <a:t>4</a:t>
            </a:fld>
            <a:endParaRPr lang="en-GB" altLang="en-US" smtClean="0"/>
          </a:p>
        </p:txBody>
      </p:sp>
      <p:sp>
        <p:nvSpPr>
          <p:cNvPr id="50179" name="Slide Image Placeholder 1"/>
          <p:cNvSpPr>
            <a:spLocks noGrp="1" noRot="1" noChangeAspect="1" noTextEdit="1"/>
          </p:cNvSpPr>
          <p:nvPr>
            <p:ph type="sldImg"/>
          </p:nvPr>
        </p:nvSpPr>
        <p:spPr>
          <a:ln/>
        </p:spPr>
      </p:sp>
      <p:sp>
        <p:nvSpPr>
          <p:cNvPr id="50180" name="Notes Placeholder 2"/>
          <p:cNvSpPr>
            <a:spLocks noGrp="1"/>
          </p:cNvSpPr>
          <p:nvPr>
            <p:ph type="body" idx="1"/>
          </p:nvPr>
        </p:nvSpPr>
        <p:spPr>
          <a:noFill/>
        </p:spPr>
        <p:txBody>
          <a:bodyPr/>
          <a:lstStyle/>
          <a:p>
            <a:pPr eaLnBrk="1" hangingPunct="1"/>
            <a:endParaRPr lang="en-GB" altLang="en-US" smtClean="0"/>
          </a:p>
        </p:txBody>
      </p:sp>
      <p:sp>
        <p:nvSpPr>
          <p:cNvPr id="50181" name="Slide Number Placeholder 3"/>
          <p:cNvSpPr txBox="1">
            <a:spLocks noGrp="1"/>
          </p:cNvSpPr>
          <p:nvPr/>
        </p:nvSpPr>
        <p:spPr bwMode="auto">
          <a:xfrm>
            <a:off x="3814798" y="9370976"/>
            <a:ext cx="2919441" cy="493653"/>
          </a:xfrm>
          <a:prstGeom prst="rect">
            <a:avLst/>
          </a:prstGeom>
          <a:noFill/>
          <a:ln w="9525">
            <a:noFill/>
            <a:miter lim="800000"/>
            <a:headEnd/>
            <a:tailEnd/>
          </a:ln>
        </p:spPr>
        <p:txBody>
          <a:bodyPr lIns="93177" tIns="46589" rIns="93177" bIns="46589" anchor="b"/>
          <a:lstStyle/>
          <a:p>
            <a:pPr algn="r" defTabSz="931863" eaLnBrk="1" hangingPunct="1"/>
            <a:fld id="{3D9C75D0-CA7A-4A70-86B6-0BA58B026434}" type="slidenum">
              <a:rPr lang="en-GB" altLang="en-US" sz="1200">
                <a:latin typeface="Calibri" pitchFamily="34" charset="0"/>
              </a:rPr>
              <a:pPr algn="r" defTabSz="931863" eaLnBrk="1" hangingPunct="1"/>
              <a:t>4</a:t>
            </a:fld>
            <a:endParaRPr lang="en-GB" altLang="en-US" sz="1200">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miter lim="800000"/>
            <a:headEnd/>
            <a:tailEnd/>
          </a:ln>
        </p:spPr>
        <p:txBody>
          <a:bodyPr/>
          <a:lstStyle/>
          <a:p>
            <a:fld id="{38976305-9E36-43AA-ABDA-91841AEA78AB}" type="slidenum">
              <a:rPr lang="en-GB" altLang="en-US" smtClean="0"/>
              <a:pPr/>
              <a:t>5</a:t>
            </a:fld>
            <a:endParaRPr lang="en-GB" altLang="en-US" smtClean="0"/>
          </a:p>
        </p:txBody>
      </p:sp>
      <p:sp>
        <p:nvSpPr>
          <p:cNvPr id="51203" name="Slide Image Placeholder 1"/>
          <p:cNvSpPr>
            <a:spLocks noGrp="1" noRot="1" noChangeAspect="1" noTextEdit="1"/>
          </p:cNvSpPr>
          <p:nvPr>
            <p:ph type="sldImg"/>
          </p:nvPr>
        </p:nvSpPr>
        <p:spPr>
          <a:ln/>
        </p:spPr>
      </p:sp>
      <p:sp>
        <p:nvSpPr>
          <p:cNvPr id="51204" name="Notes Placeholder 2"/>
          <p:cNvSpPr>
            <a:spLocks noGrp="1"/>
          </p:cNvSpPr>
          <p:nvPr>
            <p:ph type="body" idx="1"/>
          </p:nvPr>
        </p:nvSpPr>
        <p:spPr>
          <a:noFill/>
        </p:spPr>
        <p:txBody>
          <a:bodyPr/>
          <a:lstStyle/>
          <a:p>
            <a:pPr eaLnBrk="1" hangingPunct="1"/>
            <a:endParaRPr lang="en-GB" altLang="en-US" smtClean="0"/>
          </a:p>
        </p:txBody>
      </p:sp>
      <p:sp>
        <p:nvSpPr>
          <p:cNvPr id="51205" name="Slide Number Placeholder 3"/>
          <p:cNvSpPr txBox="1">
            <a:spLocks noGrp="1"/>
          </p:cNvSpPr>
          <p:nvPr/>
        </p:nvSpPr>
        <p:spPr bwMode="auto">
          <a:xfrm>
            <a:off x="3814798" y="9370976"/>
            <a:ext cx="2919441" cy="493653"/>
          </a:xfrm>
          <a:prstGeom prst="rect">
            <a:avLst/>
          </a:prstGeom>
          <a:noFill/>
          <a:ln w="9525">
            <a:noFill/>
            <a:miter lim="800000"/>
            <a:headEnd/>
            <a:tailEnd/>
          </a:ln>
        </p:spPr>
        <p:txBody>
          <a:bodyPr lIns="93177" tIns="46589" rIns="93177" bIns="46589" anchor="b"/>
          <a:lstStyle/>
          <a:p>
            <a:pPr algn="r" defTabSz="931863" eaLnBrk="1" hangingPunct="1"/>
            <a:fld id="{716035A5-3A12-40BC-BA24-D2E034A86406}" type="slidenum">
              <a:rPr lang="en-GB" altLang="en-US" sz="1200">
                <a:latin typeface="Calibri" pitchFamily="34" charset="0"/>
              </a:rPr>
              <a:pPr algn="r" defTabSz="931863" eaLnBrk="1" hangingPunct="1"/>
              <a:t>5</a:t>
            </a:fld>
            <a:endParaRPr lang="en-GB" altLang="en-US" sz="1200">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miter lim="800000"/>
            <a:headEnd/>
            <a:tailEnd/>
          </a:ln>
        </p:spPr>
        <p:txBody>
          <a:bodyPr/>
          <a:lstStyle/>
          <a:p>
            <a:fld id="{5256BE8A-44D5-49D1-985F-9C42AB080905}" type="slidenum">
              <a:rPr lang="en-GB" altLang="en-US" smtClean="0"/>
              <a:pPr/>
              <a:t>11</a:t>
            </a:fld>
            <a:endParaRPr lang="en-GB" alt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r>
              <a:rPr lang="en-GB" altLang="en-US" smtClean="0"/>
              <a:t>Two major aspects characterise </a:t>
            </a:r>
            <a:r>
              <a:rPr lang="en-GB" altLang="en-US" b="1" smtClean="0"/>
              <a:t>this definition. The first </a:t>
            </a:r>
            <a:r>
              <a:rPr lang="en-GB" altLang="en-US" b="1" i="1" smtClean="0"/>
              <a:t>aspect </a:t>
            </a:r>
            <a:r>
              <a:rPr lang="en-GB" altLang="en-US" smtClean="0"/>
              <a:t>relates to the nature of S&amp;T activities: </a:t>
            </a:r>
            <a:r>
              <a:rPr lang="en-GB" altLang="en-US" b="1" smtClean="0"/>
              <a:t>they concentrate </a:t>
            </a:r>
            <a:r>
              <a:rPr lang="en-GB" altLang="en-US" smtClean="0"/>
              <a:t>upon, or are closely connected with, the production, the distribution and the utilization of scientific and technical knowledge. It is within the </a:t>
            </a:r>
            <a:r>
              <a:rPr lang="en-GB" altLang="en-US" b="1" smtClean="0"/>
              <a:t>scope of S&amp;T </a:t>
            </a:r>
            <a:r>
              <a:rPr lang="en-GB" altLang="en-US" smtClean="0"/>
              <a:t>activities that scientific </a:t>
            </a:r>
            <a:r>
              <a:rPr lang="en-GB" altLang="en-US" b="1" smtClean="0"/>
              <a:t>and </a:t>
            </a:r>
            <a:r>
              <a:rPr lang="en-GB" altLang="en-US" smtClean="0"/>
              <a:t>technical knowledge is created, distributed, collected, modified, transformed, adapted to </a:t>
            </a:r>
            <a:r>
              <a:rPr lang="en-GB" altLang="en-US" b="1" smtClean="0"/>
              <a:t>use </a:t>
            </a:r>
            <a:r>
              <a:rPr lang="en-GB" altLang="en-US" smtClean="0"/>
              <a:t>and </a:t>
            </a:r>
            <a:r>
              <a:rPr lang="en-GB" altLang="en-US" b="1" smtClean="0"/>
              <a:t>utilized. </a:t>
            </a:r>
            <a:r>
              <a:rPr lang="en-GB" altLang="en-US" smtClean="0"/>
              <a:t>The second is connected with the fields covered.</a:t>
            </a:r>
          </a:p>
          <a:p>
            <a:pPr eaLnBrk="1" hangingPunct="1"/>
            <a:endParaRPr lang="en-GB"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miter lim="800000"/>
            <a:headEnd/>
            <a:tailEnd/>
          </a:ln>
        </p:spPr>
        <p:txBody>
          <a:bodyPr/>
          <a:lstStyle/>
          <a:p>
            <a:fld id="{64653AA6-1622-45F2-BF97-182DCC05C607}" type="slidenum">
              <a:rPr lang="en-GB" altLang="en-US" smtClean="0"/>
              <a:pPr/>
              <a:t>14</a:t>
            </a:fld>
            <a:endParaRPr lang="en-GB" altLang="en-US" smtClean="0"/>
          </a:p>
        </p:txBody>
      </p:sp>
      <p:sp>
        <p:nvSpPr>
          <p:cNvPr id="53251" name="Slide Image Placeholder 1"/>
          <p:cNvSpPr>
            <a:spLocks noGrp="1" noRot="1" noChangeAspect="1" noTextEdit="1"/>
          </p:cNvSpPr>
          <p:nvPr>
            <p:ph type="sldImg"/>
          </p:nvPr>
        </p:nvSpPr>
        <p:spPr>
          <a:ln/>
        </p:spPr>
      </p:sp>
      <p:sp>
        <p:nvSpPr>
          <p:cNvPr id="53252" name="Notes Placeholder 2"/>
          <p:cNvSpPr>
            <a:spLocks noGrp="1"/>
          </p:cNvSpPr>
          <p:nvPr>
            <p:ph type="body" idx="1"/>
          </p:nvPr>
        </p:nvSpPr>
        <p:spPr>
          <a:noFill/>
        </p:spPr>
        <p:txBody>
          <a:bodyPr/>
          <a:lstStyle/>
          <a:p>
            <a:pPr eaLnBrk="1" hangingPunct="1"/>
            <a:endParaRPr lang="en-GB" altLang="en-US" smtClean="0"/>
          </a:p>
        </p:txBody>
      </p:sp>
      <p:sp>
        <p:nvSpPr>
          <p:cNvPr id="53253" name="Slide Number Placeholder 3"/>
          <p:cNvSpPr txBox="1">
            <a:spLocks noGrp="1"/>
          </p:cNvSpPr>
          <p:nvPr/>
        </p:nvSpPr>
        <p:spPr bwMode="auto">
          <a:xfrm>
            <a:off x="3814798" y="9370976"/>
            <a:ext cx="2919441" cy="493653"/>
          </a:xfrm>
          <a:prstGeom prst="rect">
            <a:avLst/>
          </a:prstGeom>
          <a:noFill/>
          <a:ln w="9525">
            <a:noFill/>
            <a:miter lim="800000"/>
            <a:headEnd/>
            <a:tailEnd/>
          </a:ln>
        </p:spPr>
        <p:txBody>
          <a:bodyPr lIns="93177" tIns="46589" rIns="93177" bIns="46589" anchor="b"/>
          <a:lstStyle/>
          <a:p>
            <a:pPr algn="r" defTabSz="931863" eaLnBrk="1" hangingPunct="1"/>
            <a:fld id="{1BEA182D-AB98-4383-ABCD-6EFE250E76F6}" type="slidenum">
              <a:rPr lang="en-GB" altLang="en-US" sz="1200">
                <a:latin typeface="Calibri" pitchFamily="34" charset="0"/>
              </a:rPr>
              <a:pPr algn="r" defTabSz="931863" eaLnBrk="1" hangingPunct="1"/>
              <a:t>14</a:t>
            </a:fld>
            <a:endParaRPr lang="en-GB" altLang="en-US" sz="1200">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miter lim="800000"/>
            <a:headEnd/>
            <a:tailEnd/>
          </a:ln>
        </p:spPr>
        <p:txBody>
          <a:bodyPr/>
          <a:lstStyle/>
          <a:p>
            <a:fld id="{0D1BB663-F647-4D97-BCF6-B4E30A5B20A7}" type="slidenum">
              <a:rPr lang="en-GB" altLang="en-US" smtClean="0"/>
              <a:pPr/>
              <a:t>15</a:t>
            </a:fld>
            <a:endParaRPr lang="en-GB" altLang="en-US"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pPr eaLnBrk="1" hangingPunct="1"/>
            <a:r>
              <a:rPr lang="en-GB" altLang="en-US" smtClean="0"/>
              <a:t>From this definition it is evident that the crucial element in identifying R&amp;D is the presence of an element of creativity and innovation.</a:t>
            </a:r>
          </a:p>
          <a:p>
            <a:pPr eaLnBrk="1" hangingPunct="1"/>
            <a:r>
              <a:rPr lang="en-GB" altLang="en-US" smtClean="0"/>
              <a:t>This common character is shared both by scientific research and by experimental development. In order to identify properly these two activities, the essential elements which characterize them are set forth:</a:t>
            </a:r>
          </a:p>
          <a:p>
            <a:pPr eaLnBrk="1" hangingPunct="1"/>
            <a:r>
              <a:rPr lang="en-GB" altLang="en-US" smtClean="0"/>
              <a:t>i) the element of creativity</a:t>
            </a:r>
          </a:p>
          <a:p>
            <a:pPr eaLnBrk="1" hangingPunct="1"/>
            <a:r>
              <a:rPr lang="en-GB" altLang="en-US" smtClean="0"/>
              <a:t>ii) the element of innovation;</a:t>
            </a:r>
          </a:p>
          <a:p>
            <a:pPr eaLnBrk="1" hangingPunct="1"/>
            <a:r>
              <a:rPr lang="en-GB" altLang="en-US" smtClean="0"/>
              <a:t>iii) the use of scientific methods;</a:t>
            </a:r>
          </a:p>
          <a:p>
            <a:pPr eaLnBrk="1" hangingPunct="1"/>
            <a:r>
              <a:rPr lang="en-GB" altLang="en-US" smtClean="0"/>
              <a:t>iv) the generation of new knowledge.</a:t>
            </a:r>
          </a:p>
          <a:p>
            <a:pPr eaLnBrk="1" hangingPunct="1"/>
            <a:r>
              <a:rPr lang="en-GB" altLang="en-US" smtClean="0"/>
              <a:t>A scientific activity may be defined as scientific research only if these four elements are present.</a:t>
            </a:r>
          </a:p>
          <a:p>
            <a:pPr eaLnBrk="1" hangingPunct="1"/>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miter lim="800000"/>
            <a:headEnd/>
            <a:tailEnd/>
          </a:ln>
        </p:spPr>
        <p:txBody>
          <a:bodyPr/>
          <a:lstStyle/>
          <a:p>
            <a:fld id="{14ED9E5F-140A-455D-AFE0-0477CCD4EB65}" type="slidenum">
              <a:rPr lang="en-GB" altLang="en-US" smtClean="0"/>
              <a:pPr/>
              <a:t>16</a:t>
            </a:fld>
            <a:endParaRPr lang="en-GB" altLang="en-US"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endParaRPr lang="en-GB"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miter lim="800000"/>
            <a:headEnd/>
            <a:tailEnd/>
          </a:ln>
        </p:spPr>
        <p:txBody>
          <a:bodyPr/>
          <a:lstStyle/>
          <a:p>
            <a:fld id="{2CD35C85-22D0-4129-B13F-093748F33CF6}" type="slidenum">
              <a:rPr lang="en-GB" altLang="en-US" smtClean="0"/>
              <a:pPr/>
              <a:t>17</a:t>
            </a:fld>
            <a:endParaRPr lang="en-GB" altLang="en-US" smtClean="0"/>
          </a:p>
        </p:txBody>
      </p:sp>
      <p:sp>
        <p:nvSpPr>
          <p:cNvPr id="56323" name="Slide Image Placeholder 1"/>
          <p:cNvSpPr>
            <a:spLocks noGrp="1" noRot="1" noChangeAspect="1" noTextEdit="1"/>
          </p:cNvSpPr>
          <p:nvPr>
            <p:ph type="sldImg"/>
          </p:nvPr>
        </p:nvSpPr>
        <p:spPr>
          <a:ln/>
        </p:spPr>
      </p:sp>
      <p:sp>
        <p:nvSpPr>
          <p:cNvPr id="56324" name="Notes Placeholder 2"/>
          <p:cNvSpPr>
            <a:spLocks noGrp="1"/>
          </p:cNvSpPr>
          <p:nvPr>
            <p:ph type="body" idx="1"/>
          </p:nvPr>
        </p:nvSpPr>
        <p:spPr>
          <a:noFill/>
        </p:spPr>
        <p:txBody>
          <a:bodyPr/>
          <a:lstStyle/>
          <a:p>
            <a:pPr eaLnBrk="1" hangingPunct="1">
              <a:buFontTx/>
              <a:buChar char="•"/>
            </a:pPr>
            <a:r>
              <a:rPr lang="en-GB" altLang="en-US" smtClean="0"/>
              <a:t>Education and training: but PhD research included	</a:t>
            </a:r>
          </a:p>
          <a:p>
            <a:pPr eaLnBrk="1" hangingPunct="1">
              <a:buFontTx/>
              <a:buChar char="•"/>
            </a:pPr>
            <a:r>
              <a:rPr lang="en-GB" altLang="en-US" smtClean="0"/>
              <a:t>Other science and technology activities: S&amp;T information services, general purpose data collection, testing, feasibility studies, patent and licence work, policy related studies, routine software development</a:t>
            </a:r>
          </a:p>
          <a:p>
            <a:pPr eaLnBrk="1" hangingPunct="1">
              <a:buFontTx/>
              <a:buChar char="•"/>
            </a:pPr>
            <a:r>
              <a:rPr lang="en-GB" altLang="en-US" smtClean="0"/>
              <a:t>Other industrial activities: (many innovation) acquisition of technology, tooling up, industrial engineering, design, production start up</a:t>
            </a:r>
          </a:p>
          <a:p>
            <a:pPr eaLnBrk="1" hangingPunct="1">
              <a:buFontTx/>
              <a:buChar char="•"/>
            </a:pPr>
            <a:r>
              <a:rPr lang="en-GB" altLang="en-US" smtClean="0"/>
              <a:t>Administration and other supporting activities</a:t>
            </a:r>
          </a:p>
          <a:p>
            <a:pPr eaLnBrk="1" hangingPunct="1"/>
            <a:endParaRPr lang="en-GB" altLang="en-US" smtClean="0"/>
          </a:p>
        </p:txBody>
      </p:sp>
      <p:sp>
        <p:nvSpPr>
          <p:cNvPr id="56325" name="Slide Number Placeholder 3"/>
          <p:cNvSpPr txBox="1">
            <a:spLocks noGrp="1"/>
          </p:cNvSpPr>
          <p:nvPr/>
        </p:nvSpPr>
        <p:spPr bwMode="auto">
          <a:xfrm>
            <a:off x="3814798" y="9370976"/>
            <a:ext cx="2919441" cy="493653"/>
          </a:xfrm>
          <a:prstGeom prst="rect">
            <a:avLst/>
          </a:prstGeom>
          <a:noFill/>
          <a:ln w="9525">
            <a:noFill/>
            <a:miter lim="800000"/>
            <a:headEnd/>
            <a:tailEnd/>
          </a:ln>
        </p:spPr>
        <p:txBody>
          <a:bodyPr lIns="93177" tIns="46589" rIns="93177" bIns="46589" anchor="b"/>
          <a:lstStyle/>
          <a:p>
            <a:pPr algn="r" defTabSz="931863" eaLnBrk="1" hangingPunct="1"/>
            <a:fld id="{52BEFBAD-0DBB-4506-B877-5FBDA07291EC}" type="slidenum">
              <a:rPr lang="en-GB" altLang="en-US" sz="1200">
                <a:latin typeface="Calibri" pitchFamily="34" charset="0"/>
              </a:rPr>
              <a:pPr algn="r" defTabSz="931863" eaLnBrk="1" hangingPunct="1"/>
              <a:t>17</a:t>
            </a:fld>
            <a:endParaRPr lang="en-GB" altLang="en-US" sz="120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3" descr="accueil_3"/>
          <p:cNvPicPr>
            <a:picLocks noChangeAspect="1" noChangeArrowheads="1"/>
          </p:cNvPicPr>
          <p:nvPr/>
        </p:nvPicPr>
        <p:blipFill>
          <a:blip r:embed="rId2"/>
          <a:srcRect/>
          <a:stretch>
            <a:fillRect/>
          </a:stretch>
        </p:blipFill>
        <p:spPr bwMode="auto">
          <a:xfrm>
            <a:off x="2074863" y="381000"/>
            <a:ext cx="5881687" cy="2778125"/>
          </a:xfrm>
          <a:prstGeom prst="rect">
            <a:avLst/>
          </a:prstGeom>
          <a:noFill/>
          <a:ln w="9525">
            <a:noFill/>
            <a:miter lim="800000"/>
            <a:headEnd/>
            <a:tailEnd/>
          </a:ln>
        </p:spPr>
      </p:pic>
      <p:sp>
        <p:nvSpPr>
          <p:cNvPr id="5" name="Line 6"/>
          <p:cNvSpPr>
            <a:spLocks noChangeShapeType="1"/>
          </p:cNvSpPr>
          <p:nvPr/>
        </p:nvSpPr>
        <p:spPr bwMode="auto">
          <a:xfrm>
            <a:off x="0" y="6477000"/>
            <a:ext cx="9144000" cy="0"/>
          </a:xfrm>
          <a:prstGeom prst="line">
            <a:avLst/>
          </a:prstGeom>
          <a:noFill/>
          <a:ln w="28575">
            <a:solidFill>
              <a:srgbClr val="99CCFF"/>
            </a:solidFill>
            <a:round/>
            <a:headEnd/>
            <a:tailEnd/>
          </a:ln>
          <a:effectLst/>
        </p:spPr>
        <p:txBody>
          <a:bodyPr wrap="none" anchor="ctr"/>
          <a:lstStyle/>
          <a:p>
            <a:pPr>
              <a:defRPr/>
            </a:pPr>
            <a:endParaRPr lang="en-US"/>
          </a:p>
        </p:txBody>
      </p:sp>
      <p:sp>
        <p:nvSpPr>
          <p:cNvPr id="6" name="Text Box 7"/>
          <p:cNvSpPr txBox="1">
            <a:spLocks noChangeArrowheads="1"/>
          </p:cNvSpPr>
          <p:nvPr/>
        </p:nvSpPr>
        <p:spPr bwMode="auto">
          <a:xfrm>
            <a:off x="6858000" y="6521450"/>
            <a:ext cx="2000250" cy="336550"/>
          </a:xfrm>
          <a:prstGeom prst="rect">
            <a:avLst/>
          </a:prstGeom>
          <a:noFill/>
          <a:ln>
            <a:noFill/>
          </a:ln>
          <a:effectLst/>
          <a:extLst>
            <a:ext uri="{909E8E84-426E-40DD-AFC4-6F175D3DCCD1}"/>
            <a:ext uri="{91240B29-F687-4F45-9708-019B960494DF}"/>
            <a:ext uri="{AF507438-7753-43E0-B8FC-AC1667EBCBE1}"/>
          </a:extLst>
        </p:spPr>
        <p:txBody>
          <a:bodyPr wrap="none">
            <a:spAutoFit/>
          </a:bodyPr>
          <a:lstStyle>
            <a:lvl1pPr>
              <a:defRPr sz="2000">
                <a:solidFill>
                  <a:schemeClr val="tx1"/>
                </a:solidFill>
                <a:latin typeface="Arial" pitchFamily="34" charset="0"/>
                <a:cs typeface="Arial" pitchFamily="34" charset="0"/>
              </a:defRPr>
            </a:lvl1pPr>
            <a:lvl2pPr marL="742950" indent="-285750">
              <a:defRPr sz="2000">
                <a:solidFill>
                  <a:schemeClr val="tx1"/>
                </a:solidFill>
                <a:latin typeface="Arial" pitchFamily="34" charset="0"/>
                <a:cs typeface="Arial" pitchFamily="34" charset="0"/>
              </a:defRPr>
            </a:lvl2pPr>
            <a:lvl3pPr marL="1143000" indent="-228600">
              <a:defRPr sz="2000">
                <a:solidFill>
                  <a:schemeClr val="tx1"/>
                </a:solidFill>
                <a:latin typeface="Arial" pitchFamily="34" charset="0"/>
                <a:cs typeface="Arial" pitchFamily="34" charset="0"/>
              </a:defRPr>
            </a:lvl3pPr>
            <a:lvl4pPr marL="1600200" indent="-228600">
              <a:defRPr sz="2000">
                <a:solidFill>
                  <a:schemeClr val="tx1"/>
                </a:solidFill>
                <a:latin typeface="Arial" pitchFamily="34" charset="0"/>
                <a:cs typeface="Arial" pitchFamily="34" charset="0"/>
              </a:defRPr>
            </a:lvl4pPr>
            <a:lvl5pPr marL="2057400" indent="-228600">
              <a:defRPr sz="20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cs typeface="Arial" pitchFamily="34" charset="0"/>
              </a:defRPr>
            </a:lvl9pPr>
          </a:lstStyle>
          <a:p>
            <a:pPr>
              <a:defRPr/>
            </a:pPr>
            <a:r>
              <a:rPr lang="en-US" sz="1600" smtClean="0"/>
              <a:t>www.uis.unesco.org</a:t>
            </a:r>
          </a:p>
        </p:txBody>
      </p:sp>
      <p:pic>
        <p:nvPicPr>
          <p:cNvPr id="7" name="Picture 8"/>
          <p:cNvPicPr>
            <a:picLocks noChangeAspect="1" noChangeArrowheads="1"/>
          </p:cNvPicPr>
          <p:nvPr userDrawn="1"/>
        </p:nvPicPr>
        <p:blipFill>
          <a:blip r:embed="rId3">
            <a:clrChange>
              <a:clrFrom>
                <a:srgbClr val="FFFFFF"/>
              </a:clrFrom>
              <a:clrTo>
                <a:srgbClr val="FFFFFF">
                  <a:alpha val="0"/>
                </a:srgbClr>
              </a:clrTo>
            </a:clrChange>
          </a:blip>
          <a:srcRect/>
          <a:stretch>
            <a:fillRect/>
          </a:stretch>
        </p:blipFill>
        <p:spPr bwMode="auto">
          <a:xfrm>
            <a:off x="0" y="92075"/>
            <a:ext cx="2268538" cy="1320800"/>
          </a:xfrm>
          <a:prstGeom prst="rect">
            <a:avLst/>
          </a:prstGeom>
          <a:noFill/>
          <a:ln w="9525">
            <a:noFill/>
            <a:miter lim="800000"/>
            <a:headEnd/>
            <a:tailEnd/>
          </a:ln>
        </p:spPr>
      </p:pic>
      <p:sp>
        <p:nvSpPr>
          <p:cNvPr id="56324" name="Rectangle 4"/>
          <p:cNvSpPr>
            <a:spLocks noGrp="1" noChangeArrowheads="1"/>
          </p:cNvSpPr>
          <p:nvPr>
            <p:ph type="subTitle" idx="1"/>
          </p:nvPr>
        </p:nvSpPr>
        <p:spPr>
          <a:xfrm>
            <a:off x="762000" y="4419600"/>
            <a:ext cx="7696200" cy="1066800"/>
          </a:xfrm>
        </p:spPr>
        <p:txBody>
          <a:bodyPr/>
          <a:lstStyle>
            <a:lvl1pPr marL="0" indent="0" algn="ctr">
              <a:buFont typeface="Wingdings" pitchFamily="2" charset="2"/>
              <a:buNone/>
              <a:defRPr sz="3600"/>
            </a:lvl1pPr>
          </a:lstStyle>
          <a:p>
            <a:pPr lvl="0"/>
            <a:r>
              <a:rPr lang="en-GB" noProof="0" smtClean="0"/>
              <a:t>Click to edit Master subtitle style</a:t>
            </a:r>
          </a:p>
        </p:txBody>
      </p:sp>
      <p:sp>
        <p:nvSpPr>
          <p:cNvPr id="56325" name="Rectangle 5"/>
          <p:cNvSpPr>
            <a:spLocks noGrp="1" noChangeArrowheads="1"/>
          </p:cNvSpPr>
          <p:nvPr>
            <p:ph type="ctrTitle"/>
          </p:nvPr>
        </p:nvSpPr>
        <p:spPr>
          <a:xfrm>
            <a:off x="685800" y="3048000"/>
            <a:ext cx="7772400" cy="1143000"/>
          </a:xfrm>
          <a:noFill/>
          <a:extLst>
            <a:ext uri="{909E8E84-426E-40DD-AFC4-6F175D3DCCD1}"/>
          </a:extLst>
        </p:spPr>
        <p:txBody>
          <a:bodyPr/>
          <a:lstStyle>
            <a:lvl1pPr algn="ctr">
              <a:defRPr sz="4500"/>
            </a:lvl1pPr>
          </a:lstStyle>
          <a:p>
            <a:pPr lvl="0"/>
            <a:r>
              <a:rPr lang="en-GB" noProof="0" smtClean="0"/>
              <a:t>Click to edit Master title style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2750" y="0"/>
            <a:ext cx="2152650" cy="64008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04800" y="0"/>
            <a:ext cx="6305550" cy="6400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04800" y="0"/>
            <a:ext cx="8610600" cy="6400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04800" y="1143000"/>
            <a:ext cx="41910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143000"/>
            <a:ext cx="41910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body" idx="1"/>
          </p:nvPr>
        </p:nvSpPr>
        <p:spPr bwMode="auto">
          <a:xfrm>
            <a:off x="304800" y="1143000"/>
            <a:ext cx="8534400" cy="5257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 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2051" name="Rectangle 3"/>
          <p:cNvSpPr>
            <a:spLocks noChangeArrowheads="1"/>
          </p:cNvSpPr>
          <p:nvPr/>
        </p:nvSpPr>
        <p:spPr bwMode="auto">
          <a:xfrm>
            <a:off x="0" y="-76200"/>
            <a:ext cx="9144000" cy="1143000"/>
          </a:xfrm>
          <a:prstGeom prst="rect">
            <a:avLst/>
          </a:prstGeom>
          <a:solidFill>
            <a:srgbClr val="99CCFF"/>
          </a:solidFill>
          <a:ln w="9525">
            <a:solidFill>
              <a:schemeClr val="tx1"/>
            </a:solidFill>
            <a:miter lim="800000"/>
            <a:headEnd/>
            <a:tailEnd/>
          </a:ln>
          <a:effectLst/>
          <a:extLst>
            <a:ext uri="{AF507438-7753-43E0-B8FC-AC1667EBCBE1}"/>
          </a:extLst>
        </p:spPr>
        <p:txBody>
          <a:bodyPr wrap="none" anchor="ctr"/>
          <a:lstStyle/>
          <a:p>
            <a:pPr>
              <a:defRPr/>
            </a:pPr>
            <a:endParaRPr lang="en-GB" altLang="en-US"/>
          </a:p>
        </p:txBody>
      </p:sp>
      <p:sp>
        <p:nvSpPr>
          <p:cNvPr id="2052" name="Line 4"/>
          <p:cNvSpPr>
            <a:spLocks noChangeShapeType="1"/>
          </p:cNvSpPr>
          <p:nvPr/>
        </p:nvSpPr>
        <p:spPr bwMode="auto">
          <a:xfrm>
            <a:off x="0" y="6477000"/>
            <a:ext cx="9144000" cy="0"/>
          </a:xfrm>
          <a:prstGeom prst="line">
            <a:avLst/>
          </a:prstGeom>
          <a:noFill/>
          <a:ln w="28575">
            <a:solidFill>
              <a:srgbClr val="99CCFF"/>
            </a:solidFill>
            <a:round/>
            <a:headEnd/>
            <a:tailEnd/>
          </a:ln>
          <a:effectLst/>
        </p:spPr>
        <p:txBody>
          <a:bodyPr wrap="none" anchor="ctr"/>
          <a:lstStyle/>
          <a:p>
            <a:pPr>
              <a:defRPr/>
            </a:pPr>
            <a:endParaRPr lang="en-US"/>
          </a:p>
        </p:txBody>
      </p:sp>
      <p:sp>
        <p:nvSpPr>
          <p:cNvPr id="1029" name="Rectangle 5"/>
          <p:cNvSpPr>
            <a:spLocks noGrp="1" noChangeArrowheads="1"/>
          </p:cNvSpPr>
          <p:nvPr>
            <p:ph type="title"/>
          </p:nvPr>
        </p:nvSpPr>
        <p:spPr bwMode="auto">
          <a:xfrm>
            <a:off x="1835150" y="0"/>
            <a:ext cx="7080250" cy="914400"/>
          </a:xfrm>
          <a:prstGeom prst="rect">
            <a:avLst/>
          </a:prstGeom>
          <a:solidFill>
            <a:srgbClr val="99CCFF"/>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2054" name="Text Box 6"/>
          <p:cNvSpPr txBox="1">
            <a:spLocks noChangeArrowheads="1"/>
          </p:cNvSpPr>
          <p:nvPr/>
        </p:nvSpPr>
        <p:spPr bwMode="auto">
          <a:xfrm>
            <a:off x="6858000" y="6521450"/>
            <a:ext cx="2000250" cy="336550"/>
          </a:xfrm>
          <a:prstGeom prst="rect">
            <a:avLst/>
          </a:prstGeom>
          <a:noFill/>
          <a:ln>
            <a:noFill/>
          </a:ln>
          <a:effectLst/>
          <a:extLst>
            <a:ext uri="{909E8E84-426E-40DD-AFC4-6F175D3DCCD1}"/>
            <a:ext uri="{91240B29-F687-4F45-9708-019B960494DF}"/>
            <a:ext uri="{AF507438-7753-43E0-B8FC-AC1667EBCBE1}"/>
          </a:extLst>
        </p:spPr>
        <p:txBody>
          <a:bodyPr wrap="none">
            <a:spAutoFit/>
          </a:bodyPr>
          <a:lstStyle>
            <a:lvl1pPr>
              <a:defRPr sz="2000">
                <a:solidFill>
                  <a:schemeClr val="tx1"/>
                </a:solidFill>
                <a:latin typeface="Arial" pitchFamily="34" charset="0"/>
                <a:cs typeface="Arial" pitchFamily="34" charset="0"/>
              </a:defRPr>
            </a:lvl1pPr>
            <a:lvl2pPr marL="742950" indent="-285750">
              <a:defRPr sz="2000">
                <a:solidFill>
                  <a:schemeClr val="tx1"/>
                </a:solidFill>
                <a:latin typeface="Arial" pitchFamily="34" charset="0"/>
                <a:cs typeface="Arial" pitchFamily="34" charset="0"/>
              </a:defRPr>
            </a:lvl2pPr>
            <a:lvl3pPr marL="1143000" indent="-228600">
              <a:defRPr sz="2000">
                <a:solidFill>
                  <a:schemeClr val="tx1"/>
                </a:solidFill>
                <a:latin typeface="Arial" pitchFamily="34" charset="0"/>
                <a:cs typeface="Arial" pitchFamily="34" charset="0"/>
              </a:defRPr>
            </a:lvl3pPr>
            <a:lvl4pPr marL="1600200" indent="-228600">
              <a:defRPr sz="2000">
                <a:solidFill>
                  <a:schemeClr val="tx1"/>
                </a:solidFill>
                <a:latin typeface="Arial" pitchFamily="34" charset="0"/>
                <a:cs typeface="Arial" pitchFamily="34" charset="0"/>
              </a:defRPr>
            </a:lvl4pPr>
            <a:lvl5pPr marL="2057400" indent="-228600">
              <a:defRPr sz="20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cs typeface="Arial" pitchFamily="34" charset="0"/>
              </a:defRPr>
            </a:lvl9pPr>
          </a:lstStyle>
          <a:p>
            <a:pPr>
              <a:defRPr/>
            </a:pPr>
            <a:r>
              <a:rPr lang="en-US" sz="1600" smtClean="0"/>
              <a:t>www.uis.unesco.org</a:t>
            </a:r>
          </a:p>
        </p:txBody>
      </p:sp>
      <p:pic>
        <p:nvPicPr>
          <p:cNvPr id="1031" name="Picture 9"/>
          <p:cNvPicPr>
            <a:picLocks noChangeAspect="1" noChangeArrowheads="1"/>
          </p:cNvPicPr>
          <p:nvPr userDrawn="1"/>
        </p:nvPicPr>
        <p:blipFill>
          <a:blip r:embed="rId14">
            <a:clrChange>
              <a:clrFrom>
                <a:srgbClr val="FFFFFF"/>
              </a:clrFrom>
              <a:clrTo>
                <a:srgbClr val="FFFFFF">
                  <a:alpha val="0"/>
                </a:srgbClr>
              </a:clrTo>
            </a:clrChange>
          </a:blip>
          <a:srcRect/>
          <a:stretch>
            <a:fillRect/>
          </a:stretch>
        </p:blipFill>
        <p:spPr bwMode="auto">
          <a:xfrm>
            <a:off x="0" y="-100013"/>
            <a:ext cx="1979613" cy="1152526"/>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86" r:id="rId1"/>
    <p:sldLayoutId id="2147483875" r:id="rId2"/>
    <p:sldLayoutId id="2147483876" r:id="rId3"/>
    <p:sldLayoutId id="2147483877" r:id="rId4"/>
    <p:sldLayoutId id="2147483878" r:id="rId5"/>
    <p:sldLayoutId id="2147483879" r:id="rId6"/>
    <p:sldLayoutId id="2147483880" r:id="rId7"/>
    <p:sldLayoutId id="2147483881" r:id="rId8"/>
    <p:sldLayoutId id="2147483882" r:id="rId9"/>
    <p:sldLayoutId id="2147483883" r:id="rId10"/>
    <p:sldLayoutId id="2147483884" r:id="rId11"/>
    <p:sldLayoutId id="2147483885" r:id="rId12"/>
  </p:sldLayoutIdLst>
  <p:transition/>
  <p:timing>
    <p:tnLst>
      <p:par>
        <p:cTn id="1" dur="indefinite" restart="never" nodeType="tmRoot"/>
      </p:par>
    </p:tnLst>
  </p:timing>
  <p:txStyles>
    <p:titleStyle>
      <a:lvl1pPr algn="l" rtl="0" eaLnBrk="0" fontAlgn="base" hangingPunct="0">
        <a:spcBef>
          <a:spcPct val="0"/>
        </a:spcBef>
        <a:spcAft>
          <a:spcPct val="0"/>
        </a:spcAft>
        <a:defRPr sz="3000" b="1">
          <a:solidFill>
            <a:schemeClr val="tx1"/>
          </a:solidFill>
          <a:latin typeface="+mj-lt"/>
          <a:ea typeface="+mj-ea"/>
          <a:cs typeface="+mj-cs"/>
        </a:defRPr>
      </a:lvl1pPr>
      <a:lvl2pPr algn="l" rtl="0" eaLnBrk="0" fontAlgn="base" hangingPunct="0">
        <a:spcBef>
          <a:spcPct val="0"/>
        </a:spcBef>
        <a:spcAft>
          <a:spcPct val="0"/>
        </a:spcAft>
        <a:defRPr sz="3000" b="1">
          <a:solidFill>
            <a:schemeClr val="tx1"/>
          </a:solidFill>
          <a:latin typeface="Arial" charset="0"/>
        </a:defRPr>
      </a:lvl2pPr>
      <a:lvl3pPr algn="l" rtl="0" eaLnBrk="0" fontAlgn="base" hangingPunct="0">
        <a:spcBef>
          <a:spcPct val="0"/>
        </a:spcBef>
        <a:spcAft>
          <a:spcPct val="0"/>
        </a:spcAft>
        <a:defRPr sz="3000" b="1">
          <a:solidFill>
            <a:schemeClr val="tx1"/>
          </a:solidFill>
          <a:latin typeface="Arial" charset="0"/>
        </a:defRPr>
      </a:lvl3pPr>
      <a:lvl4pPr algn="l" rtl="0" eaLnBrk="0" fontAlgn="base" hangingPunct="0">
        <a:spcBef>
          <a:spcPct val="0"/>
        </a:spcBef>
        <a:spcAft>
          <a:spcPct val="0"/>
        </a:spcAft>
        <a:defRPr sz="3000" b="1">
          <a:solidFill>
            <a:schemeClr val="tx1"/>
          </a:solidFill>
          <a:latin typeface="Arial" charset="0"/>
        </a:defRPr>
      </a:lvl4pPr>
      <a:lvl5pPr algn="l" rtl="0" eaLnBrk="0" fontAlgn="base" hangingPunct="0">
        <a:spcBef>
          <a:spcPct val="0"/>
        </a:spcBef>
        <a:spcAft>
          <a:spcPct val="0"/>
        </a:spcAft>
        <a:defRPr sz="3000" b="1">
          <a:solidFill>
            <a:schemeClr val="tx1"/>
          </a:solidFill>
          <a:latin typeface="Arial" charset="0"/>
        </a:defRPr>
      </a:lvl5pPr>
      <a:lvl6pPr marL="457200" algn="l" rtl="0" eaLnBrk="0" fontAlgn="base" hangingPunct="0">
        <a:spcBef>
          <a:spcPct val="0"/>
        </a:spcBef>
        <a:spcAft>
          <a:spcPct val="0"/>
        </a:spcAft>
        <a:defRPr sz="3000" b="1">
          <a:solidFill>
            <a:schemeClr val="tx1"/>
          </a:solidFill>
          <a:latin typeface="Arial" charset="0"/>
        </a:defRPr>
      </a:lvl6pPr>
      <a:lvl7pPr marL="914400" algn="l" rtl="0" eaLnBrk="0" fontAlgn="base" hangingPunct="0">
        <a:spcBef>
          <a:spcPct val="0"/>
        </a:spcBef>
        <a:spcAft>
          <a:spcPct val="0"/>
        </a:spcAft>
        <a:defRPr sz="3000" b="1">
          <a:solidFill>
            <a:schemeClr val="tx1"/>
          </a:solidFill>
          <a:latin typeface="Arial" charset="0"/>
        </a:defRPr>
      </a:lvl7pPr>
      <a:lvl8pPr marL="1371600" algn="l" rtl="0" eaLnBrk="0" fontAlgn="base" hangingPunct="0">
        <a:spcBef>
          <a:spcPct val="0"/>
        </a:spcBef>
        <a:spcAft>
          <a:spcPct val="0"/>
        </a:spcAft>
        <a:defRPr sz="3000" b="1">
          <a:solidFill>
            <a:schemeClr val="tx1"/>
          </a:solidFill>
          <a:latin typeface="Arial" charset="0"/>
        </a:defRPr>
      </a:lvl8pPr>
      <a:lvl9pPr marL="1828800" algn="l" rtl="0" eaLnBrk="0" fontAlgn="base" hangingPunct="0">
        <a:spcBef>
          <a:spcPct val="0"/>
        </a:spcBef>
        <a:spcAft>
          <a:spcPct val="0"/>
        </a:spcAft>
        <a:defRPr sz="3000" b="1">
          <a:solidFill>
            <a:schemeClr val="tx1"/>
          </a:solidFill>
          <a:latin typeface="Arial" charset="0"/>
        </a:defRPr>
      </a:lvl9pPr>
    </p:titleStyle>
    <p:bodyStyle>
      <a:lvl1pPr marL="342900" indent="-342900" algn="l" rtl="0" eaLnBrk="0" fontAlgn="base" hangingPunct="0">
        <a:spcBef>
          <a:spcPct val="50000"/>
        </a:spcBef>
        <a:spcAft>
          <a:spcPct val="0"/>
        </a:spcAft>
        <a:buClr>
          <a:schemeClr val="tx1"/>
        </a:buClr>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50000"/>
        </a:spcBef>
        <a:spcAft>
          <a:spcPct val="0"/>
        </a:spcAft>
        <a:buClr>
          <a:schemeClr val="tx1"/>
        </a:buClr>
        <a:buChar char="•"/>
        <a:defRPr sz="2400">
          <a:solidFill>
            <a:schemeClr val="tx1"/>
          </a:solidFill>
          <a:latin typeface="+mn-lt"/>
        </a:defRPr>
      </a:lvl2pPr>
      <a:lvl3pPr marL="1143000" indent="-228600" algn="l" rtl="0" eaLnBrk="0" fontAlgn="base" hangingPunct="0">
        <a:spcBef>
          <a:spcPct val="50000"/>
        </a:spcBef>
        <a:spcAft>
          <a:spcPct val="0"/>
        </a:spcAft>
        <a:buClr>
          <a:schemeClr val="tx1"/>
        </a:buClr>
        <a:buChar char="»"/>
        <a:defRPr sz="2000">
          <a:solidFill>
            <a:schemeClr val="tx1"/>
          </a:solidFill>
          <a:latin typeface="+mn-lt"/>
        </a:defRPr>
      </a:lvl3pPr>
      <a:lvl4pPr marL="1600200" indent="-228600" algn="l" rtl="0" eaLnBrk="0" fontAlgn="base" hangingPunct="0">
        <a:spcBef>
          <a:spcPct val="50000"/>
        </a:spcBef>
        <a:spcAft>
          <a:spcPct val="0"/>
        </a:spcAft>
        <a:buClr>
          <a:schemeClr val="tx1"/>
        </a:buClr>
        <a:buChar char="–"/>
        <a:defRPr sz="2000">
          <a:solidFill>
            <a:schemeClr val="tx1"/>
          </a:solidFill>
          <a:latin typeface="+mn-lt"/>
        </a:defRPr>
      </a:lvl4pPr>
      <a:lvl5pPr marL="2057400" indent="-228600" algn="l" rtl="0" eaLnBrk="0" fontAlgn="base" hangingPunct="0">
        <a:spcBef>
          <a:spcPct val="50000"/>
        </a:spcBef>
        <a:spcAft>
          <a:spcPct val="0"/>
        </a:spcAft>
        <a:buClr>
          <a:schemeClr val="tx1"/>
        </a:buClr>
        <a:buChar char="–"/>
        <a:defRPr sz="2000">
          <a:solidFill>
            <a:schemeClr val="tx1"/>
          </a:solidFill>
          <a:latin typeface="+mn-lt"/>
        </a:defRPr>
      </a:lvl5pPr>
      <a:lvl6pPr marL="2514600" indent="-228600" algn="l" rtl="0" eaLnBrk="0" fontAlgn="base" hangingPunct="0">
        <a:spcBef>
          <a:spcPct val="50000"/>
        </a:spcBef>
        <a:spcAft>
          <a:spcPct val="0"/>
        </a:spcAft>
        <a:buClr>
          <a:schemeClr val="tx1"/>
        </a:buClr>
        <a:buChar char="–"/>
        <a:defRPr sz="2000">
          <a:solidFill>
            <a:schemeClr val="tx1"/>
          </a:solidFill>
          <a:latin typeface="+mn-lt"/>
        </a:defRPr>
      </a:lvl6pPr>
      <a:lvl7pPr marL="2971800" indent="-228600" algn="l" rtl="0" eaLnBrk="0" fontAlgn="base" hangingPunct="0">
        <a:spcBef>
          <a:spcPct val="50000"/>
        </a:spcBef>
        <a:spcAft>
          <a:spcPct val="0"/>
        </a:spcAft>
        <a:buClr>
          <a:schemeClr val="tx1"/>
        </a:buClr>
        <a:buChar char="–"/>
        <a:defRPr sz="2000">
          <a:solidFill>
            <a:schemeClr val="tx1"/>
          </a:solidFill>
          <a:latin typeface="+mn-lt"/>
        </a:defRPr>
      </a:lvl7pPr>
      <a:lvl8pPr marL="3429000" indent="-228600" algn="l" rtl="0" eaLnBrk="0" fontAlgn="base" hangingPunct="0">
        <a:spcBef>
          <a:spcPct val="50000"/>
        </a:spcBef>
        <a:spcAft>
          <a:spcPct val="0"/>
        </a:spcAft>
        <a:buClr>
          <a:schemeClr val="tx1"/>
        </a:buClr>
        <a:buChar char="–"/>
        <a:defRPr sz="2000">
          <a:solidFill>
            <a:schemeClr val="tx1"/>
          </a:solidFill>
          <a:latin typeface="+mn-lt"/>
        </a:defRPr>
      </a:lvl8pPr>
      <a:lvl9pPr marL="3886200" indent="-228600" algn="l" rtl="0" eaLnBrk="0" fontAlgn="base" hangingPunct="0">
        <a:spcBef>
          <a:spcPct val="50000"/>
        </a:spcBef>
        <a:spcAft>
          <a:spcPct val="0"/>
        </a:spcAft>
        <a:buClr>
          <a:schemeClr val="tx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Data" Target="../diagrams/data1.xml"/><Relationship Id="rId7" Type="http://schemas.openxmlformats.org/officeDocument/2006/relationships/diagramData" Target="../diagrams/data2.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diagramColors" Target="../diagrams/colors2.xml"/><Relationship Id="rId4" Type="http://schemas.openxmlformats.org/officeDocument/2006/relationships/diagramLayout" Target="../diagrams/layout1.xml"/><Relationship Id="rId9"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0" y="3500438"/>
            <a:ext cx="9144000" cy="1143000"/>
          </a:xfrm>
          <a:noFill/>
        </p:spPr>
        <p:txBody>
          <a:bodyPr/>
          <a:lstStyle/>
          <a:p>
            <a:r>
              <a:rPr lang="mn-MN" sz="4000" i="1" smtClean="0">
                <a:solidFill>
                  <a:srgbClr val="0033CC"/>
                </a:solidFill>
              </a:rPr>
              <a:t>Шинжлэх ухаан</a:t>
            </a:r>
            <a:r>
              <a:rPr lang="en-US" sz="4000" i="1" smtClean="0">
                <a:solidFill>
                  <a:srgbClr val="0033CC"/>
                </a:solidFill>
              </a:rPr>
              <a:t>,</a:t>
            </a:r>
            <a:r>
              <a:rPr lang="mn-MN" sz="4000" i="1" smtClean="0">
                <a:solidFill>
                  <a:srgbClr val="0033CC"/>
                </a:solidFill>
              </a:rPr>
              <a:t> технологи, инновацийг хэмжих нь: статистикийн нэр томъёонууд</a:t>
            </a:r>
            <a:endParaRPr lang="en-GB" altLang="en-US" sz="4000" i="1" smtClean="0">
              <a:ea typeface="SimSun" pitchFamily="2" charset="-122"/>
            </a:endParaRPr>
          </a:p>
        </p:txBody>
      </p:sp>
      <p:sp>
        <p:nvSpPr>
          <p:cNvPr id="3075" name="Rectangle 9"/>
          <p:cNvSpPr>
            <a:spLocks noChangeArrowheads="1"/>
          </p:cNvSpPr>
          <p:nvPr/>
        </p:nvSpPr>
        <p:spPr bwMode="auto">
          <a:xfrm>
            <a:off x="428625" y="4929188"/>
            <a:ext cx="8621713" cy="1471612"/>
          </a:xfrm>
          <a:prstGeom prst="rect">
            <a:avLst/>
          </a:prstGeom>
          <a:noFill/>
          <a:ln w="9525">
            <a:noFill/>
            <a:miter lim="800000"/>
            <a:headEnd/>
            <a:tailEnd/>
          </a:ln>
        </p:spPr>
        <p:txBody>
          <a:bodyPr anchor="ctr"/>
          <a:lstStyle/>
          <a:p>
            <a:r>
              <a:rPr lang="mn-MN" sz="1400" b="1"/>
              <a:t>“Шинжлэх ухаан, технологи, инновацийн шалгуур үзүүлэлт” үндэсний сургалт семинар							</a:t>
            </a:r>
            <a:r>
              <a:rPr lang="mn-MN" altLang="en-US" sz="1400" b="1" i="1">
                <a:solidFill>
                  <a:srgbClr val="000000"/>
                </a:solidFill>
              </a:rPr>
              <a:t>Улаанбаатар, Монгол Улс</a:t>
            </a:r>
            <a:r>
              <a:rPr lang="en-CA" altLang="en-US" sz="1400" b="1" i="1">
                <a:solidFill>
                  <a:srgbClr val="000000"/>
                </a:solidFill>
              </a:rPr>
              <a:t>  </a:t>
            </a:r>
            <a:r>
              <a:rPr lang="mn-MN" altLang="en-US" sz="1400" b="1" i="1">
                <a:solidFill>
                  <a:srgbClr val="000000"/>
                </a:solidFill>
              </a:rPr>
              <a:t>							</a:t>
            </a:r>
            <a:r>
              <a:rPr lang="en-CA" altLang="en-US" sz="1400" b="1" i="1">
                <a:solidFill>
                  <a:srgbClr val="000000"/>
                </a:solidFill>
              </a:rPr>
              <a:t>2014</a:t>
            </a:r>
            <a:r>
              <a:rPr lang="mn-MN" altLang="en-US" sz="1400" b="1" i="1">
                <a:solidFill>
                  <a:srgbClr val="000000"/>
                </a:solidFill>
              </a:rPr>
              <a:t> оны 10 сарын 14-16</a:t>
            </a:r>
            <a:endParaRPr lang="en-CA" altLang="en-US" sz="1400" b="1" i="1">
              <a:solidFill>
                <a:srgbClr val="000000"/>
              </a:solidFill>
            </a:endParaRPr>
          </a:p>
        </p:txBody>
      </p:sp>
      <p:sp>
        <p:nvSpPr>
          <p:cNvPr id="3076" name="TextBox 7"/>
          <p:cNvSpPr txBox="1">
            <a:spLocks noChangeArrowheads="1"/>
          </p:cNvSpPr>
          <p:nvPr/>
        </p:nvSpPr>
        <p:spPr bwMode="auto">
          <a:xfrm>
            <a:off x="285750" y="6000750"/>
            <a:ext cx="4214813" cy="357188"/>
          </a:xfrm>
          <a:prstGeom prst="rect">
            <a:avLst/>
          </a:prstGeom>
          <a:noFill/>
          <a:ln w="9525">
            <a:noFill/>
            <a:miter lim="800000"/>
            <a:headEnd/>
            <a:tailEnd/>
          </a:ln>
        </p:spPr>
        <p:txBody>
          <a:bodyPr anchor="ctr"/>
          <a:lstStyle/>
          <a:p>
            <a:pPr algn="r">
              <a:spcBef>
                <a:spcPct val="20000"/>
              </a:spcBef>
              <a:buClr>
                <a:schemeClr val="bg2"/>
              </a:buClr>
              <a:buSzPct val="75000"/>
              <a:buFont typeface="Wingdings" pitchFamily="2" charset="2"/>
              <a:buNone/>
            </a:pPr>
            <a:r>
              <a:rPr lang="mn-MN" sz="1200" b="1" i="1">
                <a:solidFill>
                  <a:srgbClr val="0033CC"/>
                </a:solidFill>
              </a:rPr>
              <a:t>Рохан Патхирэйж</a:t>
            </a:r>
          </a:p>
          <a:p>
            <a:pPr algn="r">
              <a:spcBef>
                <a:spcPct val="20000"/>
              </a:spcBef>
              <a:buClr>
                <a:schemeClr val="bg2"/>
              </a:buClr>
              <a:buSzPct val="75000"/>
              <a:buFont typeface="Wingdings" pitchFamily="2" charset="2"/>
              <a:buNone/>
            </a:pPr>
            <a:r>
              <a:rPr lang="mn-MN" sz="1200" b="1" i="1">
                <a:solidFill>
                  <a:srgbClr val="0033CC"/>
                </a:solidFill>
              </a:rPr>
              <a:t>ЮНЕСКО-гийн Статистикийн хүрээлэн (UIS</a:t>
            </a:r>
            <a:r>
              <a:rPr lang="mn-MN" sz="1600" b="1" i="1">
                <a:solidFill>
                  <a:srgbClr val="0033CC"/>
                </a:solidFill>
              </a:rPr>
              <a:t>)</a:t>
            </a:r>
            <a:endParaRPr lang="en-GB" sz="1600" b="1" i="1">
              <a:solidFill>
                <a:srgbClr val="0033CC"/>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fr-CA" altLang="en-US" smtClean="0"/>
              <a:t> </a:t>
            </a:r>
            <a:endParaRPr lang="en-US" altLang="en-US" smtClean="0"/>
          </a:p>
        </p:txBody>
      </p:sp>
      <p:sp>
        <p:nvSpPr>
          <p:cNvPr id="12291" name="Rectangle 3"/>
          <p:cNvSpPr>
            <a:spLocks noGrp="1" noChangeArrowheads="1"/>
          </p:cNvSpPr>
          <p:nvPr>
            <p:ph type="body" idx="1"/>
          </p:nvPr>
        </p:nvSpPr>
        <p:spPr/>
        <p:txBody>
          <a:bodyPr/>
          <a:lstStyle/>
          <a:p>
            <a:pPr algn="ctr">
              <a:buFont typeface="Wingdings" pitchFamily="2" charset="2"/>
              <a:buNone/>
            </a:pPr>
            <a:endParaRPr lang="en-US" altLang="en-US" sz="4800" b="1" smtClean="0"/>
          </a:p>
          <a:p>
            <a:pPr algn="ctr">
              <a:buFont typeface="Wingdings" pitchFamily="2" charset="2"/>
              <a:buNone/>
            </a:pPr>
            <a:r>
              <a:rPr lang="mn-MN" altLang="en-US" sz="4800" b="1" smtClean="0"/>
              <a:t>Тодорхойлолтууд</a:t>
            </a:r>
            <a:endParaRPr lang="en-US" altLang="en-US" sz="4800" b="1"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mn-MN" altLang="en-US" smtClean="0"/>
              <a:t>ШУТ-ийн үйл ажиллагаа</a:t>
            </a:r>
            <a:r>
              <a:rPr lang="en-GB" altLang="en-US" smtClean="0"/>
              <a:t>: </a:t>
            </a:r>
            <a:r>
              <a:rPr lang="mn-MN" altLang="en-US" smtClean="0"/>
              <a:t>Тодорхойлолт</a:t>
            </a:r>
            <a:endParaRPr lang="en-GB" altLang="en-US" smtClean="0"/>
          </a:p>
        </p:txBody>
      </p:sp>
      <p:sp>
        <p:nvSpPr>
          <p:cNvPr id="13315" name="Rectangle 3"/>
          <p:cNvSpPr>
            <a:spLocks noGrp="1" noChangeArrowheads="1"/>
          </p:cNvSpPr>
          <p:nvPr>
            <p:ph type="body" idx="1"/>
          </p:nvPr>
        </p:nvSpPr>
        <p:spPr>
          <a:xfrm>
            <a:off x="304800" y="1143000"/>
            <a:ext cx="8534400" cy="5526088"/>
          </a:xfrm>
        </p:spPr>
        <p:txBody>
          <a:bodyPr/>
          <a:lstStyle/>
          <a:p>
            <a:pPr algn="ctr">
              <a:lnSpc>
                <a:spcPct val="90000"/>
              </a:lnSpc>
              <a:buFont typeface="Wingdings" pitchFamily="2" charset="2"/>
              <a:buNone/>
            </a:pPr>
            <a:endParaRPr lang="en-GB" altLang="en-US" sz="800" b="1" dirty="0" smtClean="0"/>
          </a:p>
          <a:p>
            <a:pPr algn="ctr">
              <a:lnSpc>
                <a:spcPct val="90000"/>
              </a:lnSpc>
              <a:buFont typeface="Wingdings" pitchFamily="2" charset="2"/>
              <a:buNone/>
            </a:pPr>
            <a:r>
              <a:rPr lang="mn-MN" altLang="en-US" dirty="0" smtClean="0"/>
              <a:t>ШУТ-ийн үйл ажиллагаа </a:t>
            </a:r>
            <a:r>
              <a:rPr lang="en-GB" altLang="en-US" b="1" dirty="0" smtClean="0"/>
              <a:t>(</a:t>
            </a:r>
            <a:r>
              <a:rPr lang="mn-MN" altLang="en-US" b="1" dirty="0" smtClean="0"/>
              <a:t>ШУТҮА</a:t>
            </a:r>
            <a:r>
              <a:rPr lang="en-GB" altLang="en-US" b="1" dirty="0" smtClean="0"/>
              <a:t>)</a:t>
            </a:r>
            <a:r>
              <a:rPr lang="mn-MN" altLang="en-US" b="1" dirty="0" smtClean="0"/>
              <a:t> </a:t>
            </a:r>
            <a:r>
              <a:rPr lang="mn-MN" altLang="en-US" dirty="0" smtClean="0"/>
              <a:t>нь</a:t>
            </a:r>
            <a:endParaRPr lang="mn-MN" dirty="0" smtClean="0"/>
          </a:p>
          <a:p>
            <a:pPr algn="ctr">
              <a:lnSpc>
                <a:spcPct val="90000"/>
              </a:lnSpc>
              <a:buFont typeface="Wingdings" pitchFamily="2" charset="2"/>
              <a:buNone/>
            </a:pPr>
            <a:r>
              <a:rPr lang="mn-MN" b="1" dirty="0" smtClean="0"/>
              <a:t>боловсруулах</a:t>
            </a:r>
            <a:r>
              <a:rPr lang="de-DE" b="1" dirty="0" smtClean="0"/>
              <a:t>/ </a:t>
            </a:r>
            <a:r>
              <a:rPr lang="mn-MN" b="1" dirty="0" smtClean="0"/>
              <a:t>санаачлан бий болгох, сайжруулалт, түгээн дэлгэрүүлэх, болон шинжлэх ухаан, техникийн мэдлэгийг хэрэглэх </a:t>
            </a:r>
          </a:p>
          <a:p>
            <a:pPr algn="ctr">
              <a:lnSpc>
                <a:spcPct val="90000"/>
              </a:lnSpc>
              <a:buFont typeface="Wingdings" pitchFamily="2" charset="2"/>
              <a:buNone/>
            </a:pPr>
            <a:r>
              <a:rPr lang="mn-MN" dirty="0" smtClean="0"/>
              <a:t>зэрэг</a:t>
            </a:r>
            <a:r>
              <a:rPr lang="mn-MN" altLang="en-US" dirty="0" smtClean="0"/>
              <a:t> үйл ажиллагаануудтай холбоотой бөгөөд</a:t>
            </a:r>
            <a:r>
              <a:rPr lang="mn-MN" altLang="en-US" b="1" dirty="0" smtClean="0"/>
              <a:t> </a:t>
            </a:r>
            <a:r>
              <a:rPr lang="mn-MN" dirty="0" smtClean="0"/>
              <a:t>Байгалийн болон Нийгэм, хүмүүнлэгийн ШУ гэх мэт ШУТ-ийн салбаруудад хамаарах </a:t>
            </a:r>
            <a:r>
              <a:rPr lang="mn-MN" altLang="en-US" dirty="0" smtClean="0"/>
              <a:t>бүх </a:t>
            </a:r>
            <a:r>
              <a:rPr lang="mn-MN" dirty="0" smtClean="0"/>
              <a:t>системтэй үйл ажиллагаа юм.</a:t>
            </a:r>
            <a:endParaRPr lang="en-US" altLang="en-US" sz="3200" b="1"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mn-MN" altLang="en-US" smtClean="0"/>
              <a:t>ШУТҮА-ны хамрах хүрээ</a:t>
            </a:r>
            <a:endParaRPr lang="en-US" altLang="en-US" smtClean="0"/>
          </a:p>
        </p:txBody>
      </p:sp>
      <p:sp>
        <p:nvSpPr>
          <p:cNvPr id="14339" name="Rectangle 3"/>
          <p:cNvSpPr>
            <a:spLocks noGrp="1" noChangeArrowheads="1"/>
          </p:cNvSpPr>
          <p:nvPr>
            <p:ph type="body" idx="1"/>
          </p:nvPr>
        </p:nvSpPr>
        <p:spPr/>
        <p:txBody>
          <a:bodyPr/>
          <a:lstStyle/>
          <a:p>
            <a:pPr>
              <a:buFont typeface="Wingdings" pitchFamily="2" charset="2"/>
              <a:buNone/>
            </a:pPr>
            <a:r>
              <a:rPr lang="mn-MN" altLang="en-US" dirty="0" smtClean="0"/>
              <a:t>ШУТҮА нь дараах үйл ажиллагаануудаас бүрдэнэ</a:t>
            </a:r>
            <a:r>
              <a:rPr lang="en-GB" altLang="en-US" b="1" dirty="0" smtClean="0"/>
              <a:t>: </a:t>
            </a:r>
            <a:endParaRPr lang="mn-MN" altLang="en-US" b="1" dirty="0" smtClean="0"/>
          </a:p>
          <a:p>
            <a:r>
              <a:rPr lang="mn-MN" dirty="0" smtClean="0"/>
              <a:t>Судалгаа, туршилтын хөгжил (СХА)</a:t>
            </a:r>
          </a:p>
          <a:p>
            <a:r>
              <a:rPr lang="mn-MN" dirty="0" smtClean="0"/>
              <a:t>Шинжлэх ухаан, техникийн боловсрол, сургалт (ШУБ)</a:t>
            </a:r>
          </a:p>
          <a:p>
            <a:r>
              <a:rPr lang="mn-MN" dirty="0" smtClean="0"/>
              <a:t>Шинжлэх ухаан, технологийн үйлчилгээ (ШУТҮ)</a:t>
            </a:r>
            <a:endParaRPr lang="en-GB" altLang="en-US" b="1" dirty="0" smtClean="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835150" y="-26988"/>
            <a:ext cx="7080250" cy="914401"/>
          </a:xfrm>
        </p:spPr>
        <p:txBody>
          <a:bodyPr/>
          <a:lstStyle/>
          <a:p>
            <a:r>
              <a:rPr lang="mn-MN" altLang="en-US" smtClean="0"/>
              <a:t>Шалгуур үзүүлэлтийн хүрээ</a:t>
            </a:r>
            <a:endParaRPr lang="en-GB" altLang="en-US" smtClean="0"/>
          </a:p>
        </p:txBody>
      </p:sp>
      <p:grpSp>
        <p:nvGrpSpPr>
          <p:cNvPr id="2" name="Group 3"/>
          <p:cNvGrpSpPr>
            <a:grpSpLocks/>
          </p:cNvGrpSpPr>
          <p:nvPr/>
        </p:nvGrpSpPr>
        <p:grpSpPr bwMode="auto">
          <a:xfrm>
            <a:off x="2965450" y="2393950"/>
            <a:ext cx="4035425" cy="3743325"/>
            <a:chOff x="1701" y="1253"/>
            <a:chExt cx="2542" cy="2358"/>
          </a:xfrm>
        </p:grpSpPr>
        <p:grpSp>
          <p:nvGrpSpPr>
            <p:cNvPr id="15378" name="Group 4"/>
            <p:cNvGrpSpPr>
              <a:grpSpLocks/>
            </p:cNvGrpSpPr>
            <p:nvPr/>
          </p:nvGrpSpPr>
          <p:grpSpPr bwMode="auto">
            <a:xfrm>
              <a:off x="1701" y="1253"/>
              <a:ext cx="1406" cy="1406"/>
              <a:chOff x="1701" y="1253"/>
              <a:chExt cx="1406" cy="1406"/>
            </a:xfrm>
          </p:grpSpPr>
          <p:sp>
            <p:nvSpPr>
              <p:cNvPr id="15385" name="Oval 5"/>
              <p:cNvSpPr>
                <a:spLocks noChangeArrowheads="1"/>
              </p:cNvSpPr>
              <p:nvPr/>
            </p:nvSpPr>
            <p:spPr bwMode="auto">
              <a:xfrm>
                <a:off x="1701" y="1253"/>
                <a:ext cx="1406" cy="1406"/>
              </a:xfrm>
              <a:prstGeom prst="ellipse">
                <a:avLst/>
              </a:prstGeom>
              <a:noFill/>
              <a:ln w="25400" algn="ctr">
                <a:solidFill>
                  <a:srgbClr val="FF0000"/>
                </a:solidFill>
                <a:round/>
                <a:headEnd/>
                <a:tailEnd/>
              </a:ln>
            </p:spPr>
            <p:txBody>
              <a:bodyPr wrap="none" anchor="ctr"/>
              <a:lstStyle/>
              <a:p>
                <a:endParaRPr lang="en-GB" altLang="en-US"/>
              </a:p>
            </p:txBody>
          </p:sp>
          <p:sp>
            <p:nvSpPr>
              <p:cNvPr id="15386" name="Text Box 6"/>
              <p:cNvSpPr txBox="1">
                <a:spLocks noChangeArrowheads="1"/>
              </p:cNvSpPr>
              <p:nvPr/>
            </p:nvSpPr>
            <p:spPr bwMode="auto">
              <a:xfrm>
                <a:off x="1882" y="1480"/>
                <a:ext cx="680" cy="327"/>
              </a:xfrm>
              <a:prstGeom prst="rect">
                <a:avLst/>
              </a:prstGeom>
              <a:noFill/>
              <a:ln w="9525" algn="ctr">
                <a:noFill/>
                <a:miter lim="800000"/>
                <a:headEnd/>
                <a:tailEnd/>
              </a:ln>
            </p:spPr>
            <p:txBody>
              <a:bodyPr>
                <a:spAutoFit/>
              </a:bodyPr>
              <a:lstStyle/>
              <a:p>
                <a:pPr>
                  <a:spcBef>
                    <a:spcPct val="50000"/>
                  </a:spcBef>
                </a:pPr>
                <a:r>
                  <a:rPr lang="mn-MN" altLang="en-US" sz="2800" b="1">
                    <a:solidFill>
                      <a:srgbClr val="FF0000"/>
                    </a:solidFill>
                  </a:rPr>
                  <a:t>СХА</a:t>
                </a:r>
                <a:endParaRPr lang="en-GB" altLang="en-US" sz="2800" b="1">
                  <a:solidFill>
                    <a:srgbClr val="FF0000"/>
                  </a:solidFill>
                </a:endParaRPr>
              </a:p>
            </p:txBody>
          </p:sp>
        </p:grpSp>
        <p:grpSp>
          <p:nvGrpSpPr>
            <p:cNvPr id="15379" name="Group 7"/>
            <p:cNvGrpSpPr>
              <a:grpSpLocks/>
            </p:cNvGrpSpPr>
            <p:nvPr/>
          </p:nvGrpSpPr>
          <p:grpSpPr bwMode="auto">
            <a:xfrm>
              <a:off x="2789" y="1253"/>
              <a:ext cx="1454" cy="1406"/>
              <a:chOff x="2789" y="1253"/>
              <a:chExt cx="1454" cy="1406"/>
            </a:xfrm>
          </p:grpSpPr>
          <p:sp>
            <p:nvSpPr>
              <p:cNvPr id="15383" name="Oval 8"/>
              <p:cNvSpPr>
                <a:spLocks noChangeArrowheads="1"/>
              </p:cNvSpPr>
              <p:nvPr/>
            </p:nvSpPr>
            <p:spPr bwMode="auto">
              <a:xfrm>
                <a:off x="2789" y="1253"/>
                <a:ext cx="1406" cy="1406"/>
              </a:xfrm>
              <a:prstGeom prst="ellipse">
                <a:avLst/>
              </a:prstGeom>
              <a:noFill/>
              <a:ln w="25400" algn="ctr">
                <a:solidFill>
                  <a:srgbClr val="0000FF"/>
                </a:solidFill>
                <a:round/>
                <a:headEnd/>
                <a:tailEnd/>
              </a:ln>
            </p:spPr>
            <p:txBody>
              <a:bodyPr wrap="none" anchor="ctr"/>
              <a:lstStyle/>
              <a:p>
                <a:endParaRPr lang="en-GB" altLang="en-US"/>
              </a:p>
            </p:txBody>
          </p:sp>
          <p:sp>
            <p:nvSpPr>
              <p:cNvPr id="15384" name="Text Box 9"/>
              <p:cNvSpPr txBox="1">
                <a:spLocks noChangeArrowheads="1"/>
              </p:cNvSpPr>
              <p:nvPr/>
            </p:nvSpPr>
            <p:spPr bwMode="auto">
              <a:xfrm>
                <a:off x="2848" y="1500"/>
                <a:ext cx="1395" cy="330"/>
              </a:xfrm>
              <a:prstGeom prst="rect">
                <a:avLst/>
              </a:prstGeom>
              <a:noFill/>
              <a:ln w="9525" algn="ctr">
                <a:noFill/>
                <a:miter lim="800000"/>
                <a:headEnd/>
                <a:tailEnd/>
              </a:ln>
            </p:spPr>
            <p:txBody>
              <a:bodyPr>
                <a:spAutoFit/>
              </a:bodyPr>
              <a:lstStyle/>
              <a:p>
                <a:pPr>
                  <a:spcBef>
                    <a:spcPct val="50000"/>
                  </a:spcBef>
                </a:pPr>
                <a:r>
                  <a:rPr lang="mn-MN" altLang="en-US" sz="2800" b="1" dirty="0" smtClean="0">
                    <a:solidFill>
                      <a:schemeClr val="accent2"/>
                    </a:solidFill>
                  </a:rPr>
                  <a:t>ШУБ</a:t>
                </a:r>
                <a:endParaRPr lang="en-GB" altLang="en-US" sz="2800" b="1" dirty="0">
                  <a:solidFill>
                    <a:schemeClr val="accent2"/>
                  </a:solidFill>
                </a:endParaRPr>
              </a:p>
            </p:txBody>
          </p:sp>
        </p:grpSp>
        <p:grpSp>
          <p:nvGrpSpPr>
            <p:cNvPr id="15380" name="Group 10"/>
            <p:cNvGrpSpPr>
              <a:grpSpLocks/>
            </p:cNvGrpSpPr>
            <p:nvPr/>
          </p:nvGrpSpPr>
          <p:grpSpPr bwMode="auto">
            <a:xfrm>
              <a:off x="2290" y="2205"/>
              <a:ext cx="1406" cy="1406"/>
              <a:chOff x="2290" y="2205"/>
              <a:chExt cx="1406" cy="1406"/>
            </a:xfrm>
          </p:grpSpPr>
          <p:sp>
            <p:nvSpPr>
              <p:cNvPr id="15381" name="Oval 11"/>
              <p:cNvSpPr>
                <a:spLocks noChangeArrowheads="1"/>
              </p:cNvSpPr>
              <p:nvPr/>
            </p:nvSpPr>
            <p:spPr bwMode="auto">
              <a:xfrm>
                <a:off x="2290" y="2205"/>
                <a:ext cx="1406" cy="1406"/>
              </a:xfrm>
              <a:prstGeom prst="ellipse">
                <a:avLst/>
              </a:prstGeom>
              <a:noFill/>
              <a:ln w="25400" algn="ctr">
                <a:solidFill>
                  <a:srgbClr val="008000"/>
                </a:solidFill>
                <a:round/>
                <a:headEnd/>
                <a:tailEnd/>
              </a:ln>
            </p:spPr>
            <p:txBody>
              <a:bodyPr wrap="none" anchor="ctr"/>
              <a:lstStyle/>
              <a:p>
                <a:endParaRPr lang="en-GB" altLang="en-US"/>
              </a:p>
            </p:txBody>
          </p:sp>
          <p:sp>
            <p:nvSpPr>
              <p:cNvPr id="15382" name="Text Box 12"/>
              <p:cNvSpPr txBox="1">
                <a:spLocks noChangeArrowheads="1"/>
              </p:cNvSpPr>
              <p:nvPr/>
            </p:nvSpPr>
            <p:spPr bwMode="auto">
              <a:xfrm>
                <a:off x="2308" y="2715"/>
                <a:ext cx="1342" cy="330"/>
              </a:xfrm>
              <a:prstGeom prst="rect">
                <a:avLst/>
              </a:prstGeom>
              <a:noFill/>
              <a:ln w="9525" algn="ctr">
                <a:noFill/>
                <a:miter lim="800000"/>
                <a:headEnd/>
                <a:tailEnd/>
              </a:ln>
            </p:spPr>
            <p:txBody>
              <a:bodyPr>
                <a:spAutoFit/>
              </a:bodyPr>
              <a:lstStyle/>
              <a:p>
                <a:pPr>
                  <a:spcBef>
                    <a:spcPct val="50000"/>
                  </a:spcBef>
                </a:pPr>
                <a:r>
                  <a:rPr lang="mn-MN" altLang="en-US" sz="2800" b="1" dirty="0" smtClean="0">
                    <a:solidFill>
                      <a:srgbClr val="008000"/>
                    </a:solidFill>
                  </a:rPr>
                  <a:t>ШУТҮ</a:t>
                </a:r>
                <a:endParaRPr lang="en-GB" altLang="en-US" sz="2800" b="1" dirty="0">
                  <a:solidFill>
                    <a:srgbClr val="008000"/>
                  </a:solidFill>
                </a:endParaRPr>
              </a:p>
            </p:txBody>
          </p:sp>
        </p:grpSp>
      </p:grpSp>
      <p:grpSp>
        <p:nvGrpSpPr>
          <p:cNvPr id="15364" name="Group 13"/>
          <p:cNvGrpSpPr>
            <a:grpSpLocks/>
          </p:cNvGrpSpPr>
          <p:nvPr/>
        </p:nvGrpSpPr>
        <p:grpSpPr bwMode="auto">
          <a:xfrm>
            <a:off x="1785938" y="1746250"/>
            <a:ext cx="5356225" cy="4464050"/>
            <a:chOff x="958" y="845"/>
            <a:chExt cx="3374" cy="2812"/>
          </a:xfrm>
        </p:grpSpPr>
        <p:sp>
          <p:nvSpPr>
            <p:cNvPr id="15376" name="Oval 14"/>
            <p:cNvSpPr>
              <a:spLocks noChangeArrowheads="1"/>
            </p:cNvSpPr>
            <p:nvPr/>
          </p:nvSpPr>
          <p:spPr bwMode="auto">
            <a:xfrm>
              <a:off x="1565" y="890"/>
              <a:ext cx="2767" cy="2767"/>
            </a:xfrm>
            <a:prstGeom prst="ellipse">
              <a:avLst/>
            </a:prstGeom>
            <a:noFill/>
            <a:ln w="41275" algn="ctr">
              <a:solidFill>
                <a:schemeClr val="tx1"/>
              </a:solidFill>
              <a:round/>
              <a:headEnd/>
              <a:tailEnd/>
            </a:ln>
          </p:spPr>
          <p:txBody>
            <a:bodyPr wrap="none" anchor="ctr"/>
            <a:lstStyle/>
            <a:p>
              <a:endParaRPr lang="en-GB" altLang="en-US"/>
            </a:p>
          </p:txBody>
        </p:sp>
        <p:sp>
          <p:nvSpPr>
            <p:cNvPr id="15377" name="Text Box 15"/>
            <p:cNvSpPr txBox="1">
              <a:spLocks noChangeArrowheads="1"/>
            </p:cNvSpPr>
            <p:nvPr/>
          </p:nvSpPr>
          <p:spPr bwMode="auto">
            <a:xfrm>
              <a:off x="958" y="845"/>
              <a:ext cx="1170" cy="330"/>
            </a:xfrm>
            <a:prstGeom prst="rect">
              <a:avLst/>
            </a:prstGeom>
            <a:noFill/>
            <a:ln w="9525" algn="ctr">
              <a:noFill/>
              <a:miter lim="800000"/>
              <a:headEnd/>
              <a:tailEnd/>
            </a:ln>
          </p:spPr>
          <p:txBody>
            <a:bodyPr>
              <a:spAutoFit/>
            </a:bodyPr>
            <a:lstStyle/>
            <a:p>
              <a:pPr>
                <a:spcBef>
                  <a:spcPct val="50000"/>
                </a:spcBef>
              </a:pPr>
              <a:r>
                <a:rPr lang="mn-MN" altLang="en-US" sz="2800" b="1"/>
                <a:t>ШУТҮА</a:t>
              </a:r>
              <a:endParaRPr lang="en-GB" altLang="en-US" sz="2800" b="1"/>
            </a:p>
          </p:txBody>
        </p:sp>
      </p:grpSp>
      <p:grpSp>
        <p:nvGrpSpPr>
          <p:cNvPr id="7" name="Group 36"/>
          <p:cNvGrpSpPr>
            <a:grpSpLocks/>
          </p:cNvGrpSpPr>
          <p:nvPr/>
        </p:nvGrpSpPr>
        <p:grpSpPr bwMode="auto">
          <a:xfrm>
            <a:off x="4211638" y="3068638"/>
            <a:ext cx="936625" cy="1465262"/>
            <a:chOff x="2653" y="1933"/>
            <a:chExt cx="590" cy="923"/>
          </a:xfrm>
        </p:grpSpPr>
        <p:sp>
          <p:nvSpPr>
            <p:cNvPr id="15366" name="Line 24"/>
            <p:cNvSpPr>
              <a:spLocks noChangeShapeType="1"/>
            </p:cNvSpPr>
            <p:nvPr/>
          </p:nvSpPr>
          <p:spPr bwMode="auto">
            <a:xfrm>
              <a:off x="3061" y="1933"/>
              <a:ext cx="182" cy="136"/>
            </a:xfrm>
            <a:prstGeom prst="line">
              <a:avLst/>
            </a:prstGeom>
            <a:noFill/>
            <a:ln w="9525">
              <a:solidFill>
                <a:srgbClr val="0000FF"/>
              </a:solidFill>
              <a:round/>
              <a:headEnd/>
              <a:tailEnd type="triangle" w="med" len="med"/>
            </a:ln>
          </p:spPr>
          <p:txBody>
            <a:bodyPr anchor="ctr"/>
            <a:lstStyle/>
            <a:p>
              <a:endParaRPr lang="en-US"/>
            </a:p>
          </p:txBody>
        </p:sp>
        <p:sp>
          <p:nvSpPr>
            <p:cNvPr id="15367" name="Line 25"/>
            <p:cNvSpPr>
              <a:spLocks noChangeShapeType="1"/>
            </p:cNvSpPr>
            <p:nvPr/>
          </p:nvSpPr>
          <p:spPr bwMode="auto">
            <a:xfrm>
              <a:off x="3016" y="2099"/>
              <a:ext cx="182" cy="136"/>
            </a:xfrm>
            <a:prstGeom prst="line">
              <a:avLst/>
            </a:prstGeom>
            <a:noFill/>
            <a:ln w="9525">
              <a:solidFill>
                <a:srgbClr val="0000FF"/>
              </a:solidFill>
              <a:round/>
              <a:headEnd/>
              <a:tailEnd type="triangle" w="med" len="med"/>
            </a:ln>
          </p:spPr>
          <p:txBody>
            <a:bodyPr anchor="ctr"/>
            <a:lstStyle/>
            <a:p>
              <a:endParaRPr lang="en-US"/>
            </a:p>
          </p:txBody>
        </p:sp>
        <p:sp>
          <p:nvSpPr>
            <p:cNvPr id="15368" name="Line 26"/>
            <p:cNvSpPr>
              <a:spLocks noChangeShapeType="1"/>
            </p:cNvSpPr>
            <p:nvPr/>
          </p:nvSpPr>
          <p:spPr bwMode="auto">
            <a:xfrm>
              <a:off x="3016" y="2296"/>
              <a:ext cx="182" cy="136"/>
            </a:xfrm>
            <a:prstGeom prst="line">
              <a:avLst/>
            </a:prstGeom>
            <a:noFill/>
            <a:ln w="9525">
              <a:solidFill>
                <a:srgbClr val="0000FF"/>
              </a:solidFill>
              <a:round/>
              <a:headEnd/>
              <a:tailEnd type="triangle" w="med" len="med"/>
            </a:ln>
          </p:spPr>
          <p:txBody>
            <a:bodyPr anchor="ctr"/>
            <a:lstStyle/>
            <a:p>
              <a:endParaRPr lang="en-US"/>
            </a:p>
          </p:txBody>
        </p:sp>
        <p:sp>
          <p:nvSpPr>
            <p:cNvPr id="15369" name="Line 28"/>
            <p:cNvSpPr>
              <a:spLocks noChangeShapeType="1"/>
            </p:cNvSpPr>
            <p:nvPr/>
          </p:nvSpPr>
          <p:spPr bwMode="auto">
            <a:xfrm flipH="1" flipV="1">
              <a:off x="3061" y="2024"/>
              <a:ext cx="137" cy="91"/>
            </a:xfrm>
            <a:prstGeom prst="line">
              <a:avLst/>
            </a:prstGeom>
            <a:noFill/>
            <a:ln w="9525">
              <a:solidFill>
                <a:srgbClr val="FF0000"/>
              </a:solidFill>
              <a:round/>
              <a:headEnd/>
              <a:tailEnd type="triangle" w="med" len="med"/>
            </a:ln>
          </p:spPr>
          <p:txBody>
            <a:bodyPr anchor="ctr"/>
            <a:lstStyle/>
            <a:p>
              <a:endParaRPr lang="en-US"/>
            </a:p>
          </p:txBody>
        </p:sp>
        <p:sp>
          <p:nvSpPr>
            <p:cNvPr id="15370" name="Line 29"/>
            <p:cNvSpPr>
              <a:spLocks noChangeShapeType="1"/>
            </p:cNvSpPr>
            <p:nvPr/>
          </p:nvSpPr>
          <p:spPr bwMode="auto">
            <a:xfrm flipH="1" flipV="1">
              <a:off x="3016" y="2205"/>
              <a:ext cx="137" cy="91"/>
            </a:xfrm>
            <a:prstGeom prst="line">
              <a:avLst/>
            </a:prstGeom>
            <a:noFill/>
            <a:ln w="9525">
              <a:solidFill>
                <a:srgbClr val="FF0000"/>
              </a:solidFill>
              <a:round/>
              <a:headEnd/>
              <a:tailEnd type="triangle" w="med" len="med"/>
            </a:ln>
          </p:spPr>
          <p:txBody>
            <a:bodyPr anchor="ctr"/>
            <a:lstStyle/>
            <a:p>
              <a:endParaRPr lang="en-US"/>
            </a:p>
          </p:txBody>
        </p:sp>
        <p:sp>
          <p:nvSpPr>
            <p:cNvPr id="15371" name="Line 30"/>
            <p:cNvSpPr>
              <a:spLocks noChangeShapeType="1"/>
            </p:cNvSpPr>
            <p:nvPr/>
          </p:nvSpPr>
          <p:spPr bwMode="auto">
            <a:xfrm>
              <a:off x="2880" y="2568"/>
              <a:ext cx="182" cy="136"/>
            </a:xfrm>
            <a:prstGeom prst="line">
              <a:avLst/>
            </a:prstGeom>
            <a:noFill/>
            <a:ln w="9525">
              <a:solidFill>
                <a:srgbClr val="008000"/>
              </a:solidFill>
              <a:round/>
              <a:headEnd/>
              <a:tailEnd type="triangle" w="med" len="med"/>
            </a:ln>
          </p:spPr>
          <p:txBody>
            <a:bodyPr anchor="ctr"/>
            <a:lstStyle/>
            <a:p>
              <a:endParaRPr lang="en-US"/>
            </a:p>
          </p:txBody>
        </p:sp>
        <p:sp>
          <p:nvSpPr>
            <p:cNvPr id="15372" name="Line 31"/>
            <p:cNvSpPr>
              <a:spLocks noChangeShapeType="1"/>
            </p:cNvSpPr>
            <p:nvPr/>
          </p:nvSpPr>
          <p:spPr bwMode="auto">
            <a:xfrm>
              <a:off x="2789" y="2659"/>
              <a:ext cx="182" cy="136"/>
            </a:xfrm>
            <a:prstGeom prst="line">
              <a:avLst/>
            </a:prstGeom>
            <a:noFill/>
            <a:ln w="9525">
              <a:solidFill>
                <a:srgbClr val="008000"/>
              </a:solidFill>
              <a:round/>
              <a:headEnd/>
              <a:tailEnd type="triangle" w="med" len="med"/>
            </a:ln>
          </p:spPr>
          <p:txBody>
            <a:bodyPr anchor="ctr"/>
            <a:lstStyle/>
            <a:p>
              <a:endParaRPr lang="en-US"/>
            </a:p>
          </p:txBody>
        </p:sp>
        <p:sp>
          <p:nvSpPr>
            <p:cNvPr id="15373" name="Line 32"/>
            <p:cNvSpPr>
              <a:spLocks noChangeShapeType="1"/>
            </p:cNvSpPr>
            <p:nvPr/>
          </p:nvSpPr>
          <p:spPr bwMode="auto">
            <a:xfrm>
              <a:off x="2653" y="2720"/>
              <a:ext cx="182" cy="136"/>
            </a:xfrm>
            <a:prstGeom prst="line">
              <a:avLst/>
            </a:prstGeom>
            <a:noFill/>
            <a:ln w="9525">
              <a:solidFill>
                <a:srgbClr val="008000"/>
              </a:solidFill>
              <a:round/>
              <a:headEnd/>
              <a:tailEnd type="triangle" w="med" len="med"/>
            </a:ln>
          </p:spPr>
          <p:txBody>
            <a:bodyPr anchor="ctr"/>
            <a:lstStyle/>
            <a:p>
              <a:endParaRPr lang="en-US"/>
            </a:p>
          </p:txBody>
        </p:sp>
        <p:sp>
          <p:nvSpPr>
            <p:cNvPr id="15374" name="Line 34"/>
            <p:cNvSpPr>
              <a:spLocks noChangeShapeType="1"/>
            </p:cNvSpPr>
            <p:nvPr/>
          </p:nvSpPr>
          <p:spPr bwMode="auto">
            <a:xfrm flipH="1" flipV="1">
              <a:off x="2835" y="2614"/>
              <a:ext cx="137" cy="91"/>
            </a:xfrm>
            <a:prstGeom prst="line">
              <a:avLst/>
            </a:prstGeom>
            <a:noFill/>
            <a:ln w="9525">
              <a:solidFill>
                <a:srgbClr val="FF0000"/>
              </a:solidFill>
              <a:round/>
              <a:headEnd/>
              <a:tailEnd type="triangle" w="med" len="med"/>
            </a:ln>
          </p:spPr>
          <p:txBody>
            <a:bodyPr anchor="ctr"/>
            <a:lstStyle/>
            <a:p>
              <a:endParaRPr lang="en-US"/>
            </a:p>
          </p:txBody>
        </p:sp>
        <p:sp>
          <p:nvSpPr>
            <p:cNvPr id="15375" name="Line 35"/>
            <p:cNvSpPr>
              <a:spLocks noChangeShapeType="1"/>
            </p:cNvSpPr>
            <p:nvPr/>
          </p:nvSpPr>
          <p:spPr bwMode="auto">
            <a:xfrm flipH="1" flipV="1">
              <a:off x="2744" y="2704"/>
              <a:ext cx="137" cy="91"/>
            </a:xfrm>
            <a:prstGeom prst="line">
              <a:avLst/>
            </a:prstGeom>
            <a:noFill/>
            <a:ln w="9525">
              <a:solidFill>
                <a:srgbClr val="FF0000"/>
              </a:solidFill>
              <a:round/>
              <a:headEnd/>
              <a:tailEnd type="triangle" w="med" len="med"/>
            </a:ln>
          </p:spPr>
          <p:txBody>
            <a:bodyPr anchor="ctr"/>
            <a:lstStyle/>
            <a:p>
              <a:endParaRPr 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idx="4294967295"/>
          </p:nvPr>
        </p:nvSpPr>
        <p:spPr/>
        <p:txBody>
          <a:bodyPr/>
          <a:lstStyle/>
          <a:p>
            <a:pPr eaLnBrk="1" hangingPunct="1"/>
            <a:r>
              <a:rPr lang="mn-MN" dirty="0" smtClean="0"/>
              <a:t>Судалгаа, туршилтын хөгжил </a:t>
            </a:r>
            <a:r>
              <a:rPr lang="en-US" altLang="en-US" dirty="0" smtClean="0"/>
              <a:t>(</a:t>
            </a:r>
            <a:r>
              <a:rPr lang="mn-MN" altLang="en-US" dirty="0" smtClean="0"/>
              <a:t>СХА</a:t>
            </a:r>
            <a:r>
              <a:rPr lang="en-US" altLang="en-US" dirty="0" smtClean="0"/>
              <a:t>)</a:t>
            </a:r>
            <a:endParaRPr lang="en-GB" altLang="en-US" dirty="0" smtClean="0"/>
          </a:p>
        </p:txBody>
      </p:sp>
      <p:sp>
        <p:nvSpPr>
          <p:cNvPr id="16387" name="Content Placeholder 3"/>
          <p:cNvSpPr>
            <a:spLocks noGrp="1"/>
          </p:cNvSpPr>
          <p:nvPr>
            <p:ph sz="half" idx="4294967295"/>
          </p:nvPr>
        </p:nvSpPr>
        <p:spPr>
          <a:xfrm>
            <a:off x="304800" y="1143000"/>
            <a:ext cx="4187825" cy="5257800"/>
          </a:xfrm>
        </p:spPr>
        <p:txBody>
          <a:bodyPr/>
          <a:lstStyle/>
          <a:p>
            <a:pPr>
              <a:buFont typeface="Wingdings" pitchFamily="2" charset="2"/>
              <a:buNone/>
            </a:pPr>
            <a:endParaRPr lang="en-US" sz="2400" smtClean="0"/>
          </a:p>
          <a:p>
            <a:r>
              <a:rPr lang="mn-MN" sz="2400" smtClean="0"/>
              <a:t>Анх удаа 1963онд хэвлэгдсэн!</a:t>
            </a:r>
          </a:p>
          <a:p>
            <a:r>
              <a:rPr lang="ru-RU" sz="2400" smtClean="0"/>
              <a:t>•6 дахь хэвлэл 2002</a:t>
            </a:r>
            <a:r>
              <a:rPr lang="en-US" sz="2400" smtClean="0"/>
              <a:t> </a:t>
            </a:r>
            <a:r>
              <a:rPr lang="ru-RU" sz="2400" smtClean="0"/>
              <a:t>онд гарсан.</a:t>
            </a:r>
            <a:endParaRPr lang="en-US" sz="2400" smtClean="0"/>
          </a:p>
          <a:p>
            <a:r>
              <a:rPr lang="mn-MN" sz="2400" smtClean="0"/>
              <a:t>Дахин сайжруулалт хийгдэж эхэлсэн</a:t>
            </a:r>
            <a:endParaRPr lang="en-US" sz="2400" smtClean="0"/>
          </a:p>
          <a:p>
            <a:r>
              <a:rPr lang="mn-MN" sz="2400" smtClean="0"/>
              <a:t>Үнэн хэрэгтээ дэлхийн стандарт </a:t>
            </a:r>
          </a:p>
          <a:p>
            <a:endParaRPr lang="en-GB" altLang="en-US" sz="2400" smtClean="0"/>
          </a:p>
        </p:txBody>
      </p:sp>
      <p:pic>
        <p:nvPicPr>
          <p:cNvPr id="16388" name="Picture 3"/>
          <p:cNvPicPr>
            <a:picLocks noChangeAspect="1" noChangeArrowheads="1"/>
          </p:cNvPicPr>
          <p:nvPr/>
        </p:nvPicPr>
        <p:blipFill>
          <a:blip r:embed="rId3"/>
          <a:srcRect/>
          <a:stretch>
            <a:fillRect/>
          </a:stretch>
        </p:blipFill>
        <p:spPr bwMode="auto">
          <a:xfrm>
            <a:off x="5072063" y="1138238"/>
            <a:ext cx="3676650" cy="5314950"/>
          </a:xfrm>
          <a:prstGeom prst="rect">
            <a:avLst/>
          </a:prstGeom>
          <a:noFill/>
          <a:ln w="9525">
            <a:solidFill>
              <a:schemeClr val="tx1"/>
            </a:solid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mn-MN" altLang="en-US" dirty="0" smtClean="0"/>
              <a:t>Судалгаа, туршилтын хөгжил </a:t>
            </a:r>
            <a:r>
              <a:rPr lang="en-US" altLang="en-US" dirty="0" smtClean="0"/>
              <a:t>(</a:t>
            </a:r>
            <a:r>
              <a:rPr lang="mn-MN" altLang="en-US" dirty="0" smtClean="0"/>
              <a:t>СХА</a:t>
            </a:r>
            <a:r>
              <a:rPr lang="en-GB" altLang="en-US" dirty="0" smtClean="0"/>
              <a:t>): </a:t>
            </a:r>
            <a:r>
              <a:rPr lang="mn-MN" altLang="en-US" dirty="0" smtClean="0"/>
              <a:t>Тодорхойлолт</a:t>
            </a:r>
            <a:endParaRPr lang="en-GB" altLang="en-US" dirty="0" smtClean="0"/>
          </a:p>
        </p:txBody>
      </p:sp>
      <p:sp>
        <p:nvSpPr>
          <p:cNvPr id="17411" name="Rectangle 3"/>
          <p:cNvSpPr>
            <a:spLocks noGrp="1" noChangeArrowheads="1"/>
          </p:cNvSpPr>
          <p:nvPr>
            <p:ph type="body" idx="1"/>
          </p:nvPr>
        </p:nvSpPr>
        <p:spPr>
          <a:xfrm>
            <a:off x="304800" y="1143000"/>
            <a:ext cx="8534400" cy="5715000"/>
          </a:xfrm>
        </p:spPr>
        <p:txBody>
          <a:bodyPr/>
          <a:lstStyle/>
          <a:p>
            <a:pPr algn="ctr">
              <a:lnSpc>
                <a:spcPct val="80000"/>
              </a:lnSpc>
              <a:buFont typeface="Wingdings" pitchFamily="2" charset="2"/>
              <a:buNone/>
            </a:pPr>
            <a:r>
              <a:rPr lang="mn-MN" altLang="en-US" sz="3200" dirty="0" smtClean="0"/>
              <a:t>СХА</a:t>
            </a:r>
            <a:r>
              <a:rPr lang="en-GB" altLang="en-US" sz="3200" dirty="0" smtClean="0"/>
              <a:t> </a:t>
            </a:r>
            <a:r>
              <a:rPr lang="mn-MN" altLang="en-US" sz="3200" dirty="0" smtClean="0"/>
              <a:t>нь дараах үйл ажиллагаануудаас бүрдэнэ</a:t>
            </a:r>
            <a:r>
              <a:rPr lang="en-GB" altLang="en-US" sz="3200" b="1" dirty="0" smtClean="0"/>
              <a:t>: </a:t>
            </a:r>
            <a:endParaRPr lang="en-GB" altLang="en-US" sz="2900" dirty="0" smtClean="0"/>
          </a:p>
          <a:p>
            <a:pPr algn="ctr">
              <a:lnSpc>
                <a:spcPct val="80000"/>
              </a:lnSpc>
              <a:buFont typeface="Wingdings" pitchFamily="2" charset="2"/>
              <a:buNone/>
            </a:pPr>
            <a:r>
              <a:rPr lang="mn-MN" sz="2000" dirty="0" smtClean="0"/>
              <a:t>Хүн, соёл, нийгмийн мэдлэг зэрэг мэдлэгийн нөөцийг сайжруулахын тулд  системтэйгээр авч буй бүтээлч арга хэмжээнүүд, мөн энэ мэдлэгийнхээ нөөцийг шинэ хэрэглээ, зүйлийг зохион бүтээхэд ашиглах</a:t>
            </a:r>
            <a:br>
              <a:rPr lang="mn-MN" sz="2000" dirty="0" smtClean="0"/>
            </a:br>
            <a:r>
              <a:rPr lang="mn-MN" sz="2000" b="1" dirty="0" smtClean="0"/>
              <a:t/>
            </a:r>
            <a:br>
              <a:rPr lang="mn-MN" sz="2000" b="1" dirty="0" smtClean="0"/>
            </a:br>
            <a:r>
              <a:rPr lang="mn-MN" sz="2000" b="1" dirty="0" smtClean="0"/>
              <a:t>Үндсэн шалгуур:</a:t>
            </a:r>
            <a:r>
              <a:rPr lang="mn-MN" sz="2000" dirty="0" smtClean="0"/>
              <a:t> Ач холбогдол бүхий шинэлэг талтай байх, мөн шинжлэх ухааны болон/эсвэл технологийн тодорхой бус байдлын системтэй шийдэлтэй байх</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835150" y="0"/>
            <a:ext cx="7080250" cy="928688"/>
          </a:xfrm>
        </p:spPr>
        <p:txBody>
          <a:bodyPr/>
          <a:lstStyle/>
          <a:p>
            <a:r>
              <a:rPr lang="mn-MN" altLang="en-US" sz="2400" dirty="0" smtClean="0"/>
              <a:t>СХА нь дараах үйл ажиллагаануудыг хамарна:</a:t>
            </a:r>
            <a:endParaRPr lang="en-GB" altLang="en-US" sz="2400" dirty="0" smtClean="0"/>
          </a:p>
        </p:txBody>
      </p:sp>
      <p:sp>
        <p:nvSpPr>
          <p:cNvPr id="18435" name="Rectangle 3"/>
          <p:cNvSpPr>
            <a:spLocks noGrp="1" noChangeArrowheads="1"/>
          </p:cNvSpPr>
          <p:nvPr>
            <p:ph type="body" idx="1"/>
          </p:nvPr>
        </p:nvSpPr>
        <p:spPr/>
        <p:txBody>
          <a:bodyPr/>
          <a:lstStyle/>
          <a:p>
            <a:r>
              <a:rPr lang="mn-MN" altLang="en-US" b="1" dirty="0" smtClean="0"/>
              <a:t>Суурь судалгаа</a:t>
            </a:r>
            <a:r>
              <a:rPr lang="en-GB" altLang="en-US" b="1" dirty="0" smtClean="0"/>
              <a:t/>
            </a:r>
            <a:br>
              <a:rPr lang="en-GB" altLang="en-US" b="1" dirty="0" smtClean="0"/>
            </a:br>
            <a:r>
              <a:rPr lang="en-GB" altLang="en-US" dirty="0" smtClean="0"/>
              <a:t>(</a:t>
            </a:r>
            <a:r>
              <a:rPr lang="mn-MN" altLang="en-US" dirty="0" smtClean="0"/>
              <a:t>Тодорхой хэрэгцээ эсвэл хэрэглээ одоогийн байдлаар байхгүй</a:t>
            </a:r>
            <a:r>
              <a:rPr lang="en-GB" altLang="en-US" dirty="0" smtClean="0"/>
              <a:t>)</a:t>
            </a:r>
          </a:p>
          <a:p>
            <a:r>
              <a:rPr lang="mn-MN" altLang="en-US" b="1" dirty="0" smtClean="0"/>
              <a:t>Хэрэглээний судалгаа</a:t>
            </a:r>
            <a:r>
              <a:rPr lang="en-GB" altLang="en-US" b="1" dirty="0" smtClean="0"/>
              <a:t/>
            </a:r>
            <a:br>
              <a:rPr lang="en-GB" altLang="en-US" b="1" dirty="0" smtClean="0"/>
            </a:br>
            <a:r>
              <a:rPr lang="en-GB" altLang="en-US" dirty="0" smtClean="0"/>
              <a:t>(</a:t>
            </a:r>
            <a:r>
              <a:rPr lang="mn-MN" altLang="en-US" dirty="0" smtClean="0"/>
              <a:t>Голчлон практик дээрхи тодорхой зорилт</a:t>
            </a:r>
            <a:r>
              <a:rPr lang="en-US" altLang="en-US" dirty="0" smtClean="0"/>
              <a:t>8 </a:t>
            </a:r>
            <a:r>
              <a:rPr lang="mn-MN" altLang="en-US" dirty="0" smtClean="0"/>
              <a:t>зорилгод чиглэсэн</a:t>
            </a:r>
            <a:r>
              <a:rPr lang="en-GB" altLang="en-US" dirty="0" smtClean="0"/>
              <a:t>)</a:t>
            </a:r>
          </a:p>
          <a:p>
            <a:r>
              <a:rPr lang="es-ES_tradnl" altLang="en-US" b="1" dirty="0" smtClean="0"/>
              <a:t>Т</a:t>
            </a:r>
            <a:r>
              <a:rPr lang="mn-MN" altLang="en-US" b="1" dirty="0" smtClean="0"/>
              <a:t>уршилтын хөгжил</a:t>
            </a:r>
            <a:r>
              <a:rPr lang="en-GB" altLang="en-US" dirty="0" smtClean="0"/>
              <a:t/>
            </a:r>
            <a:br>
              <a:rPr lang="en-GB" altLang="en-US" dirty="0" smtClean="0"/>
            </a:br>
            <a:r>
              <a:rPr lang="en-GB" altLang="en-US" dirty="0" smtClean="0"/>
              <a:t>(</a:t>
            </a:r>
            <a:r>
              <a:rPr lang="mn-MN" altLang="en-US" dirty="0" smtClean="0"/>
              <a:t>Шинэ материал, бүтээгдэхүүн эсвэл төхөөрөмжүүдийг үйлдвэрлэхэд чиглэсэн</a:t>
            </a:r>
            <a:r>
              <a:rPr lang="en-GB" altLang="en-US" dirty="0" smtClean="0"/>
              <a:t>)</a:t>
            </a:r>
            <a:endParaRPr lang="mn-MN" alt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idx="4294967295"/>
          </p:nvPr>
        </p:nvSpPr>
        <p:spPr/>
        <p:txBody>
          <a:bodyPr/>
          <a:lstStyle/>
          <a:p>
            <a:pPr eaLnBrk="1" hangingPunct="1"/>
            <a:r>
              <a:rPr lang="mn-MN" altLang="en-US" sz="3200" dirty="0" smtClean="0"/>
              <a:t>СХА–д хамаарахгүй зүйлүүд</a:t>
            </a:r>
            <a:endParaRPr lang="en-GB" altLang="en-US" dirty="0" smtClean="0"/>
          </a:p>
        </p:txBody>
      </p:sp>
      <p:sp>
        <p:nvSpPr>
          <p:cNvPr id="19459" name="Content Placeholder 2"/>
          <p:cNvSpPr>
            <a:spLocks noGrp="1"/>
          </p:cNvSpPr>
          <p:nvPr>
            <p:ph idx="4294967295"/>
          </p:nvPr>
        </p:nvSpPr>
        <p:spPr/>
        <p:txBody>
          <a:bodyPr/>
          <a:lstStyle/>
          <a:p>
            <a:pPr eaLnBrk="1" hangingPunct="1"/>
            <a:r>
              <a:rPr lang="mn-MN" altLang="en-US" smtClean="0"/>
              <a:t>Боловсрол ба сургалт</a:t>
            </a:r>
          </a:p>
          <a:p>
            <a:pPr eaLnBrk="1" hangingPunct="1"/>
            <a:r>
              <a:rPr lang="mn-MN" smtClean="0"/>
              <a:t>Шинжлэх ухаан, технологийн үйлчилгээ/бусад шинжлэх ухаан, технологийн үйл ажиллагаанууд</a:t>
            </a:r>
          </a:p>
          <a:p>
            <a:pPr eaLnBrk="1" hangingPunct="1"/>
            <a:r>
              <a:rPr lang="mn-MN" smtClean="0"/>
              <a:t>Бусад аж үйлдвэрийн үйл ажиллагаанууд</a:t>
            </a:r>
          </a:p>
          <a:p>
            <a:pPr eaLnBrk="1" hangingPunct="1"/>
            <a:r>
              <a:rPr lang="mn-MN" smtClean="0"/>
              <a:t>Захиргааны болон бусад туслах үйл ажиллагаанууд</a:t>
            </a:r>
          </a:p>
          <a:p>
            <a:pPr eaLnBrk="1" hangingPunct="1"/>
            <a:endParaRPr lang="en-GB" altLang="en-US" smtClean="0"/>
          </a:p>
          <a:p>
            <a:pPr eaLnBrk="1" hangingPunct="1">
              <a:buFont typeface="Wingdings" pitchFamily="2" charset="2"/>
              <a:buNone/>
            </a:pPr>
            <a:r>
              <a:rPr lang="en-GB" altLang="en-US" sz="2000" i="1" smtClean="0">
                <a:sym typeface="Wingdings" pitchFamily="2" charset="2"/>
              </a:rPr>
              <a:t> </a:t>
            </a:r>
            <a:r>
              <a:rPr lang="mn-MN" altLang="en-US" sz="2000" i="1" smtClean="0">
                <a:sym typeface="Wingdings" pitchFamily="2" charset="2"/>
              </a:rPr>
              <a:t>Энэ талаар хэдэн слайдын дараа дахин ярих болно.</a:t>
            </a:r>
            <a:endParaRPr lang="en-GB" altLang="en-US" sz="2000" i="1" smtClean="0">
              <a:sym typeface="Wingdings" pitchFamily="2" charset="2"/>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835150" y="-26988"/>
            <a:ext cx="7080250" cy="914401"/>
          </a:xfrm>
        </p:spPr>
        <p:txBody>
          <a:bodyPr/>
          <a:lstStyle/>
          <a:p>
            <a:r>
              <a:rPr lang="mn-MN" altLang="en-US" smtClean="0"/>
              <a:t>Шалгуур үзүүлэлтийн хүрээ</a:t>
            </a:r>
            <a:endParaRPr lang="en-GB" altLang="en-US" smtClean="0"/>
          </a:p>
        </p:txBody>
      </p:sp>
      <p:grpSp>
        <p:nvGrpSpPr>
          <p:cNvPr id="2" name="Group 3"/>
          <p:cNvGrpSpPr>
            <a:grpSpLocks/>
          </p:cNvGrpSpPr>
          <p:nvPr/>
        </p:nvGrpSpPr>
        <p:grpSpPr bwMode="auto">
          <a:xfrm>
            <a:off x="2965450" y="2393950"/>
            <a:ext cx="4035425" cy="3743325"/>
            <a:chOff x="1701" y="1253"/>
            <a:chExt cx="2542" cy="2358"/>
          </a:xfrm>
        </p:grpSpPr>
        <p:grpSp>
          <p:nvGrpSpPr>
            <p:cNvPr id="20498" name="Group 4"/>
            <p:cNvGrpSpPr>
              <a:grpSpLocks/>
            </p:cNvGrpSpPr>
            <p:nvPr/>
          </p:nvGrpSpPr>
          <p:grpSpPr bwMode="auto">
            <a:xfrm>
              <a:off x="1701" y="1253"/>
              <a:ext cx="1406" cy="1406"/>
              <a:chOff x="1701" y="1253"/>
              <a:chExt cx="1406" cy="1406"/>
            </a:xfrm>
          </p:grpSpPr>
          <p:sp>
            <p:nvSpPr>
              <p:cNvPr id="20505" name="Oval 5"/>
              <p:cNvSpPr>
                <a:spLocks noChangeArrowheads="1"/>
              </p:cNvSpPr>
              <p:nvPr/>
            </p:nvSpPr>
            <p:spPr bwMode="auto">
              <a:xfrm>
                <a:off x="1701" y="1253"/>
                <a:ext cx="1406" cy="1406"/>
              </a:xfrm>
              <a:prstGeom prst="ellipse">
                <a:avLst/>
              </a:prstGeom>
              <a:noFill/>
              <a:ln w="25400" algn="ctr">
                <a:solidFill>
                  <a:srgbClr val="FF0000"/>
                </a:solidFill>
                <a:round/>
                <a:headEnd/>
                <a:tailEnd/>
              </a:ln>
            </p:spPr>
            <p:txBody>
              <a:bodyPr wrap="none" anchor="ctr"/>
              <a:lstStyle/>
              <a:p>
                <a:endParaRPr lang="en-GB" altLang="en-US"/>
              </a:p>
            </p:txBody>
          </p:sp>
          <p:sp>
            <p:nvSpPr>
              <p:cNvPr id="20506" name="Text Box 6"/>
              <p:cNvSpPr txBox="1">
                <a:spLocks noChangeArrowheads="1"/>
              </p:cNvSpPr>
              <p:nvPr/>
            </p:nvSpPr>
            <p:spPr bwMode="auto">
              <a:xfrm>
                <a:off x="1882" y="1480"/>
                <a:ext cx="680" cy="327"/>
              </a:xfrm>
              <a:prstGeom prst="rect">
                <a:avLst/>
              </a:prstGeom>
              <a:noFill/>
              <a:ln w="9525" algn="ctr">
                <a:noFill/>
                <a:miter lim="800000"/>
                <a:headEnd/>
                <a:tailEnd/>
              </a:ln>
            </p:spPr>
            <p:txBody>
              <a:bodyPr>
                <a:spAutoFit/>
              </a:bodyPr>
              <a:lstStyle/>
              <a:p>
                <a:pPr>
                  <a:spcBef>
                    <a:spcPct val="50000"/>
                  </a:spcBef>
                </a:pPr>
                <a:r>
                  <a:rPr lang="mn-MN" altLang="en-US" sz="2800" b="1">
                    <a:solidFill>
                      <a:srgbClr val="FF0000"/>
                    </a:solidFill>
                  </a:rPr>
                  <a:t>СХА</a:t>
                </a:r>
                <a:endParaRPr lang="en-GB" altLang="en-US" sz="2800" b="1">
                  <a:solidFill>
                    <a:srgbClr val="FF0000"/>
                  </a:solidFill>
                </a:endParaRPr>
              </a:p>
            </p:txBody>
          </p:sp>
        </p:grpSp>
        <p:grpSp>
          <p:nvGrpSpPr>
            <p:cNvPr id="20499" name="Group 7"/>
            <p:cNvGrpSpPr>
              <a:grpSpLocks/>
            </p:cNvGrpSpPr>
            <p:nvPr/>
          </p:nvGrpSpPr>
          <p:grpSpPr bwMode="auto">
            <a:xfrm>
              <a:off x="2789" y="1253"/>
              <a:ext cx="1454" cy="1406"/>
              <a:chOff x="2789" y="1253"/>
              <a:chExt cx="1454" cy="1406"/>
            </a:xfrm>
          </p:grpSpPr>
          <p:sp>
            <p:nvSpPr>
              <p:cNvPr id="20503" name="Oval 8"/>
              <p:cNvSpPr>
                <a:spLocks noChangeArrowheads="1"/>
              </p:cNvSpPr>
              <p:nvPr/>
            </p:nvSpPr>
            <p:spPr bwMode="auto">
              <a:xfrm>
                <a:off x="2789" y="1253"/>
                <a:ext cx="1406" cy="1406"/>
              </a:xfrm>
              <a:prstGeom prst="ellipse">
                <a:avLst/>
              </a:prstGeom>
              <a:noFill/>
              <a:ln w="25400" algn="ctr">
                <a:solidFill>
                  <a:srgbClr val="0000FF"/>
                </a:solidFill>
                <a:round/>
                <a:headEnd/>
                <a:tailEnd/>
              </a:ln>
            </p:spPr>
            <p:txBody>
              <a:bodyPr wrap="none" anchor="ctr"/>
              <a:lstStyle/>
              <a:p>
                <a:endParaRPr lang="en-GB" altLang="en-US"/>
              </a:p>
            </p:txBody>
          </p:sp>
          <p:sp>
            <p:nvSpPr>
              <p:cNvPr id="20504" name="Text Box 9"/>
              <p:cNvSpPr txBox="1">
                <a:spLocks noChangeArrowheads="1"/>
              </p:cNvSpPr>
              <p:nvPr/>
            </p:nvSpPr>
            <p:spPr bwMode="auto">
              <a:xfrm>
                <a:off x="2893" y="1500"/>
                <a:ext cx="1350" cy="330"/>
              </a:xfrm>
              <a:prstGeom prst="rect">
                <a:avLst/>
              </a:prstGeom>
              <a:noFill/>
              <a:ln w="9525" algn="ctr">
                <a:noFill/>
                <a:miter lim="800000"/>
                <a:headEnd/>
                <a:tailEnd/>
              </a:ln>
            </p:spPr>
            <p:txBody>
              <a:bodyPr>
                <a:spAutoFit/>
              </a:bodyPr>
              <a:lstStyle/>
              <a:p>
                <a:pPr>
                  <a:spcBef>
                    <a:spcPct val="50000"/>
                  </a:spcBef>
                </a:pPr>
                <a:r>
                  <a:rPr lang="mn-MN" altLang="en-US" sz="2800" b="1" dirty="0" smtClean="0">
                    <a:solidFill>
                      <a:schemeClr val="accent2"/>
                    </a:solidFill>
                  </a:rPr>
                  <a:t>ШУБ</a:t>
                </a:r>
                <a:endParaRPr lang="en-GB" altLang="en-US" sz="2800" b="1" dirty="0">
                  <a:solidFill>
                    <a:schemeClr val="accent2"/>
                  </a:solidFill>
                </a:endParaRPr>
              </a:p>
            </p:txBody>
          </p:sp>
        </p:grpSp>
        <p:grpSp>
          <p:nvGrpSpPr>
            <p:cNvPr id="20500" name="Group 10"/>
            <p:cNvGrpSpPr>
              <a:grpSpLocks/>
            </p:cNvGrpSpPr>
            <p:nvPr/>
          </p:nvGrpSpPr>
          <p:grpSpPr bwMode="auto">
            <a:xfrm>
              <a:off x="2290" y="2205"/>
              <a:ext cx="1427" cy="1406"/>
              <a:chOff x="2290" y="2205"/>
              <a:chExt cx="1427" cy="1406"/>
            </a:xfrm>
          </p:grpSpPr>
          <p:sp>
            <p:nvSpPr>
              <p:cNvPr id="20501" name="Oval 11"/>
              <p:cNvSpPr>
                <a:spLocks noChangeArrowheads="1"/>
              </p:cNvSpPr>
              <p:nvPr/>
            </p:nvSpPr>
            <p:spPr bwMode="auto">
              <a:xfrm>
                <a:off x="2290" y="2205"/>
                <a:ext cx="1406" cy="1406"/>
              </a:xfrm>
              <a:prstGeom prst="ellipse">
                <a:avLst/>
              </a:prstGeom>
              <a:noFill/>
              <a:ln w="25400" algn="ctr">
                <a:solidFill>
                  <a:srgbClr val="008000"/>
                </a:solidFill>
                <a:round/>
                <a:headEnd/>
                <a:tailEnd/>
              </a:ln>
            </p:spPr>
            <p:txBody>
              <a:bodyPr wrap="none" anchor="ctr"/>
              <a:lstStyle/>
              <a:p>
                <a:endParaRPr lang="en-GB" altLang="en-US"/>
              </a:p>
            </p:txBody>
          </p:sp>
          <p:sp>
            <p:nvSpPr>
              <p:cNvPr id="20502" name="Text Box 12"/>
              <p:cNvSpPr txBox="1">
                <a:spLocks noChangeArrowheads="1"/>
              </p:cNvSpPr>
              <p:nvPr/>
            </p:nvSpPr>
            <p:spPr bwMode="auto">
              <a:xfrm>
                <a:off x="2308" y="2670"/>
                <a:ext cx="1409" cy="330"/>
              </a:xfrm>
              <a:prstGeom prst="rect">
                <a:avLst/>
              </a:prstGeom>
              <a:noFill/>
              <a:ln w="9525" algn="ctr">
                <a:noFill/>
                <a:miter lim="800000"/>
                <a:headEnd/>
                <a:tailEnd/>
              </a:ln>
            </p:spPr>
            <p:txBody>
              <a:bodyPr>
                <a:spAutoFit/>
              </a:bodyPr>
              <a:lstStyle/>
              <a:p>
                <a:pPr>
                  <a:spcBef>
                    <a:spcPct val="50000"/>
                  </a:spcBef>
                </a:pPr>
                <a:r>
                  <a:rPr lang="mn-MN" altLang="en-US" sz="2800" b="1" dirty="0" smtClean="0">
                    <a:solidFill>
                      <a:srgbClr val="008000"/>
                    </a:solidFill>
                  </a:rPr>
                  <a:t>ШУТҮ</a:t>
                </a:r>
                <a:endParaRPr lang="en-GB" altLang="en-US" sz="2800" b="1" dirty="0">
                  <a:solidFill>
                    <a:srgbClr val="008000"/>
                  </a:solidFill>
                </a:endParaRPr>
              </a:p>
            </p:txBody>
          </p:sp>
        </p:grpSp>
      </p:grpSp>
      <p:grpSp>
        <p:nvGrpSpPr>
          <p:cNvPr id="20484" name="Group 13"/>
          <p:cNvGrpSpPr>
            <a:grpSpLocks/>
          </p:cNvGrpSpPr>
          <p:nvPr/>
        </p:nvGrpSpPr>
        <p:grpSpPr bwMode="auto">
          <a:xfrm>
            <a:off x="1785938" y="1746250"/>
            <a:ext cx="5356225" cy="4464050"/>
            <a:chOff x="958" y="845"/>
            <a:chExt cx="3374" cy="2812"/>
          </a:xfrm>
        </p:grpSpPr>
        <p:sp>
          <p:nvSpPr>
            <p:cNvPr id="20496" name="Oval 14"/>
            <p:cNvSpPr>
              <a:spLocks noChangeArrowheads="1"/>
            </p:cNvSpPr>
            <p:nvPr/>
          </p:nvSpPr>
          <p:spPr bwMode="auto">
            <a:xfrm>
              <a:off x="1565" y="890"/>
              <a:ext cx="2767" cy="2767"/>
            </a:xfrm>
            <a:prstGeom prst="ellipse">
              <a:avLst/>
            </a:prstGeom>
            <a:noFill/>
            <a:ln w="41275" algn="ctr">
              <a:solidFill>
                <a:schemeClr val="tx1"/>
              </a:solidFill>
              <a:round/>
              <a:headEnd/>
              <a:tailEnd/>
            </a:ln>
          </p:spPr>
          <p:txBody>
            <a:bodyPr wrap="none" anchor="ctr"/>
            <a:lstStyle/>
            <a:p>
              <a:endParaRPr lang="en-GB" altLang="en-US"/>
            </a:p>
          </p:txBody>
        </p:sp>
        <p:sp>
          <p:nvSpPr>
            <p:cNvPr id="20497" name="Text Box 15"/>
            <p:cNvSpPr txBox="1">
              <a:spLocks noChangeArrowheads="1"/>
            </p:cNvSpPr>
            <p:nvPr/>
          </p:nvSpPr>
          <p:spPr bwMode="auto">
            <a:xfrm>
              <a:off x="958" y="845"/>
              <a:ext cx="1170" cy="330"/>
            </a:xfrm>
            <a:prstGeom prst="rect">
              <a:avLst/>
            </a:prstGeom>
            <a:noFill/>
            <a:ln w="9525" algn="ctr">
              <a:noFill/>
              <a:miter lim="800000"/>
              <a:headEnd/>
              <a:tailEnd/>
            </a:ln>
          </p:spPr>
          <p:txBody>
            <a:bodyPr>
              <a:spAutoFit/>
            </a:bodyPr>
            <a:lstStyle/>
            <a:p>
              <a:pPr>
                <a:spcBef>
                  <a:spcPct val="50000"/>
                </a:spcBef>
              </a:pPr>
              <a:r>
                <a:rPr lang="mn-MN" altLang="en-US" sz="2800" b="1"/>
                <a:t>ШУТҮА</a:t>
              </a:r>
              <a:endParaRPr lang="en-GB" altLang="en-US" sz="2800" b="1"/>
            </a:p>
          </p:txBody>
        </p:sp>
      </p:grpSp>
      <p:grpSp>
        <p:nvGrpSpPr>
          <p:cNvPr id="7" name="Group 36"/>
          <p:cNvGrpSpPr>
            <a:grpSpLocks/>
          </p:cNvGrpSpPr>
          <p:nvPr/>
        </p:nvGrpSpPr>
        <p:grpSpPr bwMode="auto">
          <a:xfrm>
            <a:off x="4211638" y="3068638"/>
            <a:ext cx="936625" cy="1465262"/>
            <a:chOff x="2653" y="1933"/>
            <a:chExt cx="590" cy="923"/>
          </a:xfrm>
        </p:grpSpPr>
        <p:sp>
          <p:nvSpPr>
            <p:cNvPr id="20486" name="Line 24"/>
            <p:cNvSpPr>
              <a:spLocks noChangeShapeType="1"/>
            </p:cNvSpPr>
            <p:nvPr/>
          </p:nvSpPr>
          <p:spPr bwMode="auto">
            <a:xfrm>
              <a:off x="3061" y="1933"/>
              <a:ext cx="182" cy="136"/>
            </a:xfrm>
            <a:prstGeom prst="line">
              <a:avLst/>
            </a:prstGeom>
            <a:noFill/>
            <a:ln w="9525">
              <a:solidFill>
                <a:srgbClr val="0000FF"/>
              </a:solidFill>
              <a:round/>
              <a:headEnd/>
              <a:tailEnd type="triangle" w="med" len="med"/>
            </a:ln>
          </p:spPr>
          <p:txBody>
            <a:bodyPr anchor="ctr"/>
            <a:lstStyle/>
            <a:p>
              <a:endParaRPr lang="en-US"/>
            </a:p>
          </p:txBody>
        </p:sp>
        <p:sp>
          <p:nvSpPr>
            <p:cNvPr id="20487" name="Line 25"/>
            <p:cNvSpPr>
              <a:spLocks noChangeShapeType="1"/>
            </p:cNvSpPr>
            <p:nvPr/>
          </p:nvSpPr>
          <p:spPr bwMode="auto">
            <a:xfrm>
              <a:off x="3016" y="2099"/>
              <a:ext cx="182" cy="136"/>
            </a:xfrm>
            <a:prstGeom prst="line">
              <a:avLst/>
            </a:prstGeom>
            <a:noFill/>
            <a:ln w="9525">
              <a:solidFill>
                <a:srgbClr val="0000FF"/>
              </a:solidFill>
              <a:round/>
              <a:headEnd/>
              <a:tailEnd type="triangle" w="med" len="med"/>
            </a:ln>
          </p:spPr>
          <p:txBody>
            <a:bodyPr anchor="ctr"/>
            <a:lstStyle/>
            <a:p>
              <a:endParaRPr lang="en-US"/>
            </a:p>
          </p:txBody>
        </p:sp>
        <p:sp>
          <p:nvSpPr>
            <p:cNvPr id="20488" name="Line 26"/>
            <p:cNvSpPr>
              <a:spLocks noChangeShapeType="1"/>
            </p:cNvSpPr>
            <p:nvPr/>
          </p:nvSpPr>
          <p:spPr bwMode="auto">
            <a:xfrm>
              <a:off x="3016" y="2296"/>
              <a:ext cx="182" cy="136"/>
            </a:xfrm>
            <a:prstGeom prst="line">
              <a:avLst/>
            </a:prstGeom>
            <a:noFill/>
            <a:ln w="9525">
              <a:solidFill>
                <a:srgbClr val="0000FF"/>
              </a:solidFill>
              <a:round/>
              <a:headEnd/>
              <a:tailEnd type="triangle" w="med" len="med"/>
            </a:ln>
          </p:spPr>
          <p:txBody>
            <a:bodyPr anchor="ctr"/>
            <a:lstStyle/>
            <a:p>
              <a:endParaRPr lang="en-US"/>
            </a:p>
          </p:txBody>
        </p:sp>
        <p:sp>
          <p:nvSpPr>
            <p:cNvPr id="20489" name="Line 28"/>
            <p:cNvSpPr>
              <a:spLocks noChangeShapeType="1"/>
            </p:cNvSpPr>
            <p:nvPr/>
          </p:nvSpPr>
          <p:spPr bwMode="auto">
            <a:xfrm flipH="1" flipV="1">
              <a:off x="3061" y="2024"/>
              <a:ext cx="137" cy="91"/>
            </a:xfrm>
            <a:prstGeom prst="line">
              <a:avLst/>
            </a:prstGeom>
            <a:noFill/>
            <a:ln w="9525">
              <a:solidFill>
                <a:srgbClr val="FF0000"/>
              </a:solidFill>
              <a:round/>
              <a:headEnd/>
              <a:tailEnd type="triangle" w="med" len="med"/>
            </a:ln>
          </p:spPr>
          <p:txBody>
            <a:bodyPr anchor="ctr"/>
            <a:lstStyle/>
            <a:p>
              <a:endParaRPr lang="en-US"/>
            </a:p>
          </p:txBody>
        </p:sp>
        <p:sp>
          <p:nvSpPr>
            <p:cNvPr id="20490" name="Line 29"/>
            <p:cNvSpPr>
              <a:spLocks noChangeShapeType="1"/>
            </p:cNvSpPr>
            <p:nvPr/>
          </p:nvSpPr>
          <p:spPr bwMode="auto">
            <a:xfrm flipH="1" flipV="1">
              <a:off x="3016" y="2205"/>
              <a:ext cx="137" cy="91"/>
            </a:xfrm>
            <a:prstGeom prst="line">
              <a:avLst/>
            </a:prstGeom>
            <a:noFill/>
            <a:ln w="9525">
              <a:solidFill>
                <a:srgbClr val="FF0000"/>
              </a:solidFill>
              <a:round/>
              <a:headEnd/>
              <a:tailEnd type="triangle" w="med" len="med"/>
            </a:ln>
          </p:spPr>
          <p:txBody>
            <a:bodyPr anchor="ctr"/>
            <a:lstStyle/>
            <a:p>
              <a:endParaRPr lang="en-US"/>
            </a:p>
          </p:txBody>
        </p:sp>
        <p:sp>
          <p:nvSpPr>
            <p:cNvPr id="20491" name="Line 30"/>
            <p:cNvSpPr>
              <a:spLocks noChangeShapeType="1"/>
            </p:cNvSpPr>
            <p:nvPr/>
          </p:nvSpPr>
          <p:spPr bwMode="auto">
            <a:xfrm>
              <a:off x="2880" y="2568"/>
              <a:ext cx="182" cy="136"/>
            </a:xfrm>
            <a:prstGeom prst="line">
              <a:avLst/>
            </a:prstGeom>
            <a:noFill/>
            <a:ln w="9525">
              <a:solidFill>
                <a:srgbClr val="008000"/>
              </a:solidFill>
              <a:round/>
              <a:headEnd/>
              <a:tailEnd type="triangle" w="med" len="med"/>
            </a:ln>
          </p:spPr>
          <p:txBody>
            <a:bodyPr anchor="ctr"/>
            <a:lstStyle/>
            <a:p>
              <a:endParaRPr lang="en-US"/>
            </a:p>
          </p:txBody>
        </p:sp>
        <p:sp>
          <p:nvSpPr>
            <p:cNvPr id="20492" name="Line 31"/>
            <p:cNvSpPr>
              <a:spLocks noChangeShapeType="1"/>
            </p:cNvSpPr>
            <p:nvPr/>
          </p:nvSpPr>
          <p:spPr bwMode="auto">
            <a:xfrm>
              <a:off x="2789" y="2659"/>
              <a:ext cx="182" cy="136"/>
            </a:xfrm>
            <a:prstGeom prst="line">
              <a:avLst/>
            </a:prstGeom>
            <a:noFill/>
            <a:ln w="9525">
              <a:solidFill>
                <a:srgbClr val="008000"/>
              </a:solidFill>
              <a:round/>
              <a:headEnd/>
              <a:tailEnd type="triangle" w="med" len="med"/>
            </a:ln>
          </p:spPr>
          <p:txBody>
            <a:bodyPr anchor="ctr"/>
            <a:lstStyle/>
            <a:p>
              <a:endParaRPr lang="en-US"/>
            </a:p>
          </p:txBody>
        </p:sp>
        <p:sp>
          <p:nvSpPr>
            <p:cNvPr id="20493" name="Line 32"/>
            <p:cNvSpPr>
              <a:spLocks noChangeShapeType="1"/>
            </p:cNvSpPr>
            <p:nvPr/>
          </p:nvSpPr>
          <p:spPr bwMode="auto">
            <a:xfrm>
              <a:off x="2653" y="2720"/>
              <a:ext cx="182" cy="136"/>
            </a:xfrm>
            <a:prstGeom prst="line">
              <a:avLst/>
            </a:prstGeom>
            <a:noFill/>
            <a:ln w="9525">
              <a:solidFill>
                <a:srgbClr val="008000"/>
              </a:solidFill>
              <a:round/>
              <a:headEnd/>
              <a:tailEnd type="triangle" w="med" len="med"/>
            </a:ln>
          </p:spPr>
          <p:txBody>
            <a:bodyPr anchor="ctr"/>
            <a:lstStyle/>
            <a:p>
              <a:endParaRPr lang="en-US"/>
            </a:p>
          </p:txBody>
        </p:sp>
        <p:sp>
          <p:nvSpPr>
            <p:cNvPr id="20494" name="Line 34"/>
            <p:cNvSpPr>
              <a:spLocks noChangeShapeType="1"/>
            </p:cNvSpPr>
            <p:nvPr/>
          </p:nvSpPr>
          <p:spPr bwMode="auto">
            <a:xfrm flipH="1" flipV="1">
              <a:off x="2835" y="2614"/>
              <a:ext cx="137" cy="91"/>
            </a:xfrm>
            <a:prstGeom prst="line">
              <a:avLst/>
            </a:prstGeom>
            <a:noFill/>
            <a:ln w="9525">
              <a:solidFill>
                <a:srgbClr val="FF0000"/>
              </a:solidFill>
              <a:round/>
              <a:headEnd/>
              <a:tailEnd type="triangle" w="med" len="med"/>
            </a:ln>
          </p:spPr>
          <p:txBody>
            <a:bodyPr anchor="ctr"/>
            <a:lstStyle/>
            <a:p>
              <a:endParaRPr lang="en-US"/>
            </a:p>
          </p:txBody>
        </p:sp>
        <p:sp>
          <p:nvSpPr>
            <p:cNvPr id="20495" name="Line 35"/>
            <p:cNvSpPr>
              <a:spLocks noChangeShapeType="1"/>
            </p:cNvSpPr>
            <p:nvPr/>
          </p:nvSpPr>
          <p:spPr bwMode="auto">
            <a:xfrm flipH="1" flipV="1">
              <a:off x="2744" y="2704"/>
              <a:ext cx="137" cy="91"/>
            </a:xfrm>
            <a:prstGeom prst="line">
              <a:avLst/>
            </a:prstGeom>
            <a:noFill/>
            <a:ln w="9525">
              <a:solidFill>
                <a:srgbClr val="FF0000"/>
              </a:solidFill>
              <a:round/>
              <a:headEnd/>
              <a:tailEnd type="triangle" w="med" len="med"/>
            </a:ln>
          </p:spPr>
          <p:txBody>
            <a:bodyPr anchor="ctr"/>
            <a:lstStyle/>
            <a:p>
              <a:endParaRPr 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mn-MN" altLang="en-US" dirty="0" smtClean="0"/>
              <a:t>ШУТ-ийн боловсрол, сургалт </a:t>
            </a:r>
            <a:r>
              <a:rPr lang="en-US" altLang="en-US" dirty="0" smtClean="0"/>
              <a:t>(</a:t>
            </a:r>
            <a:r>
              <a:rPr lang="mn-MN" altLang="en-US" dirty="0" smtClean="0"/>
              <a:t>ШУБ</a:t>
            </a:r>
            <a:r>
              <a:rPr lang="en-GB" altLang="en-US" dirty="0" smtClean="0"/>
              <a:t>): </a:t>
            </a:r>
            <a:r>
              <a:rPr lang="mn-MN" altLang="en-US" dirty="0" smtClean="0"/>
              <a:t>Тодорхойлолт</a:t>
            </a:r>
            <a:endParaRPr lang="en-GB" altLang="en-US" dirty="0" smtClean="0"/>
          </a:p>
        </p:txBody>
      </p:sp>
      <p:sp>
        <p:nvSpPr>
          <p:cNvPr id="21507" name="Rectangle 3"/>
          <p:cNvSpPr>
            <a:spLocks noGrp="1" noChangeArrowheads="1"/>
          </p:cNvSpPr>
          <p:nvPr>
            <p:ph type="body" idx="1"/>
          </p:nvPr>
        </p:nvSpPr>
        <p:spPr/>
        <p:txBody>
          <a:bodyPr/>
          <a:lstStyle/>
          <a:p>
            <a:r>
              <a:rPr lang="mn-MN" dirty="0" smtClean="0"/>
              <a:t>ШУБ нь 3 дахь түвшинд өргөн хүрээгээр дараах үйл ажиллагаануудыг хамарна:</a:t>
            </a:r>
          </a:p>
          <a:p>
            <a:r>
              <a:rPr lang="mn-MN" dirty="0" smtClean="0"/>
              <a:t>Их сургуулийн бус мэргэжлийн дээд боловсрол</a:t>
            </a:r>
          </a:p>
          <a:p>
            <a:r>
              <a:rPr lang="mn-MN" dirty="0" smtClean="0"/>
              <a:t>Бүх их дээд сургуулийн боловсрол</a:t>
            </a:r>
          </a:p>
          <a:p>
            <a:r>
              <a:rPr lang="mn-MN" dirty="0" smtClean="0"/>
              <a:t>Эрдэмтэд, инженерүүдэд зориулсан насан туршийн сургалт</a:t>
            </a:r>
            <a:endParaRPr lang="mn-MN" altLang="en-US" b="1" dirty="0" smtClean="0"/>
          </a:p>
          <a:p>
            <a:pPr algn="ctr">
              <a:buFont typeface="Wingdings" pitchFamily="2" charset="2"/>
              <a:buNone/>
            </a:pPr>
            <a:endParaRPr lang="mn-MN" altLang="en-US" sz="2000" b="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fr-CA" altLang="en-US" smtClean="0"/>
              <a:t> </a:t>
            </a:r>
            <a:endParaRPr lang="en-US" altLang="en-US" smtClean="0"/>
          </a:p>
        </p:txBody>
      </p:sp>
      <p:sp>
        <p:nvSpPr>
          <p:cNvPr id="4099" name="Rectangle 3"/>
          <p:cNvSpPr>
            <a:spLocks noGrp="1" noChangeArrowheads="1"/>
          </p:cNvSpPr>
          <p:nvPr>
            <p:ph type="body" idx="1"/>
          </p:nvPr>
        </p:nvSpPr>
        <p:spPr/>
        <p:txBody>
          <a:bodyPr/>
          <a:lstStyle/>
          <a:p>
            <a:pPr algn="ctr">
              <a:buFont typeface="Wingdings" pitchFamily="2" charset="2"/>
              <a:buNone/>
            </a:pPr>
            <a:endParaRPr lang="en-US" altLang="en-US" sz="4800" b="1" smtClean="0"/>
          </a:p>
          <a:p>
            <a:pPr algn="ctr">
              <a:buFont typeface="Wingdings" pitchFamily="2" charset="2"/>
              <a:buNone/>
            </a:pPr>
            <a:r>
              <a:rPr lang="mn-MN" altLang="en-US" sz="4800" b="1" smtClean="0"/>
              <a:t>Хамрах хүрээ</a:t>
            </a:r>
            <a:endParaRPr lang="en-US" altLang="en-US" sz="4800" b="1" smtClean="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063750" y="0"/>
            <a:ext cx="7080250" cy="914400"/>
          </a:xfrm>
        </p:spPr>
        <p:txBody>
          <a:bodyPr/>
          <a:lstStyle/>
          <a:p>
            <a:r>
              <a:rPr lang="mn-MN" altLang="en-US" sz="2400" dirty="0" smtClean="0"/>
              <a:t>СХА болон сургалтын хоорондын хязгаар</a:t>
            </a:r>
            <a:endParaRPr lang="en-GB" altLang="en-US" sz="2400" dirty="0" smtClean="0"/>
          </a:p>
        </p:txBody>
      </p:sp>
      <p:sp>
        <p:nvSpPr>
          <p:cNvPr id="22531" name="Rectangle 3"/>
          <p:cNvSpPr>
            <a:spLocks noGrp="1" noChangeArrowheads="1"/>
          </p:cNvSpPr>
          <p:nvPr>
            <p:ph type="body" idx="1"/>
          </p:nvPr>
        </p:nvSpPr>
        <p:spPr/>
        <p:txBody>
          <a:bodyPr/>
          <a:lstStyle/>
          <a:p>
            <a:r>
              <a:rPr lang="mn-MN" altLang="en-US" dirty="0" smtClean="0"/>
              <a:t>Дээд боловсролын түвшинд судалгаа болон сургалт  нь хоорондоо маш нарийн уялдаа холбоотой</a:t>
            </a:r>
            <a:endParaRPr lang="mn-MN" dirty="0" smtClean="0"/>
          </a:p>
          <a:p>
            <a:r>
              <a:rPr lang="mn-MN" sz="2000" dirty="0" smtClean="0"/>
              <a:t>Судалгааны ажлуудын үр дүнг хичээл заахад ашигладаг бөгөөд мөн сургах явцад цуглуулсан мэдээлэл, туршлагаа  судалгааны ажилдаа эргээд хэрэглэдэг</a:t>
            </a:r>
          </a:p>
          <a:p>
            <a:r>
              <a:rPr lang="mn-MN" sz="2000" dirty="0" smtClean="0"/>
              <a:t>Ажилчид болон оюутнуудын боловсрол болон сургалт хаана дуусаад СХА</a:t>
            </a:r>
            <a:r>
              <a:rPr lang="mn-MN" altLang="en-US" sz="2000" dirty="0" smtClean="0"/>
              <a:t> –ын үйл ажиллагаанууд хаанаас эхэлж байгааг тодорхойлоход хэцүү</a:t>
            </a:r>
          </a:p>
          <a:p>
            <a:r>
              <a:rPr lang="mn-MN" sz="2000" dirty="0" smtClean="0"/>
              <a:t>Шинэлэг тал нь СХА</a:t>
            </a:r>
            <a:r>
              <a:rPr lang="mn-MN" altLang="en-US" sz="2000" dirty="0" smtClean="0"/>
              <a:t> –ыг </a:t>
            </a:r>
            <a:r>
              <a:rPr lang="mn-MN" sz="2000" dirty="0" smtClean="0"/>
              <a:t>өдөр тутмын сургалт болон бусад холбогдох </a:t>
            </a:r>
            <a:r>
              <a:rPr lang="mn-MN" altLang="en-US" sz="2000" dirty="0" smtClean="0"/>
              <a:t>үйл ажиллагаануудаас ялгаж өгдөг.</a:t>
            </a:r>
            <a:endParaRPr lang="en-GB" altLang="en-US" sz="2000" dirty="0"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defRPr/>
            </a:pPr>
            <a:r>
              <a:rPr lang="mn-MN" sz="2000" dirty="0" smtClean="0">
                <a:cs typeface="Times New Roman" pitchFamily="18" charset="0"/>
              </a:rPr>
              <a:t>6-р </a:t>
            </a:r>
            <a:r>
              <a:rPr lang="mn-MN" sz="2000" kern="1200" dirty="0" smtClean="0">
                <a:cs typeface="Times New Roman" pitchFamily="18" charset="0"/>
              </a:rPr>
              <a:t>түвшний</a:t>
            </a:r>
            <a:r>
              <a:rPr lang="en-US" sz="2000" dirty="0" smtClean="0">
                <a:cs typeface="Times New Roman" pitchFamily="18" charset="0"/>
              </a:rPr>
              <a:t>/ </a:t>
            </a:r>
            <a:r>
              <a:rPr lang="mn-MN" sz="2000" dirty="0" smtClean="0">
                <a:cs typeface="Times New Roman" pitchFamily="18" charset="0"/>
              </a:rPr>
              <a:t>баклаврын оюутнуудын СХА </a:t>
            </a:r>
            <a:r>
              <a:rPr lang="mn-MN" altLang="en-US" sz="2000" dirty="0" smtClean="0"/>
              <a:t>болон </a:t>
            </a:r>
            <a:r>
              <a:rPr lang="mn-MN" sz="2000" dirty="0" smtClean="0">
                <a:cs typeface="Times New Roman" pitchFamily="18" charset="0"/>
              </a:rPr>
              <a:t>боловсрол, сургалтын хоорондын зааг</a:t>
            </a:r>
            <a:endParaRPr lang="en-GB" altLang="en-US" sz="2000" dirty="0" smtClean="0"/>
          </a:p>
        </p:txBody>
      </p:sp>
      <p:graphicFrame>
        <p:nvGraphicFramePr>
          <p:cNvPr id="399399" name="Group 39"/>
          <p:cNvGraphicFramePr>
            <a:graphicFrameLocks noGrp="1"/>
          </p:cNvGraphicFramePr>
          <p:nvPr/>
        </p:nvGraphicFramePr>
        <p:xfrm>
          <a:off x="428625" y="1357313"/>
          <a:ext cx="8715436" cy="5107835"/>
        </p:xfrm>
        <a:graphic>
          <a:graphicData uri="http://schemas.openxmlformats.org/drawingml/2006/table">
            <a:tbl>
              <a:tblPr/>
              <a:tblGrid>
                <a:gridCol w="1357322"/>
                <a:gridCol w="2293406"/>
                <a:gridCol w="2905146"/>
                <a:gridCol w="2159562"/>
              </a:tblGrid>
              <a:tr h="837702">
                <a:tc>
                  <a:txBody>
                    <a:bodyPr/>
                    <a:lstStyle/>
                    <a:p>
                      <a:pPr marL="0" marR="0" lvl="0" indent="0" algn="l" defTabSz="914400" rtl="0" eaLnBrk="0" fontAlgn="base" latinLnBrk="0" hangingPunct="0">
                        <a:lnSpc>
                          <a:spcPct val="100000"/>
                        </a:lnSpc>
                        <a:spcBef>
                          <a:spcPct val="50000"/>
                        </a:spcBef>
                        <a:spcAft>
                          <a:spcPct val="0"/>
                        </a:spcAft>
                        <a:buClr>
                          <a:schemeClr val="tx1"/>
                        </a:buClr>
                        <a:buSzTx/>
                        <a:buFont typeface="Wingdings" pitchFamily="2" charset="2"/>
                        <a:buNone/>
                        <a:tabLst/>
                      </a:pPr>
                      <a:endParaRPr kumimoji="0" lang="en-GB" sz="1400" b="0" i="0" u="none" strike="noStrike" cap="none" normalizeH="0" baseline="0" dirty="0" smtClean="0">
                        <a:ln>
                          <a:noFill/>
                        </a:ln>
                        <a:solidFill>
                          <a:schemeClr val="tx1"/>
                        </a:solidFill>
                        <a:effectLst/>
                        <a:latin typeface="Arial" charset="0"/>
                        <a:cs typeface="Arial" charset="0"/>
                      </a:endParaRPr>
                    </a:p>
                  </a:txBody>
                  <a:tcPr marT="45719" marB="45719"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125413" algn="l"/>
                          <a:tab pos="539750" algn="l"/>
                          <a:tab pos="755650" algn="l"/>
                          <a:tab pos="971550" algn="l"/>
                        </a:tabLst>
                      </a:pPr>
                      <a:r>
                        <a:rPr kumimoji="0" lang="mn-MN" sz="1400" b="0" i="0" u="none" strike="noStrike" cap="none" normalizeH="0" baseline="0" dirty="0" smtClean="0">
                          <a:ln>
                            <a:noFill/>
                          </a:ln>
                          <a:solidFill>
                            <a:schemeClr val="tx1"/>
                          </a:solidFill>
                          <a:effectLst/>
                          <a:latin typeface="Arial" charset="0"/>
                          <a:cs typeface="Times New Roman" pitchFamily="18" charset="0"/>
                        </a:rPr>
                        <a:t>       Багшилж болон суралцаж байгаа 6-р </a:t>
                      </a:r>
                      <a:r>
                        <a:rPr kumimoji="0" lang="mn-MN" sz="1400" b="0" i="0" u="none" strike="noStrike" kern="1200" cap="none" normalizeH="0" baseline="0" dirty="0" smtClean="0">
                          <a:ln>
                            <a:noFill/>
                          </a:ln>
                          <a:solidFill>
                            <a:schemeClr val="tx1"/>
                          </a:solidFill>
                          <a:effectLst/>
                          <a:latin typeface="Arial" charset="0"/>
                          <a:ea typeface="+mn-ea"/>
                          <a:cs typeface="Times New Roman" pitchFamily="18" charset="0"/>
                        </a:rPr>
                        <a:t>түвшний</a:t>
                      </a:r>
                      <a:r>
                        <a:rPr kumimoji="0" lang="en-US" sz="1400" b="0" i="0" u="none" strike="noStrike" cap="none" normalizeH="0" baseline="0" dirty="0" smtClean="0">
                          <a:ln>
                            <a:noFill/>
                          </a:ln>
                          <a:solidFill>
                            <a:schemeClr val="tx1"/>
                          </a:solidFill>
                          <a:effectLst/>
                          <a:latin typeface="Arial" charset="0"/>
                          <a:cs typeface="Times New Roman" pitchFamily="18" charset="0"/>
                        </a:rPr>
                        <a:t>/ </a:t>
                      </a:r>
                      <a:r>
                        <a:rPr kumimoji="0" lang="mn-MN" sz="1400" b="0" i="0" u="none" strike="noStrike" cap="none" normalizeH="0" baseline="0" dirty="0" smtClean="0">
                          <a:ln>
                            <a:noFill/>
                          </a:ln>
                          <a:solidFill>
                            <a:schemeClr val="tx1"/>
                          </a:solidFill>
                          <a:effectLst/>
                          <a:latin typeface="Arial" charset="0"/>
                          <a:cs typeface="Times New Roman" pitchFamily="18" charset="0"/>
                        </a:rPr>
                        <a:t>баклаврын оюутнууд </a:t>
                      </a:r>
                    </a:p>
                  </a:txBody>
                  <a:tcPr marT="45719" marB="45719"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30175" algn="l"/>
                          <a:tab pos="539750" algn="l"/>
                          <a:tab pos="755650" algn="l"/>
                          <a:tab pos="971550" algn="l"/>
                        </a:tabLst>
                      </a:pPr>
                      <a:r>
                        <a:rPr lang="mn-MN" altLang="en-US" sz="1400" dirty="0" smtClean="0"/>
                        <a:t>СХА</a:t>
                      </a:r>
                      <a:endParaRPr kumimoji="0" lang="en-GB" sz="1400" b="0" i="0" u="none" strike="noStrike" cap="none" normalizeH="0" baseline="0" dirty="0" smtClean="0">
                        <a:ln>
                          <a:noFill/>
                        </a:ln>
                        <a:solidFill>
                          <a:schemeClr val="tx1"/>
                        </a:solidFill>
                        <a:effectLst/>
                        <a:latin typeface="Arial" charset="0"/>
                        <a:cs typeface="Arial" charset="0"/>
                      </a:endParaRPr>
                    </a:p>
                  </a:txBody>
                  <a:tcPr marT="45719" marB="45719"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30175" algn="l"/>
                          <a:tab pos="539750" algn="l"/>
                          <a:tab pos="755650" algn="l"/>
                          <a:tab pos="971550" algn="l"/>
                        </a:tabLst>
                      </a:pPr>
                      <a:r>
                        <a:rPr kumimoji="0" lang="mn-MN" sz="1400" b="1" i="0" u="none" strike="noStrike" cap="none" normalizeH="0" baseline="0" dirty="0" smtClean="0">
                          <a:ln>
                            <a:noFill/>
                          </a:ln>
                          <a:solidFill>
                            <a:schemeClr val="tx1"/>
                          </a:solidFill>
                          <a:effectLst/>
                          <a:latin typeface="Arial" charset="0"/>
                          <a:cs typeface="Times New Roman" pitchFamily="18" charset="0"/>
                        </a:rPr>
                        <a:t>Бусад үйл ажиллагааа</a:t>
                      </a:r>
                      <a:endParaRPr kumimoji="0" lang="en-GB" sz="1400" b="0" i="0" u="none" strike="noStrike" cap="none" normalizeH="0" baseline="0" dirty="0" smtClean="0">
                        <a:ln>
                          <a:noFill/>
                        </a:ln>
                        <a:solidFill>
                          <a:schemeClr val="tx1"/>
                        </a:solidFill>
                        <a:effectLst/>
                        <a:latin typeface="Arial" charset="0"/>
                        <a:cs typeface="Times New Roman" pitchFamily="18" charset="0"/>
                      </a:endParaRPr>
                    </a:p>
                  </a:txBody>
                  <a:tcPr marT="45719" marB="45719"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95939">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30175" algn="l"/>
                          <a:tab pos="539750" algn="l"/>
                          <a:tab pos="755650" algn="l"/>
                          <a:tab pos="971550" algn="l"/>
                        </a:tabLst>
                      </a:pPr>
                      <a:r>
                        <a:rPr kumimoji="0" lang="mn-MN" sz="1400" b="1" i="0" u="none" strike="noStrike" cap="none" normalizeH="0" baseline="0" dirty="0" smtClean="0">
                          <a:ln>
                            <a:noFill/>
                          </a:ln>
                          <a:solidFill>
                            <a:schemeClr val="tx1"/>
                          </a:solidFill>
                          <a:effectLst/>
                          <a:latin typeface="Arial" charset="0"/>
                          <a:cs typeface="Times New Roman" pitchFamily="18" charset="0"/>
                        </a:rPr>
                        <a:t>Багш нар</a:t>
                      </a:r>
                      <a:endParaRPr kumimoji="0" lang="en-GB" sz="1400" b="0" i="0" u="none" strike="noStrike" cap="none" normalizeH="0" baseline="0" dirty="0" smtClean="0">
                        <a:ln>
                          <a:noFill/>
                        </a:ln>
                        <a:solidFill>
                          <a:schemeClr val="tx1"/>
                        </a:solidFill>
                        <a:effectLst/>
                        <a:latin typeface="Arial" charset="0"/>
                        <a:cs typeface="Arial" charset="0"/>
                      </a:endParaRPr>
                    </a:p>
                  </a:txBody>
                  <a:tcPr marT="45719" marB="45719"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AutoNum type="arabicPeriod"/>
                        <a:tabLst>
                          <a:tab pos="125413" algn="l"/>
                          <a:tab pos="539750" algn="l"/>
                          <a:tab pos="755650" algn="l"/>
                          <a:tab pos="971550" algn="l"/>
                        </a:tabLst>
                      </a:pPr>
                      <a:r>
                        <a:rPr kumimoji="0" lang="mn-MN" sz="1400" b="0" i="0" u="none" strike="noStrike" cap="none" normalizeH="0" baseline="0" dirty="0" smtClean="0">
                          <a:ln>
                            <a:noFill/>
                          </a:ln>
                          <a:solidFill>
                            <a:schemeClr val="tx1"/>
                          </a:solidFill>
                          <a:effectLst/>
                          <a:latin typeface="Arial" charset="0"/>
                          <a:cs typeface="Times New Roman" pitchFamily="18" charset="0"/>
                        </a:rPr>
                        <a:t>Багшилж байгаа 6-р түвшний</a:t>
                      </a:r>
                      <a:r>
                        <a:rPr kumimoji="0" lang="en-US" sz="1400" b="0" i="0" u="none" strike="noStrike" cap="none" normalizeH="0" baseline="0" dirty="0" smtClean="0">
                          <a:ln>
                            <a:noFill/>
                          </a:ln>
                          <a:solidFill>
                            <a:schemeClr val="tx1"/>
                          </a:solidFill>
                          <a:effectLst/>
                          <a:latin typeface="Arial" charset="0"/>
                          <a:cs typeface="Times New Roman" pitchFamily="18" charset="0"/>
                        </a:rPr>
                        <a:t>/ </a:t>
                      </a:r>
                      <a:r>
                        <a:rPr kumimoji="0" lang="mn-MN" sz="1400" b="0" i="0" u="none" strike="noStrike" cap="none" normalizeH="0" baseline="0" dirty="0" smtClean="0">
                          <a:ln>
                            <a:noFill/>
                          </a:ln>
                          <a:solidFill>
                            <a:schemeClr val="tx1"/>
                          </a:solidFill>
                          <a:effectLst/>
                          <a:latin typeface="Arial" charset="0"/>
                          <a:cs typeface="Times New Roman" pitchFamily="18" charset="0"/>
                        </a:rPr>
                        <a:t>баклаврын оюутнууд </a:t>
                      </a:r>
                    </a:p>
                  </a:txBody>
                  <a:tcPr marT="45719" marB="45719"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cs typeface="Arial" charset="0"/>
                        </a:rPr>
                        <a:t>3.</a:t>
                      </a:r>
                      <a:r>
                        <a:rPr kumimoji="0" lang="mn-MN" sz="1400" b="0" i="0" u="none" strike="noStrike" cap="none" normalizeH="0" baseline="0" dirty="0" smtClean="0">
                          <a:ln>
                            <a:noFill/>
                          </a:ln>
                          <a:solidFill>
                            <a:schemeClr val="tx1"/>
                          </a:solidFill>
                          <a:effectLst/>
                          <a:latin typeface="Arial" charset="0"/>
                          <a:cs typeface="Times New Roman" pitchFamily="18" charset="0"/>
                        </a:rPr>
                        <a:t> 6-р түвшний</a:t>
                      </a:r>
                      <a:r>
                        <a:rPr kumimoji="0" lang="en-US" sz="1400" b="0" i="0" u="none" strike="noStrike" cap="none" normalizeH="0" baseline="0" dirty="0" smtClean="0">
                          <a:ln>
                            <a:noFill/>
                          </a:ln>
                          <a:solidFill>
                            <a:schemeClr val="tx1"/>
                          </a:solidFill>
                          <a:effectLst/>
                          <a:latin typeface="Arial" charset="0"/>
                          <a:cs typeface="Times New Roman" pitchFamily="18" charset="0"/>
                        </a:rPr>
                        <a:t>/ </a:t>
                      </a:r>
                      <a:r>
                        <a:rPr kumimoji="0" lang="mn-MN" sz="1400" b="0" i="0" u="none" strike="noStrike" cap="none" normalizeH="0" baseline="0" dirty="0" smtClean="0">
                          <a:ln>
                            <a:noFill/>
                          </a:ln>
                          <a:solidFill>
                            <a:schemeClr val="tx1"/>
                          </a:solidFill>
                          <a:effectLst/>
                          <a:latin typeface="Arial" charset="0"/>
                          <a:cs typeface="Times New Roman" pitchFamily="18" charset="0"/>
                        </a:rPr>
                        <a:t>баклаврын оюутнууд </a:t>
                      </a:r>
                      <a:r>
                        <a:rPr kumimoji="0" lang="mn-MN" sz="1400" b="1" i="0" u="none" strike="noStrike" cap="none" normalizeH="0" baseline="0" dirty="0" smtClean="0">
                          <a:ln>
                            <a:noFill/>
                          </a:ln>
                          <a:solidFill>
                            <a:srgbClr val="FF0000"/>
                          </a:solidFill>
                          <a:effectLst/>
                          <a:latin typeface="Arial" charset="0"/>
                          <a:cs typeface="Times New Roman" pitchFamily="18" charset="0"/>
                        </a:rPr>
                        <a:t>с</a:t>
                      </a:r>
                      <a:r>
                        <a:rPr kumimoji="0" lang="mn-MN" sz="1400" b="1" i="0" u="none" strike="noStrike" cap="none" normalizeH="0" baseline="0" dirty="0" smtClean="0">
                          <a:ln>
                            <a:noFill/>
                          </a:ln>
                          <a:solidFill>
                            <a:srgbClr val="FF0000"/>
                          </a:solidFill>
                          <a:effectLst/>
                          <a:latin typeface="Arial" charset="0"/>
                          <a:cs typeface="Arial" charset="0"/>
                        </a:rPr>
                        <a:t>удалгаа. хөгжлийн төслүүдийг хянах </a:t>
                      </a:r>
                      <a:r>
                        <a:rPr kumimoji="0" lang="mn-MN" sz="1400" b="0" i="0" u="none" strike="noStrike" cap="none" normalizeH="0" baseline="0" dirty="0" smtClean="0">
                          <a:ln>
                            <a:noFill/>
                          </a:ln>
                          <a:solidFill>
                            <a:schemeClr val="tx1"/>
                          </a:solidFill>
                          <a:effectLst/>
                          <a:latin typeface="Arial" charset="0"/>
                          <a:cs typeface="Arial" charset="0"/>
                        </a:rPr>
                        <a:t>шаардлагатай</a:t>
                      </a:r>
                      <a:endParaRPr kumimoji="0" lang="en-GB" sz="1400" b="0" i="0" u="none" strike="noStrike" cap="none" normalizeH="0" baseline="0" dirty="0" smtClean="0">
                        <a:ln>
                          <a:noFill/>
                        </a:ln>
                        <a:solidFill>
                          <a:schemeClr val="tx1"/>
                        </a:solidFill>
                        <a:effectLst/>
                        <a:latin typeface="Arial" charset="0"/>
                        <a:cs typeface="Arial" charset="0"/>
                      </a:endParaRPr>
                    </a:p>
                  </a:txBody>
                  <a:tcPr marT="45719" marB="45719"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chemeClr val="hlink"/>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cs typeface="Arial" charset="0"/>
                        </a:rPr>
                        <a:t>5. </a:t>
                      </a:r>
                      <a:r>
                        <a:rPr kumimoji="0" lang="mn-MN" sz="1400" b="0" i="0" u="none" strike="noStrike" cap="none" normalizeH="0" baseline="0" dirty="0" smtClean="0">
                          <a:ln>
                            <a:noFill/>
                          </a:ln>
                          <a:solidFill>
                            <a:schemeClr val="tx1"/>
                          </a:solidFill>
                          <a:effectLst/>
                          <a:latin typeface="Arial" charset="0"/>
                          <a:cs typeface="Times New Roman" pitchFamily="18" charset="0"/>
                        </a:rPr>
                        <a:t>6-р түвшин</a:t>
                      </a:r>
                      <a:r>
                        <a:rPr kumimoji="0" lang="en-US" sz="1400" b="0" i="0" u="none" strike="noStrike" cap="none" normalizeH="0" baseline="0" dirty="0" smtClean="0">
                          <a:ln>
                            <a:noFill/>
                          </a:ln>
                          <a:solidFill>
                            <a:schemeClr val="tx1"/>
                          </a:solidFill>
                          <a:effectLst/>
                          <a:latin typeface="Arial" charset="0"/>
                          <a:cs typeface="Times New Roman" pitchFamily="18" charset="0"/>
                        </a:rPr>
                        <a:t>/ </a:t>
                      </a:r>
                      <a:r>
                        <a:rPr kumimoji="0" lang="mn-MN" sz="1400" b="0" i="0" u="none" strike="noStrike" cap="none" normalizeH="0" baseline="0" dirty="0" smtClean="0">
                          <a:ln>
                            <a:noFill/>
                          </a:ln>
                          <a:solidFill>
                            <a:schemeClr val="tx1"/>
                          </a:solidFill>
                          <a:effectLst/>
                          <a:latin typeface="Arial" charset="0"/>
                          <a:cs typeface="Times New Roman" pitchFamily="18" charset="0"/>
                        </a:rPr>
                        <a:t>баклавраас доош түвшинд багшлах</a:t>
                      </a:r>
                      <a:endParaRPr kumimoji="0" lang="mn-MN" sz="1400" b="0" i="0" u="none" strike="noStrike" cap="none" normalizeH="0" baseline="0" dirty="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mn-MN" sz="1400" b="0" i="0" u="none" strike="noStrike" cap="none" normalizeH="0" baseline="0" dirty="0" smtClean="0">
                        <a:ln>
                          <a:noFill/>
                        </a:ln>
                        <a:solidFill>
                          <a:schemeClr val="tx1"/>
                        </a:solidFill>
                        <a:effectLst/>
                        <a:latin typeface="Arial" charset="0"/>
                        <a:cs typeface="Arial" charset="0"/>
                      </a:endParaRPr>
                    </a:p>
                  </a:txBody>
                  <a:tcPr marT="45719" marB="45719"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r>
              <a:tr h="1405179">
                <a:tc>
                  <a:txBody>
                    <a:bodyPr/>
                    <a:lstStyle/>
                    <a:p>
                      <a:pPr marL="0" marR="0" lvl="0" indent="0" algn="l" defTabSz="914400" rtl="0" eaLnBrk="0" fontAlgn="base" latinLnBrk="0" hangingPunct="0">
                        <a:lnSpc>
                          <a:spcPct val="100000"/>
                        </a:lnSpc>
                        <a:spcBef>
                          <a:spcPct val="50000"/>
                        </a:spcBef>
                        <a:spcAft>
                          <a:spcPct val="0"/>
                        </a:spcAft>
                        <a:buClr>
                          <a:schemeClr val="tx1"/>
                        </a:buClr>
                        <a:buSzTx/>
                        <a:buFont typeface="Wingdings" pitchFamily="2" charset="2"/>
                        <a:buNone/>
                        <a:tabLst/>
                      </a:pPr>
                      <a:endParaRPr kumimoji="0" lang="en-GB" sz="1400" b="0" i="0" u="none" strike="noStrike" cap="none" normalizeH="0" baseline="0" smtClean="0">
                        <a:ln>
                          <a:noFill/>
                        </a:ln>
                        <a:solidFill>
                          <a:schemeClr val="tx1"/>
                        </a:solidFill>
                        <a:effectLst/>
                        <a:latin typeface="Arial" charset="0"/>
                        <a:cs typeface="Arial" charset="0"/>
                      </a:endParaRPr>
                    </a:p>
                  </a:txBody>
                  <a:tcPr marT="45719" marB="45719"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a:noFill/>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25413" algn="l"/>
                          <a:tab pos="539750" algn="l"/>
                          <a:tab pos="755650" algn="l"/>
                          <a:tab pos="971550" algn="l"/>
                        </a:tabLst>
                        <a:defRPr/>
                      </a:pPr>
                      <a:r>
                        <a:rPr kumimoji="0" lang="en-GB" sz="1400" b="0" i="0" u="none" strike="noStrike" cap="none" normalizeH="0" baseline="0" dirty="0" smtClean="0">
                          <a:ln>
                            <a:noFill/>
                          </a:ln>
                          <a:solidFill>
                            <a:schemeClr val="tx1"/>
                          </a:solidFill>
                          <a:effectLst/>
                          <a:latin typeface="Arial" charset="0"/>
                          <a:cs typeface="Times New Roman" pitchFamily="18" charset="0"/>
                        </a:rPr>
                        <a:t>2. </a:t>
                      </a:r>
                      <a:r>
                        <a:rPr lang="mn-MN" altLang="en-US" sz="1400" dirty="0" smtClean="0"/>
                        <a:t>СХА–ын</a:t>
                      </a:r>
                      <a:r>
                        <a:rPr lang="mn-MN" altLang="en-US" sz="1400" baseline="0" dirty="0" smtClean="0"/>
                        <a:t> арга зүй болон лабораторийн ажил зэрэгт </a:t>
                      </a:r>
                      <a:r>
                        <a:rPr kumimoji="0" lang="mn-MN" altLang="en-US" sz="1400" b="0" i="0" u="none" strike="noStrike" cap="none" normalizeH="0" baseline="0" dirty="0" smtClean="0">
                          <a:ln>
                            <a:noFill/>
                          </a:ln>
                          <a:solidFill>
                            <a:schemeClr val="tx1"/>
                          </a:solidFill>
                          <a:effectLst/>
                          <a:latin typeface="Arial" charset="0"/>
                          <a:cs typeface="Times New Roman" pitchFamily="18" charset="0"/>
                        </a:rPr>
                        <a:t>суралцаж </a:t>
                      </a:r>
                      <a:r>
                        <a:rPr kumimoji="0" lang="mn-MN" sz="1400" b="0" i="0" u="none" strike="noStrike" cap="none" normalizeH="0" baseline="0" dirty="0" smtClean="0">
                          <a:ln>
                            <a:noFill/>
                          </a:ln>
                          <a:solidFill>
                            <a:schemeClr val="tx1"/>
                          </a:solidFill>
                          <a:effectLst/>
                          <a:latin typeface="Arial" charset="0"/>
                          <a:cs typeface="Times New Roman" pitchFamily="18" charset="0"/>
                        </a:rPr>
                        <a:t>байгаа 6-р түвшний</a:t>
                      </a:r>
                      <a:r>
                        <a:rPr kumimoji="0" lang="en-US" sz="1400" b="0" i="0" u="none" strike="noStrike" cap="none" normalizeH="0" baseline="0" dirty="0" smtClean="0">
                          <a:ln>
                            <a:noFill/>
                          </a:ln>
                          <a:solidFill>
                            <a:schemeClr val="tx1"/>
                          </a:solidFill>
                          <a:effectLst/>
                          <a:latin typeface="Arial" charset="0"/>
                          <a:cs typeface="Times New Roman" pitchFamily="18" charset="0"/>
                        </a:rPr>
                        <a:t>/ </a:t>
                      </a:r>
                      <a:r>
                        <a:rPr kumimoji="0" lang="mn-MN" sz="1400" b="0" i="0" u="none" strike="noStrike" cap="none" normalizeH="0" baseline="0" dirty="0" smtClean="0">
                          <a:ln>
                            <a:noFill/>
                          </a:ln>
                          <a:solidFill>
                            <a:schemeClr val="tx1"/>
                          </a:solidFill>
                          <a:effectLst/>
                          <a:latin typeface="Arial" charset="0"/>
                          <a:cs typeface="Times New Roman" pitchFamily="18" charset="0"/>
                        </a:rPr>
                        <a:t>баклаврын оюутнууд </a:t>
                      </a:r>
                    </a:p>
                    <a:p>
                      <a:pPr marL="0" marR="0" lvl="0" indent="0" algn="l" defTabSz="914400" rtl="0" eaLnBrk="1" fontAlgn="base" latinLnBrk="0" hangingPunct="1">
                        <a:lnSpc>
                          <a:spcPct val="100000"/>
                        </a:lnSpc>
                        <a:spcBef>
                          <a:spcPct val="0"/>
                        </a:spcBef>
                        <a:spcAft>
                          <a:spcPct val="0"/>
                        </a:spcAft>
                        <a:buClrTx/>
                        <a:buSzTx/>
                        <a:buFontTx/>
                        <a:buNone/>
                        <a:tabLst>
                          <a:tab pos="125413" algn="l"/>
                          <a:tab pos="539750" algn="l"/>
                          <a:tab pos="755650" algn="l"/>
                          <a:tab pos="971550" algn="l"/>
                        </a:tabLst>
                      </a:pPr>
                      <a:r>
                        <a:rPr kumimoji="0" lang="en-GB" sz="1400" b="0" i="0" u="none" strike="noStrike" cap="none" normalizeH="0" baseline="0" dirty="0" smtClean="0">
                          <a:ln>
                            <a:noFill/>
                          </a:ln>
                          <a:solidFill>
                            <a:schemeClr val="tx1"/>
                          </a:solidFill>
                          <a:effectLst/>
                          <a:latin typeface="Arial" charset="0"/>
                          <a:cs typeface="Times New Roman" pitchFamily="18" charset="0"/>
                        </a:rPr>
                        <a:t>.</a:t>
                      </a:r>
                      <a:endParaRPr kumimoji="0" lang="en-GB" sz="1400" b="0" i="0" u="none" strike="noStrike" cap="none" normalizeH="0" baseline="0" dirty="0" smtClean="0">
                        <a:ln>
                          <a:noFill/>
                        </a:ln>
                        <a:solidFill>
                          <a:schemeClr val="tx1"/>
                        </a:solidFill>
                        <a:effectLst/>
                        <a:latin typeface="Arial" charset="0"/>
                        <a:cs typeface="Arial" charset="0"/>
                      </a:endParaRPr>
                    </a:p>
                  </a:txBody>
                  <a:tcPr marT="45719" marB="45719"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a:noFill/>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cs typeface="Arial" charset="0"/>
                        </a:rPr>
                        <a:t>4. </a:t>
                      </a:r>
                      <a:r>
                        <a:rPr kumimoji="0" lang="mn-MN" sz="1400" b="1" i="0" u="none" strike="noStrike" cap="none" normalizeH="0" baseline="0" dirty="0" smtClean="0">
                          <a:ln>
                            <a:noFill/>
                          </a:ln>
                          <a:solidFill>
                            <a:srgbClr val="FF0000"/>
                          </a:solidFill>
                          <a:effectLst/>
                          <a:latin typeface="Arial" charset="0"/>
                          <a:cs typeface="Arial" charset="0"/>
                        </a:rPr>
                        <a:t>Бусад судалгаа. хөгжлийн төслүүдийг хянах </a:t>
                      </a:r>
                      <a:r>
                        <a:rPr kumimoji="0" lang="mn-MN" sz="1400" b="0" i="0" u="none" strike="noStrike" cap="none" normalizeH="0" baseline="0" dirty="0" smtClean="0">
                          <a:ln>
                            <a:noFill/>
                          </a:ln>
                          <a:solidFill>
                            <a:schemeClr val="tx1"/>
                          </a:solidFill>
                          <a:effectLst/>
                          <a:latin typeface="Arial" charset="0"/>
                          <a:cs typeface="Arial" charset="0"/>
                        </a:rPr>
                        <a:t>болон </a:t>
                      </a:r>
                      <a:r>
                        <a:rPr kumimoji="0" lang="mn-MN" sz="1400" b="1" i="0" u="none" strike="noStrike" cap="none" normalizeH="0" baseline="0" dirty="0" smtClean="0">
                          <a:ln>
                            <a:noFill/>
                          </a:ln>
                          <a:solidFill>
                            <a:srgbClr val="FF0000"/>
                          </a:solidFill>
                          <a:effectLst/>
                          <a:latin typeface="Arial" charset="0"/>
                          <a:cs typeface="Arial" charset="0"/>
                        </a:rPr>
                        <a:t>өөрийн судалгаа хөгжлийн төслүүдийн гүйцэтгэл</a:t>
                      </a:r>
                      <a:endParaRPr kumimoji="0" lang="en-GB" sz="1400" b="1" i="0" u="none" strike="noStrike" cap="none" normalizeH="0" baseline="0" dirty="0" smtClean="0">
                        <a:ln>
                          <a:noFill/>
                        </a:ln>
                        <a:solidFill>
                          <a:srgbClr val="FF0000"/>
                        </a:solidFill>
                        <a:effectLst/>
                        <a:latin typeface="Arial" charset="0"/>
                        <a:cs typeface="Arial" charset="0"/>
                      </a:endParaRPr>
                    </a:p>
                  </a:txBody>
                  <a:tcPr marT="45719" marB="45719"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a:noFill/>
                    </a:lnT>
                    <a:lnB w="9525"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cs typeface="Arial" charset="0"/>
                        </a:rPr>
                        <a:t>6. </a:t>
                      </a:r>
                      <a:r>
                        <a:rPr kumimoji="0" lang="mn-MN" sz="1400" b="0" i="0" u="none" strike="noStrike" cap="none" normalizeH="0" baseline="0" dirty="0" smtClean="0">
                          <a:ln>
                            <a:noFill/>
                          </a:ln>
                          <a:solidFill>
                            <a:schemeClr val="tx1"/>
                          </a:solidFill>
                          <a:effectLst/>
                          <a:latin typeface="Arial" charset="0"/>
                          <a:cs typeface="Arial" charset="0"/>
                        </a:rPr>
                        <a:t>Бусад үйл ажиллагаа</a:t>
                      </a:r>
                      <a:endParaRPr kumimoji="0" lang="en-GB" sz="1400" b="0" i="0" u="none" strike="noStrike" cap="none" normalizeH="0" baseline="0" dirty="0" smtClean="0">
                        <a:ln>
                          <a:noFill/>
                        </a:ln>
                        <a:solidFill>
                          <a:schemeClr val="tx1"/>
                        </a:solidFill>
                        <a:effectLst/>
                        <a:latin typeface="Arial" charset="0"/>
                        <a:cs typeface="Arial" charset="0"/>
                      </a:endParaRPr>
                    </a:p>
                  </a:txBody>
                  <a:tcPr marT="45719" marB="45719"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a:noFill/>
                    </a:lnT>
                    <a:lnB w="9525" cap="flat" cmpd="sng" algn="ctr">
                      <a:solidFill>
                        <a:srgbClr val="000000"/>
                      </a:solidFill>
                      <a:prstDash val="solid"/>
                      <a:round/>
                      <a:headEnd type="none" w="med" len="med"/>
                      <a:tailEnd type="none" w="med" len="med"/>
                    </a:lnB>
                    <a:lnTlToBr>
                      <a:noFill/>
                    </a:lnTlToBr>
                    <a:lnBlToTr>
                      <a:noFill/>
                    </a:lnBlToTr>
                    <a:noFill/>
                  </a:tcPr>
                </a:tc>
              </a:tr>
              <a:tr h="1225974">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58750" algn="l"/>
                          <a:tab pos="539750" algn="l"/>
                          <a:tab pos="755650" algn="l"/>
                          <a:tab pos="971550" algn="l"/>
                        </a:tabLst>
                      </a:pPr>
                      <a:r>
                        <a:rPr kumimoji="0" lang="mn-MN" sz="1400" b="1" i="0" u="none" strike="noStrike" cap="none" normalizeH="0" baseline="0" dirty="0" smtClean="0">
                          <a:ln>
                            <a:noFill/>
                          </a:ln>
                          <a:solidFill>
                            <a:schemeClr val="tx1"/>
                          </a:solidFill>
                          <a:effectLst/>
                          <a:latin typeface="Arial" charset="0"/>
                          <a:cs typeface="Times New Roman" pitchFamily="18" charset="0"/>
                        </a:rPr>
                        <a:t>Аспирант</a:t>
                      </a:r>
                      <a:endParaRPr kumimoji="0" lang="en-GB" sz="1400" b="0" i="0" u="none" strike="noStrike" cap="none" normalizeH="0" baseline="0" dirty="0" smtClean="0">
                        <a:ln>
                          <a:noFill/>
                        </a:ln>
                        <a:solidFill>
                          <a:schemeClr val="tx1"/>
                        </a:solidFill>
                        <a:effectLst/>
                        <a:latin typeface="Arial" charset="0"/>
                        <a:cs typeface="Arial" charset="0"/>
                      </a:endParaRPr>
                    </a:p>
                  </a:txBody>
                  <a:tcPr marT="45719" marB="45719"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58750" algn="l"/>
                          <a:tab pos="539750" algn="l"/>
                          <a:tab pos="755650" algn="l"/>
                          <a:tab pos="971550" algn="l"/>
                        </a:tabLst>
                      </a:pPr>
                      <a:r>
                        <a:rPr kumimoji="0" lang="en-GB" sz="1400" b="0" i="0" u="none" strike="noStrike" cap="none" normalizeH="0" baseline="0" dirty="0" smtClean="0">
                          <a:ln>
                            <a:noFill/>
                          </a:ln>
                          <a:solidFill>
                            <a:schemeClr val="tx1"/>
                          </a:solidFill>
                          <a:effectLst/>
                          <a:latin typeface="Arial" charset="0"/>
                          <a:cs typeface="Times New Roman" pitchFamily="18" charset="0"/>
                        </a:rPr>
                        <a:t>1. </a:t>
                      </a:r>
                      <a:r>
                        <a:rPr kumimoji="0" lang="mn-MN" sz="1400" b="0" i="0" u="none" strike="noStrike" cap="none" normalizeH="0" baseline="0" dirty="0" smtClean="0">
                          <a:ln>
                            <a:noFill/>
                          </a:ln>
                          <a:solidFill>
                            <a:schemeClr val="tx1"/>
                          </a:solidFill>
                          <a:effectLst/>
                          <a:latin typeface="Arial" charset="0"/>
                          <a:cs typeface="Times New Roman" pitchFamily="18" charset="0"/>
                        </a:rPr>
                        <a:t>Албан ёсны мэргэшлийн курсын ажил</a:t>
                      </a:r>
                      <a:endParaRPr kumimoji="0" lang="en-GB" sz="1400" b="0" i="0" u="none" strike="noStrike" cap="none" normalizeH="0" baseline="0" dirty="0" smtClean="0">
                        <a:ln>
                          <a:noFill/>
                        </a:ln>
                        <a:solidFill>
                          <a:schemeClr val="tx1"/>
                        </a:solidFill>
                        <a:effectLst/>
                        <a:latin typeface="Arial" charset="0"/>
                        <a:cs typeface="Arial" charset="0"/>
                      </a:endParaRPr>
                    </a:p>
                  </a:txBody>
                  <a:tcPr marT="45719" marB="45719"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cs typeface="Arial" charset="0"/>
                        </a:rPr>
                        <a:t>2. </a:t>
                      </a:r>
                      <a:r>
                        <a:rPr lang="mn-MN" sz="1400" dirty="0" smtClean="0"/>
                        <a:t>Албан ёсны мэргэшилд бие даасан судалгаа хийж гүйцэтгэх болон  тайланг</a:t>
                      </a:r>
                      <a:r>
                        <a:rPr lang="mn-MN" sz="1400" baseline="0" dirty="0" smtClean="0"/>
                        <a:t> </a:t>
                      </a:r>
                      <a:r>
                        <a:rPr lang="mn-MN" sz="1400" dirty="0" smtClean="0"/>
                        <a:t>бичих</a:t>
                      </a:r>
                      <a:r>
                        <a:rPr lang="mn-MN" sz="1400" baseline="0" dirty="0" smtClean="0"/>
                        <a:t> </a:t>
                      </a:r>
                      <a:r>
                        <a:rPr lang="mn-MN" sz="1400" dirty="0" smtClean="0"/>
                        <a:t>шаардлагатай (СХ-ийн төсөл)</a:t>
                      </a:r>
                      <a:endParaRPr kumimoji="0" lang="mn-MN" sz="1400" b="0" i="0" u="none" strike="noStrike" cap="none" normalizeH="0" baseline="0" dirty="0" smtClean="0">
                        <a:ln>
                          <a:noFill/>
                        </a:ln>
                        <a:solidFill>
                          <a:schemeClr val="tx1"/>
                        </a:solidFill>
                        <a:effectLst/>
                        <a:latin typeface="Arial" charset="0"/>
                        <a:cs typeface="Arial" charset="0"/>
                      </a:endParaRPr>
                    </a:p>
                  </a:txBody>
                  <a:tcPr marT="45719" marB="45719"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a:noFill/>
                    </a:lnB>
                    <a:lnTlToBr>
                      <a:noFill/>
                    </a:lnTlToBr>
                    <a:lnBlToTr>
                      <a:noFill/>
                    </a:lnBlToTr>
                    <a:solidFill>
                      <a:schemeClr val="hlink"/>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mn-MN" sz="1400" b="0" i="0" u="none" strike="noStrike" cap="none" normalizeH="0" baseline="0" dirty="0" smtClean="0">
                          <a:ln>
                            <a:noFill/>
                          </a:ln>
                          <a:solidFill>
                            <a:schemeClr val="tx1"/>
                          </a:solidFill>
                          <a:effectLst/>
                          <a:latin typeface="Arial" charset="0"/>
                          <a:cs typeface="Arial" charset="0"/>
                        </a:rPr>
                        <a:t>4</a:t>
                      </a:r>
                      <a:r>
                        <a:rPr kumimoji="0" lang="en-GB" sz="1400" b="0" i="0" u="none" strike="noStrike" cap="none" normalizeH="0" baseline="0" dirty="0" smtClean="0">
                          <a:ln>
                            <a:noFill/>
                          </a:ln>
                          <a:solidFill>
                            <a:schemeClr val="tx1"/>
                          </a:solidFill>
                          <a:effectLst/>
                          <a:latin typeface="Arial" charset="0"/>
                          <a:cs typeface="Arial" charset="0"/>
                        </a:rPr>
                        <a:t>. </a:t>
                      </a:r>
                      <a:r>
                        <a:rPr kumimoji="0" lang="mn-MN" sz="1400" b="0" i="0" u="none" strike="noStrike" cap="none" normalizeH="0" baseline="0" dirty="0" smtClean="0">
                          <a:ln>
                            <a:noFill/>
                          </a:ln>
                          <a:solidFill>
                            <a:schemeClr val="tx1"/>
                          </a:solidFill>
                          <a:effectLst/>
                          <a:latin typeface="Arial" charset="0"/>
                          <a:cs typeface="Times New Roman" pitchFamily="18" charset="0"/>
                        </a:rPr>
                        <a:t>6-р түвшин</a:t>
                      </a:r>
                      <a:r>
                        <a:rPr kumimoji="0" lang="en-US" sz="1400" b="0" i="0" u="none" strike="noStrike" cap="none" normalizeH="0" baseline="0" dirty="0" smtClean="0">
                          <a:ln>
                            <a:noFill/>
                          </a:ln>
                          <a:solidFill>
                            <a:schemeClr val="tx1"/>
                          </a:solidFill>
                          <a:effectLst/>
                          <a:latin typeface="Arial" charset="0"/>
                          <a:cs typeface="Times New Roman" pitchFamily="18" charset="0"/>
                        </a:rPr>
                        <a:t>/ </a:t>
                      </a:r>
                      <a:r>
                        <a:rPr kumimoji="0" lang="mn-MN" sz="1400" b="0" i="0" u="none" strike="noStrike" cap="none" normalizeH="0" baseline="0" dirty="0" smtClean="0">
                          <a:ln>
                            <a:noFill/>
                          </a:ln>
                          <a:solidFill>
                            <a:schemeClr val="tx1"/>
                          </a:solidFill>
                          <a:effectLst/>
                          <a:latin typeface="Arial" charset="0"/>
                          <a:cs typeface="Times New Roman" pitchFamily="18" charset="0"/>
                        </a:rPr>
                        <a:t>баклавраас доош түвшинд багшлах</a:t>
                      </a:r>
                      <a:endParaRPr kumimoji="0" lang="mn-MN" sz="1400" b="0" i="0" u="none" strike="noStrike" cap="none" normalizeH="0" baseline="0" dirty="0" smtClean="0">
                        <a:ln>
                          <a:noFill/>
                        </a:ln>
                        <a:solidFill>
                          <a:schemeClr val="tx1"/>
                        </a:solidFill>
                        <a:effectLst/>
                        <a:latin typeface="Arial" charset="0"/>
                        <a:cs typeface="Arial" charset="0"/>
                      </a:endParaRPr>
                    </a:p>
                  </a:txBody>
                  <a:tcPr marT="45719" marB="45719"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a:noFill/>
                    </a:lnB>
                    <a:lnTlToBr>
                      <a:noFill/>
                    </a:lnTlToBr>
                    <a:lnBlToTr>
                      <a:noFill/>
                    </a:lnBlToTr>
                    <a:noFill/>
                  </a:tcPr>
                </a:tc>
              </a:tr>
              <a:tr h="535865">
                <a:tc>
                  <a:txBody>
                    <a:bodyPr/>
                    <a:lstStyle/>
                    <a:p>
                      <a:pPr marL="0" marR="0" lvl="0" indent="0" algn="l" defTabSz="914400" rtl="0" eaLnBrk="0" fontAlgn="base" latinLnBrk="0" hangingPunct="0">
                        <a:lnSpc>
                          <a:spcPct val="100000"/>
                        </a:lnSpc>
                        <a:spcBef>
                          <a:spcPct val="50000"/>
                        </a:spcBef>
                        <a:spcAft>
                          <a:spcPct val="0"/>
                        </a:spcAft>
                        <a:buClr>
                          <a:schemeClr val="tx1"/>
                        </a:buClr>
                        <a:buSzTx/>
                        <a:buFont typeface="Wingdings" pitchFamily="2" charset="2"/>
                        <a:buNone/>
                        <a:tabLst/>
                      </a:pPr>
                      <a:endParaRPr kumimoji="0" lang="en-GB" sz="1400" b="0" i="0" u="none" strike="noStrike" cap="none" normalizeH="0" baseline="0" smtClean="0">
                        <a:ln>
                          <a:noFill/>
                        </a:ln>
                        <a:solidFill>
                          <a:schemeClr val="tx1"/>
                        </a:solidFill>
                        <a:effectLst/>
                        <a:latin typeface="Arial" charset="0"/>
                        <a:cs typeface="Arial" charset="0"/>
                      </a:endParaRPr>
                    </a:p>
                  </a:txBody>
                  <a:tcPr marT="45719" marB="45719"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50000"/>
                        </a:spcBef>
                        <a:spcAft>
                          <a:spcPct val="0"/>
                        </a:spcAft>
                        <a:buClr>
                          <a:schemeClr val="tx1"/>
                        </a:buClr>
                        <a:buSzTx/>
                        <a:buFont typeface="Wingdings" pitchFamily="2" charset="2"/>
                        <a:buNone/>
                        <a:tabLst/>
                      </a:pPr>
                      <a:endParaRPr kumimoji="0" lang="en-GB" sz="1400" b="0" i="0" u="none" strike="noStrike" cap="none" normalizeH="0" baseline="0" smtClean="0">
                        <a:ln>
                          <a:noFill/>
                        </a:ln>
                        <a:solidFill>
                          <a:schemeClr val="tx1"/>
                        </a:solidFill>
                        <a:effectLst/>
                        <a:latin typeface="Arial" charset="0"/>
                        <a:cs typeface="Arial" charset="0"/>
                      </a:endParaRPr>
                    </a:p>
                  </a:txBody>
                  <a:tcPr marT="45719" marB="45719"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58750" algn="l"/>
                          <a:tab pos="539750" algn="l"/>
                          <a:tab pos="755650" algn="l"/>
                          <a:tab pos="971550" algn="l"/>
                        </a:tabLst>
                      </a:pPr>
                      <a:r>
                        <a:rPr kumimoji="0" lang="en-GB" sz="1400" b="0" i="0" u="none" strike="noStrike" cap="none" normalizeH="0" baseline="0" dirty="0" smtClean="0">
                          <a:ln>
                            <a:noFill/>
                          </a:ln>
                          <a:solidFill>
                            <a:schemeClr val="tx1"/>
                          </a:solidFill>
                          <a:effectLst/>
                          <a:latin typeface="Arial" charset="0"/>
                          <a:cs typeface="Arial" charset="0"/>
                        </a:rPr>
                        <a:t>3. </a:t>
                      </a:r>
                      <a:r>
                        <a:rPr kumimoji="0" lang="mn-MN" sz="1400" b="1" i="0" u="none" strike="noStrike" cap="none" normalizeH="0" baseline="0" dirty="0" smtClean="0">
                          <a:ln>
                            <a:noFill/>
                          </a:ln>
                          <a:solidFill>
                            <a:srgbClr val="FF0000"/>
                          </a:solidFill>
                          <a:effectLst/>
                          <a:latin typeface="Arial" charset="0"/>
                          <a:cs typeface="Arial" charset="0"/>
                        </a:rPr>
                        <a:t>Бусад СХ-ийн үйл ажиллагаанууд</a:t>
                      </a:r>
                      <a:endParaRPr kumimoji="0" lang="en-GB" sz="1400" b="1" i="0" u="none" strike="noStrike" cap="none" normalizeH="0" baseline="0" dirty="0" smtClean="0">
                        <a:ln>
                          <a:noFill/>
                        </a:ln>
                        <a:solidFill>
                          <a:srgbClr val="FF0000"/>
                        </a:solidFill>
                        <a:effectLst/>
                        <a:latin typeface="Arial" charset="0"/>
                        <a:cs typeface="Arial" charset="0"/>
                      </a:endParaRPr>
                    </a:p>
                  </a:txBody>
                  <a:tcPr marT="45719" marB="45719"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mn-MN" sz="1400" b="0" i="0" u="none" strike="noStrike" cap="none" normalizeH="0" baseline="0" dirty="0" smtClean="0">
                          <a:ln>
                            <a:noFill/>
                          </a:ln>
                          <a:solidFill>
                            <a:schemeClr val="tx1"/>
                          </a:solidFill>
                          <a:effectLst/>
                          <a:latin typeface="Arial" charset="0"/>
                          <a:cs typeface="Arial" charset="0"/>
                        </a:rPr>
                        <a:t>5</a:t>
                      </a:r>
                      <a:r>
                        <a:rPr kumimoji="0" lang="en-GB" sz="1400" b="0" i="0" u="none" strike="noStrike" cap="none" normalizeH="0" baseline="0" dirty="0" smtClean="0">
                          <a:ln>
                            <a:noFill/>
                          </a:ln>
                          <a:solidFill>
                            <a:schemeClr val="tx1"/>
                          </a:solidFill>
                          <a:effectLst/>
                          <a:latin typeface="Arial" charset="0"/>
                          <a:cs typeface="Arial" charset="0"/>
                        </a:rPr>
                        <a:t>. </a:t>
                      </a:r>
                      <a:r>
                        <a:rPr kumimoji="0" lang="mn-MN" sz="1400" b="0" i="0" u="none" strike="noStrike" cap="none" normalizeH="0" baseline="0" dirty="0" smtClean="0">
                          <a:ln>
                            <a:noFill/>
                          </a:ln>
                          <a:solidFill>
                            <a:schemeClr val="tx1"/>
                          </a:solidFill>
                          <a:effectLst/>
                          <a:latin typeface="Arial" charset="0"/>
                          <a:cs typeface="Arial" charset="0"/>
                        </a:rPr>
                        <a:t>Бусад үйл ажиллагаа</a:t>
                      </a:r>
                      <a:endParaRPr kumimoji="0" lang="en-GB" sz="1400" b="0" i="0" u="none" strike="noStrike" cap="none" normalizeH="0" baseline="0" dirty="0" smtClean="0">
                        <a:ln>
                          <a:noFill/>
                        </a:ln>
                        <a:solidFill>
                          <a:schemeClr val="tx1"/>
                        </a:solidFill>
                        <a:effectLst/>
                        <a:latin typeface="Arial" charset="0"/>
                        <a:cs typeface="Arial" charset="0"/>
                      </a:endParaRPr>
                    </a:p>
                  </a:txBody>
                  <a:tcPr marT="45719" marB="45719"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mn-MN" altLang="en-US" dirty="0" smtClean="0"/>
              <a:t>ШУТ-ийн үйлчилгээ </a:t>
            </a:r>
            <a:r>
              <a:rPr lang="en-US" altLang="en-US" dirty="0" smtClean="0"/>
              <a:t>(</a:t>
            </a:r>
            <a:r>
              <a:rPr lang="mn-MN" altLang="en-US" dirty="0" smtClean="0"/>
              <a:t>ШУТҮ</a:t>
            </a:r>
            <a:r>
              <a:rPr lang="en-GB" altLang="en-US" dirty="0" smtClean="0"/>
              <a:t>): </a:t>
            </a:r>
            <a:r>
              <a:rPr lang="mn-MN" altLang="en-US" dirty="0" smtClean="0"/>
              <a:t>Тодорхойлолт</a:t>
            </a:r>
            <a:endParaRPr lang="en-GB" altLang="en-US" dirty="0" smtClean="0"/>
          </a:p>
        </p:txBody>
      </p:sp>
      <p:sp>
        <p:nvSpPr>
          <p:cNvPr id="24579" name="Rectangle 3"/>
          <p:cNvSpPr>
            <a:spLocks noGrp="1" noChangeArrowheads="1"/>
          </p:cNvSpPr>
          <p:nvPr>
            <p:ph type="body" idx="1"/>
          </p:nvPr>
        </p:nvSpPr>
        <p:spPr/>
        <p:txBody>
          <a:bodyPr/>
          <a:lstStyle/>
          <a:p>
            <a:pPr marL="347663" indent="-347663" algn="ctr">
              <a:buFont typeface="Wingdings" pitchFamily="2" charset="2"/>
              <a:buNone/>
            </a:pPr>
            <a:r>
              <a:rPr lang="mn-MN" altLang="en-US" dirty="0" smtClean="0"/>
              <a:t>ШУТҮ нь</a:t>
            </a:r>
            <a:r>
              <a:rPr lang="en-GB" altLang="en-US" dirty="0" smtClean="0"/>
              <a:t>: </a:t>
            </a:r>
            <a:endParaRPr lang="mn-MN" altLang="en-US" dirty="0" smtClean="0"/>
          </a:p>
          <a:p>
            <a:pPr marL="347663" indent="-347663"/>
            <a:r>
              <a:rPr lang="mn-MN" dirty="0" smtClean="0"/>
              <a:t>Эрдэм шинжилгээний СХА-тай холбоотой</a:t>
            </a:r>
          </a:p>
          <a:p>
            <a:pPr marL="347663" indent="-347663"/>
            <a:r>
              <a:rPr lang="mn-MN" dirty="0" smtClean="0"/>
              <a:t>Шинжлэх ухаан, техникийн мэдлэгийг </a:t>
            </a:r>
            <a:r>
              <a:rPr lang="mn-MN" b="1" dirty="0" smtClean="0"/>
              <a:t>боловсруулах</a:t>
            </a:r>
            <a:r>
              <a:rPr lang="de-DE" b="1" dirty="0" smtClean="0"/>
              <a:t>/ </a:t>
            </a:r>
            <a:r>
              <a:rPr lang="mn-MN" b="1" dirty="0" smtClean="0"/>
              <a:t>санаачлан бий болгох, түгээн дэлгэрүүлэх болон хэрэглэхэд </a:t>
            </a:r>
            <a:r>
              <a:rPr lang="mn-MN" dirty="0" smtClean="0"/>
              <a:t>хувь нэмэр оруулах </a:t>
            </a:r>
            <a:r>
              <a:rPr lang="mn-MN" altLang="en-US" dirty="0" smtClean="0"/>
              <a:t>үйл ажиллагаанууд юм. </a:t>
            </a:r>
            <a:endParaRPr lang="en-GB" altLang="en-US" sz="1600" dirty="0" smtClean="0"/>
          </a:p>
          <a:p>
            <a:pPr marL="347663" indent="-347663"/>
            <a:endParaRPr lang="en-GB" altLang="en-US" sz="32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mn-MN" altLang="en-US" dirty="0" smtClean="0"/>
              <a:t>ШУТҮ</a:t>
            </a:r>
            <a:r>
              <a:rPr lang="en-GB" altLang="en-US" dirty="0" smtClean="0"/>
              <a:t>: </a:t>
            </a:r>
            <a:r>
              <a:rPr lang="mn-MN" altLang="en-US" dirty="0" smtClean="0"/>
              <a:t>Д</a:t>
            </a:r>
            <a:r>
              <a:rPr lang="mn-MN" dirty="0" smtClean="0"/>
              <a:t>элгэрэнгүй үйл ажиллагаа</a:t>
            </a:r>
            <a:endParaRPr lang="en-GB" altLang="en-US" dirty="0" smtClean="0"/>
          </a:p>
        </p:txBody>
      </p:sp>
      <p:sp>
        <p:nvSpPr>
          <p:cNvPr id="25603" name="Rectangle 3"/>
          <p:cNvSpPr>
            <a:spLocks noGrp="1" noChangeArrowheads="1"/>
          </p:cNvSpPr>
          <p:nvPr>
            <p:ph type="body" idx="1"/>
          </p:nvPr>
        </p:nvSpPr>
        <p:spPr/>
        <p:txBody>
          <a:bodyPr/>
          <a:lstStyle/>
          <a:p>
            <a:pPr>
              <a:lnSpc>
                <a:spcPct val="80000"/>
              </a:lnSpc>
            </a:pPr>
            <a:r>
              <a:rPr lang="mn-MN" sz="2000" dirty="0" smtClean="0"/>
              <a:t>Номын сан, архив, мэдээллийн сан зэргээс өгсөн ШУТ-ийн мэдээлэл болон баримтжуулалтын арга хэмжээнүүд</a:t>
            </a:r>
          </a:p>
          <a:p>
            <a:pPr>
              <a:lnSpc>
                <a:spcPct val="80000"/>
              </a:lnSpc>
            </a:pPr>
            <a:r>
              <a:rPr lang="mn-MN" sz="2000" dirty="0" smtClean="0"/>
              <a:t>Музей, ботаникийн болон амьтан судлалын цэцэрлэг зэрэг байгууллагуудын хийсэн ШУТҮ</a:t>
            </a:r>
          </a:p>
          <a:p>
            <a:pPr>
              <a:lnSpc>
                <a:spcPct val="80000"/>
              </a:lnSpc>
            </a:pPr>
            <a:r>
              <a:rPr lang="mn-MN" sz="2000" dirty="0" smtClean="0"/>
              <a:t>ШУТ-ийн нийтлэлүүдийг орчуулах болон хянан засварлах</a:t>
            </a:r>
          </a:p>
          <a:p>
            <a:pPr>
              <a:lnSpc>
                <a:spcPct val="80000"/>
              </a:lnSpc>
            </a:pPr>
            <a:r>
              <a:rPr lang="mn-MN" sz="2000" dirty="0" smtClean="0"/>
              <a:t>Байгалийн болон инженерийн ухааны салбарын мэдээлэл, тоо баримтыг цуглуулах ажил. Жишээ нь: Цаг уурын ажиглалтууд</a:t>
            </a:r>
          </a:p>
          <a:p>
            <a:pPr>
              <a:lnSpc>
                <a:spcPct val="80000"/>
              </a:lnSpc>
            </a:pPr>
            <a:r>
              <a:rPr lang="mn-MN" sz="2000" dirty="0" smtClean="0"/>
              <a:t>Газрын тос, эрдэс баялгийн нөөцийг хайхтай холбоотой үйл ажиллагаанууд</a:t>
            </a:r>
          </a:p>
          <a:p>
            <a:pPr>
              <a:lnSpc>
                <a:spcPct val="80000"/>
              </a:lnSpc>
            </a:pPr>
            <a:r>
              <a:rPr lang="mn-MN" sz="2000" dirty="0" smtClean="0"/>
              <a:t>Үндэсний статистикийн газрын хүмүүнлэг, нийгэм, эдийн засаг, соёлын үзэгдлийн тухай мэдээлэл цуглуулах</a:t>
            </a:r>
          </a:p>
          <a:p>
            <a:pPr>
              <a:lnSpc>
                <a:spcPct val="80000"/>
              </a:lnSpc>
            </a:pPr>
            <a:r>
              <a:rPr lang="mn-MN" sz="2000" dirty="0" smtClean="0"/>
              <a:t>Стандартчлалын үндэсний төвийн турших, стандартчлал, чанарын хяналтын үйл ажиллагаанууд</a:t>
            </a:r>
          </a:p>
          <a:p>
            <a:pPr>
              <a:lnSpc>
                <a:spcPct val="80000"/>
              </a:lnSpc>
            </a:pPr>
            <a:r>
              <a:rPr lang="mn-MN" sz="2000" dirty="0" smtClean="0"/>
              <a:t>Өргөтгөл, зөвлөх үйлчилгээ, техник, эдийн засгийн судалгаа г.м.</a:t>
            </a:r>
          </a:p>
          <a:p>
            <a:pPr>
              <a:lnSpc>
                <a:spcPct val="80000"/>
              </a:lnSpc>
            </a:pPr>
            <a:r>
              <a:rPr lang="mn-MN" sz="2000" dirty="0" smtClean="0"/>
              <a:t>Үндэсний патентын газрын патент ба лицензийн үйл ажиллагаанууд</a:t>
            </a:r>
            <a:endParaRPr lang="mn-MN" altLang="en-US" sz="20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mn-MN" sz="2800" dirty="0" smtClean="0"/>
              <a:t>Бусад холбогдох ШУТ-ийн үйл ажиллагаанууд</a:t>
            </a:r>
            <a:endParaRPr lang="en-US" altLang="en-US" sz="2600" dirty="0" smtClean="0"/>
          </a:p>
        </p:txBody>
      </p:sp>
      <p:sp>
        <p:nvSpPr>
          <p:cNvPr id="26627" name="Rectangle 3"/>
          <p:cNvSpPr>
            <a:spLocks noGrp="1" noChangeArrowheads="1"/>
          </p:cNvSpPr>
          <p:nvPr>
            <p:ph type="body" idx="1"/>
          </p:nvPr>
        </p:nvSpPr>
        <p:spPr/>
        <p:txBody>
          <a:bodyPr/>
          <a:lstStyle/>
          <a:p>
            <a:r>
              <a:rPr lang="mn-MN" sz="2400" dirty="0" smtClean="0"/>
              <a:t>Шинжлэх ухаан, техникийн мэдээллийн vйлчилгээ</a:t>
            </a:r>
          </a:p>
          <a:p>
            <a:r>
              <a:rPr lang="mn-MN" sz="2400" dirty="0" smtClean="0"/>
              <a:t>Ерөнхий зорилготой мэдээлэл цуглуулах</a:t>
            </a:r>
          </a:p>
          <a:p>
            <a:r>
              <a:rPr lang="mn-MN" sz="2400" dirty="0" smtClean="0"/>
              <a:t>Туршилт хийх болон стандартчлал</a:t>
            </a:r>
          </a:p>
          <a:p>
            <a:r>
              <a:rPr lang="mn-MN" sz="2400" dirty="0" smtClean="0"/>
              <a:t>Техник, эдийн засгийн судалгаанууд</a:t>
            </a:r>
          </a:p>
          <a:p>
            <a:r>
              <a:rPr lang="mn-MN" sz="2400" dirty="0" smtClean="0"/>
              <a:t>Мэргэжлийн эрүүл мэндийн тусламж үйлчилгээ</a:t>
            </a:r>
          </a:p>
          <a:p>
            <a:r>
              <a:rPr lang="mn-MN" sz="2400" dirty="0" smtClean="0"/>
              <a:t>Патент, лицензийн ажлууд</a:t>
            </a:r>
          </a:p>
          <a:p>
            <a:r>
              <a:rPr lang="mn-MN" sz="2400" dirty="0" smtClean="0"/>
              <a:t>Бодлоготой холбоотой судалгаанууд</a:t>
            </a:r>
          </a:p>
          <a:p>
            <a:r>
              <a:rPr lang="mn-MN" sz="2400" dirty="0" smtClean="0"/>
              <a:t>Хэвшмэл програм хангамжийг хөгжүүлэх ажлууд</a:t>
            </a:r>
            <a:endParaRPr lang="mn-MN" altLang="en-US" sz="2400" dirty="0" smtClean="0"/>
          </a:p>
          <a:p>
            <a:pPr>
              <a:buFont typeface="Wingdings" pitchFamily="2" charset="2"/>
              <a:buNone/>
            </a:pPr>
            <a:endParaRPr lang="mn-MN" altLang="en-US" sz="1600" dirty="0" smtClean="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835150" y="-26988"/>
            <a:ext cx="7080250" cy="914401"/>
          </a:xfrm>
        </p:spPr>
        <p:txBody>
          <a:bodyPr/>
          <a:lstStyle/>
          <a:p>
            <a:r>
              <a:rPr lang="mn-MN" altLang="en-US" smtClean="0"/>
              <a:t>Шалгуур үзүүлэлтийн хүрээ</a:t>
            </a:r>
            <a:endParaRPr lang="en-GB" altLang="en-US" smtClean="0"/>
          </a:p>
        </p:txBody>
      </p:sp>
      <p:grpSp>
        <p:nvGrpSpPr>
          <p:cNvPr id="2" name="Group 3"/>
          <p:cNvGrpSpPr>
            <a:grpSpLocks/>
          </p:cNvGrpSpPr>
          <p:nvPr/>
        </p:nvGrpSpPr>
        <p:grpSpPr bwMode="auto">
          <a:xfrm>
            <a:off x="2965450" y="2393950"/>
            <a:ext cx="4035425" cy="3743325"/>
            <a:chOff x="1701" y="1253"/>
            <a:chExt cx="2542" cy="2358"/>
          </a:xfrm>
        </p:grpSpPr>
        <p:grpSp>
          <p:nvGrpSpPr>
            <p:cNvPr id="27668" name="Group 4"/>
            <p:cNvGrpSpPr>
              <a:grpSpLocks/>
            </p:cNvGrpSpPr>
            <p:nvPr/>
          </p:nvGrpSpPr>
          <p:grpSpPr bwMode="auto">
            <a:xfrm>
              <a:off x="1701" y="1253"/>
              <a:ext cx="1406" cy="1406"/>
              <a:chOff x="1701" y="1253"/>
              <a:chExt cx="1406" cy="1406"/>
            </a:xfrm>
          </p:grpSpPr>
          <p:sp>
            <p:nvSpPr>
              <p:cNvPr id="27675" name="Oval 5"/>
              <p:cNvSpPr>
                <a:spLocks noChangeArrowheads="1"/>
              </p:cNvSpPr>
              <p:nvPr/>
            </p:nvSpPr>
            <p:spPr bwMode="auto">
              <a:xfrm>
                <a:off x="1701" y="1253"/>
                <a:ext cx="1406" cy="1406"/>
              </a:xfrm>
              <a:prstGeom prst="ellipse">
                <a:avLst/>
              </a:prstGeom>
              <a:noFill/>
              <a:ln w="25400" algn="ctr">
                <a:solidFill>
                  <a:srgbClr val="FF0000"/>
                </a:solidFill>
                <a:round/>
                <a:headEnd/>
                <a:tailEnd/>
              </a:ln>
            </p:spPr>
            <p:txBody>
              <a:bodyPr wrap="none" anchor="ctr"/>
              <a:lstStyle/>
              <a:p>
                <a:endParaRPr lang="en-GB" altLang="en-US"/>
              </a:p>
            </p:txBody>
          </p:sp>
          <p:sp>
            <p:nvSpPr>
              <p:cNvPr id="27676" name="Text Box 6"/>
              <p:cNvSpPr txBox="1">
                <a:spLocks noChangeArrowheads="1"/>
              </p:cNvSpPr>
              <p:nvPr/>
            </p:nvSpPr>
            <p:spPr bwMode="auto">
              <a:xfrm>
                <a:off x="1882" y="1480"/>
                <a:ext cx="680" cy="327"/>
              </a:xfrm>
              <a:prstGeom prst="rect">
                <a:avLst/>
              </a:prstGeom>
              <a:noFill/>
              <a:ln w="9525" algn="ctr">
                <a:noFill/>
                <a:miter lim="800000"/>
                <a:headEnd/>
                <a:tailEnd/>
              </a:ln>
            </p:spPr>
            <p:txBody>
              <a:bodyPr>
                <a:spAutoFit/>
              </a:bodyPr>
              <a:lstStyle/>
              <a:p>
                <a:pPr>
                  <a:spcBef>
                    <a:spcPct val="50000"/>
                  </a:spcBef>
                </a:pPr>
                <a:r>
                  <a:rPr lang="mn-MN" altLang="en-US" sz="2800" b="1">
                    <a:solidFill>
                      <a:srgbClr val="FF0000"/>
                    </a:solidFill>
                  </a:rPr>
                  <a:t>СХА</a:t>
                </a:r>
                <a:endParaRPr lang="en-GB" altLang="en-US" sz="2800" b="1">
                  <a:solidFill>
                    <a:srgbClr val="FF0000"/>
                  </a:solidFill>
                </a:endParaRPr>
              </a:p>
            </p:txBody>
          </p:sp>
        </p:grpSp>
        <p:grpSp>
          <p:nvGrpSpPr>
            <p:cNvPr id="27669" name="Group 7"/>
            <p:cNvGrpSpPr>
              <a:grpSpLocks/>
            </p:cNvGrpSpPr>
            <p:nvPr/>
          </p:nvGrpSpPr>
          <p:grpSpPr bwMode="auto">
            <a:xfrm>
              <a:off x="2789" y="1253"/>
              <a:ext cx="1454" cy="1406"/>
              <a:chOff x="2789" y="1253"/>
              <a:chExt cx="1454" cy="1406"/>
            </a:xfrm>
          </p:grpSpPr>
          <p:sp>
            <p:nvSpPr>
              <p:cNvPr id="27673" name="Oval 8"/>
              <p:cNvSpPr>
                <a:spLocks noChangeArrowheads="1"/>
              </p:cNvSpPr>
              <p:nvPr/>
            </p:nvSpPr>
            <p:spPr bwMode="auto">
              <a:xfrm>
                <a:off x="2789" y="1253"/>
                <a:ext cx="1406" cy="1406"/>
              </a:xfrm>
              <a:prstGeom prst="ellipse">
                <a:avLst/>
              </a:prstGeom>
              <a:noFill/>
              <a:ln w="25400" algn="ctr">
                <a:solidFill>
                  <a:srgbClr val="0000FF"/>
                </a:solidFill>
                <a:round/>
                <a:headEnd/>
                <a:tailEnd/>
              </a:ln>
            </p:spPr>
            <p:txBody>
              <a:bodyPr wrap="none" anchor="ctr"/>
              <a:lstStyle/>
              <a:p>
                <a:endParaRPr lang="en-GB" altLang="en-US"/>
              </a:p>
            </p:txBody>
          </p:sp>
          <p:sp>
            <p:nvSpPr>
              <p:cNvPr id="27674" name="Text Box 9"/>
              <p:cNvSpPr txBox="1">
                <a:spLocks noChangeArrowheads="1"/>
              </p:cNvSpPr>
              <p:nvPr/>
            </p:nvSpPr>
            <p:spPr bwMode="auto">
              <a:xfrm>
                <a:off x="2983" y="1500"/>
                <a:ext cx="1260" cy="291"/>
              </a:xfrm>
              <a:prstGeom prst="rect">
                <a:avLst/>
              </a:prstGeom>
              <a:noFill/>
              <a:ln w="9525" algn="ctr">
                <a:noFill/>
                <a:miter lim="800000"/>
                <a:headEnd/>
                <a:tailEnd/>
              </a:ln>
            </p:spPr>
            <p:txBody>
              <a:bodyPr>
                <a:spAutoFit/>
              </a:bodyPr>
              <a:lstStyle/>
              <a:p>
                <a:pPr>
                  <a:spcBef>
                    <a:spcPct val="50000"/>
                  </a:spcBef>
                </a:pPr>
                <a:r>
                  <a:rPr lang="mn-MN" altLang="en-US" sz="2400" b="1" dirty="0" smtClean="0">
                    <a:solidFill>
                      <a:schemeClr val="accent2"/>
                    </a:solidFill>
                  </a:rPr>
                  <a:t>ШУБ</a:t>
                </a:r>
                <a:endParaRPr lang="en-GB" altLang="en-US" sz="2400" b="1" dirty="0">
                  <a:solidFill>
                    <a:schemeClr val="accent2"/>
                  </a:solidFill>
                </a:endParaRPr>
              </a:p>
            </p:txBody>
          </p:sp>
        </p:grpSp>
        <p:grpSp>
          <p:nvGrpSpPr>
            <p:cNvPr id="27670" name="Group 10"/>
            <p:cNvGrpSpPr>
              <a:grpSpLocks/>
            </p:cNvGrpSpPr>
            <p:nvPr/>
          </p:nvGrpSpPr>
          <p:grpSpPr bwMode="auto">
            <a:xfrm>
              <a:off x="2290" y="2205"/>
              <a:ext cx="1413" cy="1406"/>
              <a:chOff x="2290" y="2205"/>
              <a:chExt cx="1413" cy="1406"/>
            </a:xfrm>
          </p:grpSpPr>
          <p:sp>
            <p:nvSpPr>
              <p:cNvPr id="27671" name="Oval 11"/>
              <p:cNvSpPr>
                <a:spLocks noChangeArrowheads="1"/>
              </p:cNvSpPr>
              <p:nvPr/>
            </p:nvSpPr>
            <p:spPr bwMode="auto">
              <a:xfrm>
                <a:off x="2290" y="2205"/>
                <a:ext cx="1406" cy="1406"/>
              </a:xfrm>
              <a:prstGeom prst="ellipse">
                <a:avLst/>
              </a:prstGeom>
              <a:noFill/>
              <a:ln w="25400" algn="ctr">
                <a:solidFill>
                  <a:srgbClr val="008000"/>
                </a:solidFill>
                <a:round/>
                <a:headEnd/>
                <a:tailEnd/>
              </a:ln>
            </p:spPr>
            <p:txBody>
              <a:bodyPr wrap="none" anchor="ctr"/>
              <a:lstStyle/>
              <a:p>
                <a:endParaRPr lang="en-GB" altLang="en-US"/>
              </a:p>
            </p:txBody>
          </p:sp>
          <p:sp>
            <p:nvSpPr>
              <p:cNvPr id="27672" name="Text Box 12"/>
              <p:cNvSpPr txBox="1">
                <a:spLocks noChangeArrowheads="1"/>
              </p:cNvSpPr>
              <p:nvPr/>
            </p:nvSpPr>
            <p:spPr bwMode="auto">
              <a:xfrm>
                <a:off x="2488" y="2670"/>
                <a:ext cx="1215" cy="330"/>
              </a:xfrm>
              <a:prstGeom prst="rect">
                <a:avLst/>
              </a:prstGeom>
              <a:noFill/>
              <a:ln w="9525" algn="ctr">
                <a:noFill/>
                <a:miter lim="800000"/>
                <a:headEnd/>
                <a:tailEnd/>
              </a:ln>
            </p:spPr>
            <p:txBody>
              <a:bodyPr>
                <a:spAutoFit/>
              </a:bodyPr>
              <a:lstStyle/>
              <a:p>
                <a:pPr>
                  <a:spcBef>
                    <a:spcPct val="50000"/>
                  </a:spcBef>
                </a:pPr>
                <a:r>
                  <a:rPr lang="mn-MN" altLang="en-US" sz="2800" b="1" dirty="0" smtClean="0">
                    <a:solidFill>
                      <a:srgbClr val="008000"/>
                    </a:solidFill>
                  </a:rPr>
                  <a:t>ШУТҮ</a:t>
                </a:r>
                <a:endParaRPr lang="en-GB" altLang="en-US" sz="2800" b="1" dirty="0">
                  <a:solidFill>
                    <a:srgbClr val="008000"/>
                  </a:solidFill>
                </a:endParaRPr>
              </a:p>
            </p:txBody>
          </p:sp>
        </p:grpSp>
      </p:grpSp>
      <p:grpSp>
        <p:nvGrpSpPr>
          <p:cNvPr id="6" name="Group 36"/>
          <p:cNvGrpSpPr>
            <a:grpSpLocks/>
          </p:cNvGrpSpPr>
          <p:nvPr/>
        </p:nvGrpSpPr>
        <p:grpSpPr bwMode="auto">
          <a:xfrm>
            <a:off x="4211638" y="3068638"/>
            <a:ext cx="936625" cy="1465262"/>
            <a:chOff x="2653" y="1933"/>
            <a:chExt cx="590" cy="923"/>
          </a:xfrm>
        </p:grpSpPr>
        <p:sp>
          <p:nvSpPr>
            <p:cNvPr id="27658" name="Line 24"/>
            <p:cNvSpPr>
              <a:spLocks noChangeShapeType="1"/>
            </p:cNvSpPr>
            <p:nvPr/>
          </p:nvSpPr>
          <p:spPr bwMode="auto">
            <a:xfrm>
              <a:off x="3061" y="1933"/>
              <a:ext cx="182" cy="136"/>
            </a:xfrm>
            <a:prstGeom prst="line">
              <a:avLst/>
            </a:prstGeom>
            <a:noFill/>
            <a:ln w="9525">
              <a:solidFill>
                <a:srgbClr val="0000FF"/>
              </a:solidFill>
              <a:round/>
              <a:headEnd/>
              <a:tailEnd type="triangle" w="med" len="med"/>
            </a:ln>
          </p:spPr>
          <p:txBody>
            <a:bodyPr anchor="ctr"/>
            <a:lstStyle/>
            <a:p>
              <a:endParaRPr lang="en-US"/>
            </a:p>
          </p:txBody>
        </p:sp>
        <p:sp>
          <p:nvSpPr>
            <p:cNvPr id="27659" name="Line 25"/>
            <p:cNvSpPr>
              <a:spLocks noChangeShapeType="1"/>
            </p:cNvSpPr>
            <p:nvPr/>
          </p:nvSpPr>
          <p:spPr bwMode="auto">
            <a:xfrm>
              <a:off x="3016" y="2099"/>
              <a:ext cx="182" cy="136"/>
            </a:xfrm>
            <a:prstGeom prst="line">
              <a:avLst/>
            </a:prstGeom>
            <a:noFill/>
            <a:ln w="9525">
              <a:solidFill>
                <a:srgbClr val="0000FF"/>
              </a:solidFill>
              <a:round/>
              <a:headEnd/>
              <a:tailEnd type="triangle" w="med" len="med"/>
            </a:ln>
          </p:spPr>
          <p:txBody>
            <a:bodyPr anchor="ctr"/>
            <a:lstStyle/>
            <a:p>
              <a:endParaRPr lang="en-US"/>
            </a:p>
          </p:txBody>
        </p:sp>
        <p:sp>
          <p:nvSpPr>
            <p:cNvPr id="27660" name="Line 26"/>
            <p:cNvSpPr>
              <a:spLocks noChangeShapeType="1"/>
            </p:cNvSpPr>
            <p:nvPr/>
          </p:nvSpPr>
          <p:spPr bwMode="auto">
            <a:xfrm>
              <a:off x="3016" y="2296"/>
              <a:ext cx="182" cy="136"/>
            </a:xfrm>
            <a:prstGeom prst="line">
              <a:avLst/>
            </a:prstGeom>
            <a:noFill/>
            <a:ln w="9525">
              <a:solidFill>
                <a:srgbClr val="0000FF"/>
              </a:solidFill>
              <a:round/>
              <a:headEnd/>
              <a:tailEnd type="triangle" w="med" len="med"/>
            </a:ln>
          </p:spPr>
          <p:txBody>
            <a:bodyPr anchor="ctr"/>
            <a:lstStyle/>
            <a:p>
              <a:endParaRPr lang="en-US"/>
            </a:p>
          </p:txBody>
        </p:sp>
        <p:sp>
          <p:nvSpPr>
            <p:cNvPr id="27661" name="Line 28"/>
            <p:cNvSpPr>
              <a:spLocks noChangeShapeType="1"/>
            </p:cNvSpPr>
            <p:nvPr/>
          </p:nvSpPr>
          <p:spPr bwMode="auto">
            <a:xfrm flipH="1" flipV="1">
              <a:off x="3061" y="2024"/>
              <a:ext cx="137" cy="91"/>
            </a:xfrm>
            <a:prstGeom prst="line">
              <a:avLst/>
            </a:prstGeom>
            <a:noFill/>
            <a:ln w="9525">
              <a:solidFill>
                <a:srgbClr val="FF0000"/>
              </a:solidFill>
              <a:round/>
              <a:headEnd/>
              <a:tailEnd type="triangle" w="med" len="med"/>
            </a:ln>
          </p:spPr>
          <p:txBody>
            <a:bodyPr anchor="ctr"/>
            <a:lstStyle/>
            <a:p>
              <a:endParaRPr lang="en-US"/>
            </a:p>
          </p:txBody>
        </p:sp>
        <p:sp>
          <p:nvSpPr>
            <p:cNvPr id="27662" name="Line 29"/>
            <p:cNvSpPr>
              <a:spLocks noChangeShapeType="1"/>
            </p:cNvSpPr>
            <p:nvPr/>
          </p:nvSpPr>
          <p:spPr bwMode="auto">
            <a:xfrm flipH="1" flipV="1">
              <a:off x="3016" y="2205"/>
              <a:ext cx="137" cy="91"/>
            </a:xfrm>
            <a:prstGeom prst="line">
              <a:avLst/>
            </a:prstGeom>
            <a:noFill/>
            <a:ln w="9525">
              <a:solidFill>
                <a:srgbClr val="FF0000"/>
              </a:solidFill>
              <a:round/>
              <a:headEnd/>
              <a:tailEnd type="triangle" w="med" len="med"/>
            </a:ln>
          </p:spPr>
          <p:txBody>
            <a:bodyPr anchor="ctr"/>
            <a:lstStyle/>
            <a:p>
              <a:endParaRPr lang="en-US"/>
            </a:p>
          </p:txBody>
        </p:sp>
        <p:sp>
          <p:nvSpPr>
            <p:cNvPr id="27663" name="Line 30"/>
            <p:cNvSpPr>
              <a:spLocks noChangeShapeType="1"/>
            </p:cNvSpPr>
            <p:nvPr/>
          </p:nvSpPr>
          <p:spPr bwMode="auto">
            <a:xfrm>
              <a:off x="2880" y="2568"/>
              <a:ext cx="182" cy="136"/>
            </a:xfrm>
            <a:prstGeom prst="line">
              <a:avLst/>
            </a:prstGeom>
            <a:noFill/>
            <a:ln w="9525">
              <a:solidFill>
                <a:srgbClr val="008000"/>
              </a:solidFill>
              <a:round/>
              <a:headEnd/>
              <a:tailEnd type="triangle" w="med" len="med"/>
            </a:ln>
          </p:spPr>
          <p:txBody>
            <a:bodyPr anchor="ctr"/>
            <a:lstStyle/>
            <a:p>
              <a:endParaRPr lang="en-US"/>
            </a:p>
          </p:txBody>
        </p:sp>
        <p:sp>
          <p:nvSpPr>
            <p:cNvPr id="27664" name="Line 31"/>
            <p:cNvSpPr>
              <a:spLocks noChangeShapeType="1"/>
            </p:cNvSpPr>
            <p:nvPr/>
          </p:nvSpPr>
          <p:spPr bwMode="auto">
            <a:xfrm>
              <a:off x="2789" y="2659"/>
              <a:ext cx="182" cy="136"/>
            </a:xfrm>
            <a:prstGeom prst="line">
              <a:avLst/>
            </a:prstGeom>
            <a:noFill/>
            <a:ln w="9525">
              <a:solidFill>
                <a:srgbClr val="008000"/>
              </a:solidFill>
              <a:round/>
              <a:headEnd/>
              <a:tailEnd type="triangle" w="med" len="med"/>
            </a:ln>
          </p:spPr>
          <p:txBody>
            <a:bodyPr anchor="ctr"/>
            <a:lstStyle/>
            <a:p>
              <a:endParaRPr lang="en-US"/>
            </a:p>
          </p:txBody>
        </p:sp>
        <p:sp>
          <p:nvSpPr>
            <p:cNvPr id="27665" name="Line 32"/>
            <p:cNvSpPr>
              <a:spLocks noChangeShapeType="1"/>
            </p:cNvSpPr>
            <p:nvPr/>
          </p:nvSpPr>
          <p:spPr bwMode="auto">
            <a:xfrm>
              <a:off x="2653" y="2720"/>
              <a:ext cx="182" cy="136"/>
            </a:xfrm>
            <a:prstGeom prst="line">
              <a:avLst/>
            </a:prstGeom>
            <a:noFill/>
            <a:ln w="9525">
              <a:solidFill>
                <a:srgbClr val="008000"/>
              </a:solidFill>
              <a:round/>
              <a:headEnd/>
              <a:tailEnd type="triangle" w="med" len="med"/>
            </a:ln>
          </p:spPr>
          <p:txBody>
            <a:bodyPr anchor="ctr"/>
            <a:lstStyle/>
            <a:p>
              <a:endParaRPr lang="en-US"/>
            </a:p>
          </p:txBody>
        </p:sp>
        <p:sp>
          <p:nvSpPr>
            <p:cNvPr id="27666" name="Line 34"/>
            <p:cNvSpPr>
              <a:spLocks noChangeShapeType="1"/>
            </p:cNvSpPr>
            <p:nvPr/>
          </p:nvSpPr>
          <p:spPr bwMode="auto">
            <a:xfrm flipH="1" flipV="1">
              <a:off x="2835" y="2614"/>
              <a:ext cx="137" cy="91"/>
            </a:xfrm>
            <a:prstGeom prst="line">
              <a:avLst/>
            </a:prstGeom>
            <a:noFill/>
            <a:ln w="9525">
              <a:solidFill>
                <a:srgbClr val="FF0000"/>
              </a:solidFill>
              <a:round/>
              <a:headEnd/>
              <a:tailEnd type="triangle" w="med" len="med"/>
            </a:ln>
          </p:spPr>
          <p:txBody>
            <a:bodyPr anchor="ctr"/>
            <a:lstStyle/>
            <a:p>
              <a:endParaRPr lang="en-US"/>
            </a:p>
          </p:txBody>
        </p:sp>
        <p:sp>
          <p:nvSpPr>
            <p:cNvPr id="27667" name="Line 35"/>
            <p:cNvSpPr>
              <a:spLocks noChangeShapeType="1"/>
            </p:cNvSpPr>
            <p:nvPr/>
          </p:nvSpPr>
          <p:spPr bwMode="auto">
            <a:xfrm flipH="1" flipV="1">
              <a:off x="2744" y="2704"/>
              <a:ext cx="137" cy="91"/>
            </a:xfrm>
            <a:prstGeom prst="line">
              <a:avLst/>
            </a:prstGeom>
            <a:noFill/>
            <a:ln w="9525">
              <a:solidFill>
                <a:srgbClr val="FF0000"/>
              </a:solidFill>
              <a:round/>
              <a:headEnd/>
              <a:tailEnd type="triangle" w="med" len="med"/>
            </a:ln>
          </p:spPr>
          <p:txBody>
            <a:bodyPr anchor="ctr"/>
            <a:lstStyle/>
            <a:p>
              <a:endParaRPr lang="en-US"/>
            </a:p>
          </p:txBody>
        </p:sp>
      </p:grpSp>
      <p:sp>
        <p:nvSpPr>
          <p:cNvPr id="27653" name="Oval 17"/>
          <p:cNvSpPr>
            <a:spLocks noChangeArrowheads="1"/>
          </p:cNvSpPr>
          <p:nvPr/>
        </p:nvSpPr>
        <p:spPr bwMode="auto">
          <a:xfrm>
            <a:off x="2051050" y="3860800"/>
            <a:ext cx="2232025" cy="2232025"/>
          </a:xfrm>
          <a:prstGeom prst="ellipse">
            <a:avLst/>
          </a:prstGeom>
          <a:noFill/>
          <a:ln w="25400" algn="ctr">
            <a:solidFill>
              <a:srgbClr val="800080"/>
            </a:solidFill>
            <a:round/>
            <a:headEnd/>
            <a:tailEnd/>
          </a:ln>
        </p:spPr>
        <p:txBody>
          <a:bodyPr wrap="none" anchor="ctr"/>
          <a:lstStyle/>
          <a:p>
            <a:endParaRPr lang="en-GB" altLang="en-US"/>
          </a:p>
        </p:txBody>
      </p:sp>
      <p:sp>
        <p:nvSpPr>
          <p:cNvPr id="27654" name="Text Box 18"/>
          <p:cNvSpPr txBox="1">
            <a:spLocks noChangeArrowheads="1"/>
          </p:cNvSpPr>
          <p:nvPr/>
        </p:nvSpPr>
        <p:spPr bwMode="auto">
          <a:xfrm>
            <a:off x="2286000" y="4143375"/>
            <a:ext cx="1728788" cy="1938338"/>
          </a:xfrm>
          <a:prstGeom prst="rect">
            <a:avLst/>
          </a:prstGeom>
          <a:noFill/>
          <a:ln w="9525" algn="ctr">
            <a:noFill/>
            <a:miter lim="800000"/>
            <a:headEnd/>
            <a:tailEnd/>
          </a:ln>
        </p:spPr>
        <p:txBody>
          <a:bodyPr>
            <a:spAutoFit/>
          </a:bodyPr>
          <a:lstStyle/>
          <a:p>
            <a:pPr>
              <a:spcBef>
                <a:spcPct val="50000"/>
              </a:spcBef>
            </a:pPr>
            <a:r>
              <a:rPr lang="mn-MN" altLang="en-US" b="1">
                <a:solidFill>
                  <a:srgbClr val="800080"/>
                </a:solidFill>
              </a:rPr>
              <a:t>Инноваци</a:t>
            </a:r>
            <a:r>
              <a:rPr lang="en-US" altLang="en-US" b="1">
                <a:solidFill>
                  <a:srgbClr val="800080"/>
                </a:solidFill>
              </a:rPr>
              <a:t> + </a:t>
            </a:r>
            <a:r>
              <a:rPr lang="mn-MN" altLang="en-US" b="1">
                <a:solidFill>
                  <a:srgbClr val="800080"/>
                </a:solidFill>
              </a:rPr>
              <a:t>бусад аж үйлдвэрийн үйл ажиллагаанууд</a:t>
            </a:r>
            <a:endParaRPr lang="en-GB" altLang="en-US" b="1">
              <a:solidFill>
                <a:srgbClr val="800080"/>
              </a:solidFill>
            </a:endParaRPr>
          </a:p>
        </p:txBody>
      </p:sp>
      <p:sp>
        <p:nvSpPr>
          <p:cNvPr id="27655" name="Oval 20"/>
          <p:cNvSpPr>
            <a:spLocks noChangeArrowheads="1"/>
          </p:cNvSpPr>
          <p:nvPr/>
        </p:nvSpPr>
        <p:spPr bwMode="auto">
          <a:xfrm>
            <a:off x="3851275" y="1196975"/>
            <a:ext cx="2232025" cy="2232025"/>
          </a:xfrm>
          <a:prstGeom prst="ellipse">
            <a:avLst/>
          </a:prstGeom>
          <a:noFill/>
          <a:ln w="25400" algn="ctr">
            <a:solidFill>
              <a:srgbClr val="FF9900"/>
            </a:solidFill>
            <a:round/>
            <a:headEnd/>
            <a:tailEnd/>
          </a:ln>
        </p:spPr>
        <p:txBody>
          <a:bodyPr wrap="none" anchor="ctr"/>
          <a:lstStyle/>
          <a:p>
            <a:endParaRPr lang="en-GB" altLang="en-US"/>
          </a:p>
        </p:txBody>
      </p:sp>
      <p:sp>
        <p:nvSpPr>
          <p:cNvPr id="27656" name="Text Box 21"/>
          <p:cNvSpPr txBox="1">
            <a:spLocks noChangeArrowheads="1"/>
          </p:cNvSpPr>
          <p:nvPr/>
        </p:nvSpPr>
        <p:spPr bwMode="auto">
          <a:xfrm>
            <a:off x="4071938" y="1285875"/>
            <a:ext cx="1928812" cy="1200150"/>
          </a:xfrm>
          <a:prstGeom prst="rect">
            <a:avLst/>
          </a:prstGeom>
          <a:noFill/>
          <a:ln w="9525" algn="ctr">
            <a:noFill/>
            <a:miter lim="800000"/>
            <a:headEnd/>
            <a:tailEnd/>
          </a:ln>
        </p:spPr>
        <p:txBody>
          <a:bodyPr>
            <a:spAutoFit/>
          </a:bodyPr>
          <a:lstStyle/>
          <a:p>
            <a:pPr>
              <a:spcBef>
                <a:spcPct val="50000"/>
              </a:spcBef>
            </a:pPr>
            <a:r>
              <a:rPr lang="mn-MN" altLang="en-US" sz="1800" b="1">
                <a:solidFill>
                  <a:srgbClr val="FF9900"/>
                </a:solidFill>
              </a:rPr>
              <a:t>Захиргааны болон  бусад туслах үйл ажиллагаанууд</a:t>
            </a:r>
            <a:endParaRPr lang="en-GB" altLang="en-US" sz="1800" b="1">
              <a:solidFill>
                <a:srgbClr val="FF9900"/>
              </a:solidFill>
            </a:endParaRPr>
          </a:p>
        </p:txBody>
      </p:sp>
      <p:sp>
        <p:nvSpPr>
          <p:cNvPr id="27657" name="Text Box 15"/>
          <p:cNvSpPr txBox="1">
            <a:spLocks noChangeArrowheads="1"/>
          </p:cNvSpPr>
          <p:nvPr/>
        </p:nvSpPr>
        <p:spPr bwMode="auto">
          <a:xfrm>
            <a:off x="1785938" y="1746250"/>
            <a:ext cx="1857375" cy="523875"/>
          </a:xfrm>
          <a:prstGeom prst="rect">
            <a:avLst/>
          </a:prstGeom>
          <a:noFill/>
          <a:ln w="9525" algn="ctr">
            <a:noFill/>
            <a:miter lim="800000"/>
            <a:headEnd/>
            <a:tailEnd/>
          </a:ln>
        </p:spPr>
        <p:txBody>
          <a:bodyPr>
            <a:spAutoFit/>
          </a:bodyPr>
          <a:lstStyle/>
          <a:p>
            <a:pPr>
              <a:spcBef>
                <a:spcPct val="50000"/>
              </a:spcBef>
            </a:pPr>
            <a:r>
              <a:rPr lang="mn-MN" altLang="en-US" sz="2800" b="1"/>
              <a:t>ШУТҮА</a:t>
            </a:r>
            <a:endParaRPr lang="en-GB" altLang="en-US" sz="2800" b="1"/>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4"/>
          <p:cNvSpPr>
            <a:spLocks noGrp="1"/>
          </p:cNvSpPr>
          <p:nvPr>
            <p:ph type="title" idx="4294967295"/>
          </p:nvPr>
        </p:nvSpPr>
        <p:spPr/>
        <p:txBody>
          <a:bodyPr/>
          <a:lstStyle/>
          <a:p>
            <a:r>
              <a:rPr lang="mn-MN" altLang="en-US" smtClean="0"/>
              <a:t>Инноваци</a:t>
            </a:r>
            <a:r>
              <a:rPr lang="en-GB" altLang="en-US" smtClean="0"/>
              <a:t>: </a:t>
            </a:r>
            <a:r>
              <a:rPr lang="mn-MN" altLang="en-US" smtClean="0"/>
              <a:t>Ослогийн гарын авлага</a:t>
            </a:r>
            <a:endParaRPr lang="en-GB" altLang="en-US" smtClean="0"/>
          </a:p>
        </p:txBody>
      </p:sp>
      <p:pic>
        <p:nvPicPr>
          <p:cNvPr id="28675" name="Picture 2"/>
          <p:cNvPicPr>
            <a:picLocks noGrp="1" noChangeAspect="1" noChangeArrowheads="1"/>
          </p:cNvPicPr>
          <p:nvPr>
            <p:ph sz="half" idx="4294967295"/>
          </p:nvPr>
        </p:nvPicPr>
        <p:blipFill>
          <a:blip r:embed="rId3"/>
          <a:srcRect/>
          <a:stretch>
            <a:fillRect/>
          </a:stretch>
        </p:blipFill>
        <p:spPr>
          <a:xfrm>
            <a:off x="214313" y="1250950"/>
            <a:ext cx="3571875" cy="5130800"/>
          </a:xfrm>
          <a:noFill/>
          <a:ln>
            <a:solidFill>
              <a:schemeClr val="tx1"/>
            </a:solidFill>
          </a:ln>
        </p:spPr>
      </p:pic>
      <p:sp>
        <p:nvSpPr>
          <p:cNvPr id="28676" name="Content Placeholder 3"/>
          <p:cNvSpPr>
            <a:spLocks noGrp="1"/>
          </p:cNvSpPr>
          <p:nvPr>
            <p:ph sz="half" idx="4294967295"/>
          </p:nvPr>
        </p:nvSpPr>
        <p:spPr>
          <a:xfrm>
            <a:off x="3857625" y="1285875"/>
            <a:ext cx="5000625" cy="4840288"/>
          </a:xfrm>
        </p:spPr>
        <p:txBody>
          <a:bodyPr/>
          <a:lstStyle/>
          <a:p>
            <a:r>
              <a:rPr lang="mn-MN" altLang="en-US" sz="2000" dirty="0" smtClean="0"/>
              <a:t>Европын комисстой хамтран гаргасан</a:t>
            </a:r>
            <a:endParaRPr lang="en-GB" altLang="en-US" sz="2000" dirty="0" smtClean="0"/>
          </a:p>
          <a:p>
            <a:r>
              <a:rPr lang="mn-MN" altLang="en-US" sz="2000" dirty="0" smtClean="0"/>
              <a:t>Фраскатийн </a:t>
            </a:r>
            <a:r>
              <a:rPr lang="en-US" altLang="en-US" sz="2000" dirty="0" smtClean="0"/>
              <a:t>“</a:t>
            </a:r>
            <a:r>
              <a:rPr lang="mn-MN" altLang="en-US" sz="2000" dirty="0" smtClean="0"/>
              <a:t>гэр бүл</a:t>
            </a:r>
            <a:r>
              <a:rPr lang="en-US" altLang="en-US" sz="2000" dirty="0" smtClean="0"/>
              <a:t>”-</a:t>
            </a:r>
            <a:r>
              <a:rPr lang="mn-MN" altLang="en-US" sz="2000" dirty="0" smtClean="0"/>
              <a:t>ийн нэг хэсэг </a:t>
            </a:r>
          </a:p>
          <a:p>
            <a:r>
              <a:rPr lang="mn-MN" altLang="en-US" sz="2000" dirty="0" smtClean="0"/>
              <a:t>Европын инновацийн судалгааны нийгэмлэг </a:t>
            </a:r>
            <a:r>
              <a:rPr lang="en-US" altLang="en-US" sz="2000" dirty="0" smtClean="0"/>
              <a:t>(CIS)</a:t>
            </a:r>
            <a:r>
              <a:rPr lang="mn-MN" altLang="en-US" sz="2000" dirty="0" smtClean="0"/>
              <a:t> болон бусад үндэсний инновацийн судалгаануудад хэрэглэдэг</a:t>
            </a:r>
            <a:endParaRPr lang="en-GB" altLang="en-US" sz="2000" dirty="0" smtClean="0"/>
          </a:p>
          <a:p>
            <a:r>
              <a:rPr lang="mn-MN" altLang="en-US" sz="2000" dirty="0" smtClean="0"/>
              <a:t>Анх удаа </a:t>
            </a:r>
            <a:r>
              <a:rPr lang="en-GB" altLang="en-US" sz="2000" dirty="0" smtClean="0"/>
              <a:t>1992</a:t>
            </a:r>
            <a:r>
              <a:rPr lang="mn-MN" altLang="en-US" sz="2000" dirty="0" smtClean="0"/>
              <a:t> онд хэвлэгдсэн</a:t>
            </a:r>
            <a:endParaRPr lang="en-GB" altLang="en-US" sz="2000" dirty="0" smtClean="0"/>
          </a:p>
          <a:p>
            <a:r>
              <a:rPr lang="mn-MN" altLang="en-US" sz="2000" dirty="0" smtClean="0"/>
              <a:t>2 дахь хэвлэл</a:t>
            </a:r>
            <a:r>
              <a:rPr lang="en-GB" altLang="en-US" sz="2000" dirty="0" smtClean="0"/>
              <a:t> 1997 </a:t>
            </a:r>
            <a:r>
              <a:rPr lang="mn-MN" altLang="en-US" sz="2000" dirty="0" smtClean="0"/>
              <a:t>онд гарсан</a:t>
            </a:r>
            <a:r>
              <a:rPr lang="en-GB" altLang="en-US" sz="2000" dirty="0" smtClean="0">
                <a:sym typeface="Wingdings" pitchFamily="2" charset="2"/>
              </a:rPr>
              <a:t> </a:t>
            </a:r>
            <a:r>
              <a:rPr lang="mn-MN" altLang="en-US" sz="2000" dirty="0" smtClean="0">
                <a:sym typeface="Wingdings" pitchFamily="2" charset="2"/>
              </a:rPr>
              <a:t>хамрах хүрээнд үйлчилгээ нэмэгдэж орсон</a:t>
            </a:r>
            <a:endParaRPr lang="en-GB" altLang="en-US" sz="2000" dirty="0" smtClean="0">
              <a:sym typeface="Wingdings" pitchFamily="2" charset="2"/>
            </a:endParaRPr>
          </a:p>
          <a:p>
            <a:r>
              <a:rPr lang="mn-MN" altLang="en-US" sz="2000" dirty="0" smtClean="0"/>
              <a:t>3 дахь хэвлэл</a:t>
            </a:r>
            <a:r>
              <a:rPr lang="en-GB" altLang="en-US" sz="2000" dirty="0" smtClean="0"/>
              <a:t> </a:t>
            </a:r>
            <a:r>
              <a:rPr lang="en-GB" altLang="en-US" sz="2000" dirty="0" smtClean="0">
                <a:sym typeface="Wingdings" pitchFamily="2" charset="2"/>
              </a:rPr>
              <a:t>2005 </a:t>
            </a:r>
            <a:r>
              <a:rPr lang="mn-MN" altLang="en-US" sz="2000" dirty="0" smtClean="0">
                <a:sym typeface="Wingdings" pitchFamily="2" charset="2"/>
              </a:rPr>
              <a:t>онд гарсан</a:t>
            </a:r>
            <a:r>
              <a:rPr lang="en-GB" altLang="en-US" sz="2000" dirty="0" smtClean="0">
                <a:sym typeface="Wingdings" pitchFamily="2" charset="2"/>
              </a:rPr>
              <a:t> </a:t>
            </a:r>
            <a:r>
              <a:rPr lang="mn-MN" altLang="en-US" sz="2000" dirty="0" smtClean="0">
                <a:sym typeface="Wingdings" pitchFamily="2" charset="2"/>
              </a:rPr>
              <a:t>үүнд технологийн  бус инноваци орсон</a:t>
            </a:r>
            <a:endParaRPr lang="en-GB" altLang="en-US" sz="24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mn-MN" altLang="en-US" sz="2600" smtClean="0"/>
              <a:t>Инноваци</a:t>
            </a:r>
            <a:r>
              <a:rPr lang="en-GB" altLang="en-US" sz="2600" smtClean="0"/>
              <a:t>: </a:t>
            </a:r>
            <a:r>
              <a:rPr lang="mn-MN" altLang="en-US" sz="2600" smtClean="0"/>
              <a:t>Тодорхойлолт</a:t>
            </a:r>
            <a:r>
              <a:rPr lang="en-GB" altLang="en-US" sz="2600" smtClean="0"/>
              <a:t> (</a:t>
            </a:r>
            <a:r>
              <a:rPr lang="mn-MN" altLang="en-US" sz="2800" smtClean="0"/>
              <a:t>Ослогийн гарын авлага </a:t>
            </a:r>
            <a:r>
              <a:rPr lang="en-GB" altLang="en-US" sz="2600" smtClean="0"/>
              <a:t>2005)</a:t>
            </a:r>
          </a:p>
        </p:txBody>
      </p:sp>
      <p:sp>
        <p:nvSpPr>
          <p:cNvPr id="29699" name="Rectangle 3"/>
          <p:cNvSpPr>
            <a:spLocks noGrp="1" noChangeArrowheads="1"/>
          </p:cNvSpPr>
          <p:nvPr>
            <p:ph type="body" idx="1"/>
          </p:nvPr>
        </p:nvSpPr>
        <p:spPr/>
        <p:txBody>
          <a:bodyPr/>
          <a:lstStyle/>
          <a:p>
            <a:r>
              <a:rPr lang="mn-MN" sz="2400" smtClean="0"/>
              <a:t>Шинэ, эсвэл мэдэгдэхүйц сайжруулсан бүтээгдэхүүн (бараа бүтээгдэхүүн эсвэл үйлчилгээ); буюу</a:t>
            </a:r>
          </a:p>
          <a:p>
            <a:r>
              <a:rPr lang="mn-MN" sz="2400" smtClean="0"/>
              <a:t>Шинэ, эсвэл мэдэгдэхүйц сайжруулсан үйл явц; буюу</a:t>
            </a:r>
          </a:p>
          <a:p>
            <a:r>
              <a:rPr lang="mn-MN" sz="2400" smtClean="0"/>
              <a:t>Шинэ маркетингийн арга; буюу</a:t>
            </a:r>
          </a:p>
          <a:p>
            <a:r>
              <a:rPr lang="mn-MN" sz="2400" smtClean="0"/>
              <a:t>Шинэ зохион байгуулалтын арга</a:t>
            </a:r>
          </a:p>
          <a:p>
            <a:pPr>
              <a:buFont typeface="Wingdings" pitchFamily="2" charset="2"/>
              <a:buNone/>
            </a:pPr>
            <a:r>
              <a:rPr lang="mn-MN" sz="2400" smtClean="0"/>
              <a:t>-ийг</a:t>
            </a:r>
            <a:r>
              <a:rPr lang="en-US" sz="2400" smtClean="0"/>
              <a:t>/</a:t>
            </a:r>
            <a:r>
              <a:rPr lang="mn-MN" sz="2400" smtClean="0"/>
              <a:t>ыг боловсруулан нэвтрүүлэхийг</a:t>
            </a:r>
            <a:r>
              <a:rPr lang="mn-MN" sz="2400" b="1" smtClean="0"/>
              <a:t> инноваци </a:t>
            </a:r>
            <a:r>
              <a:rPr lang="mn-MN" sz="2400" smtClean="0"/>
              <a:t>гэнэ.</a:t>
            </a:r>
            <a:endParaRPr lang="en-GB" altLang="en-US" sz="240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mn-MN" altLang="en-US" smtClean="0"/>
              <a:t>Инновацийн үйл ажиллагаанууд</a:t>
            </a:r>
            <a:endParaRPr lang="en-GB" altLang="en-US" smtClean="0"/>
          </a:p>
        </p:txBody>
      </p:sp>
      <p:sp>
        <p:nvSpPr>
          <p:cNvPr id="30723" name="Rectangle 3"/>
          <p:cNvSpPr>
            <a:spLocks noGrp="1" noChangeArrowheads="1"/>
          </p:cNvSpPr>
          <p:nvPr>
            <p:ph type="body" idx="1"/>
          </p:nvPr>
        </p:nvSpPr>
        <p:spPr/>
        <p:txBody>
          <a:bodyPr/>
          <a:lstStyle/>
          <a:p>
            <a:r>
              <a:rPr lang="mn-MN" altLang="en-US" dirty="0" smtClean="0"/>
              <a:t>Инновацийн үйл ажиллагаанууд нь:</a:t>
            </a:r>
          </a:p>
          <a:p>
            <a:r>
              <a:rPr lang="mn-MN" dirty="0" smtClean="0"/>
              <a:t>Үнэндээ, инновацийг хэрэгжүүлэх зорилготой, инновацийг хэрэгжүүлэхэд хүргэх бүх арга хэмжээнүүд</a:t>
            </a:r>
          </a:p>
          <a:p>
            <a:r>
              <a:rPr lang="mn-MN" dirty="0" smtClean="0"/>
              <a:t>Зарим инновацийн үйл ажиллагаанууд нь өөрөө шинэлэг, харин зарим нэг үйл ажиллагаа нь шинэлэг биш боловч инновацийг хэрэгжүүлэхэд шаардлагатай арга хэмжээнүүд </a:t>
            </a:r>
            <a:endParaRPr lang="mn-MN" altLang="en-US" dirty="0" smtClean="0"/>
          </a:p>
          <a:p>
            <a:pPr>
              <a:buFont typeface="Wingdings" pitchFamily="2" charset="2"/>
              <a:buNone/>
            </a:pPr>
            <a:r>
              <a:rPr lang="mn-MN" altLang="en-US" sz="3200" dirty="0" smtClean="0"/>
              <a:t> юм хэмээн тодорхойлогдсон</a:t>
            </a:r>
            <a:r>
              <a:rPr lang="en-US" altLang="en-US" sz="3200" dirty="0" smtClean="0"/>
              <a:t>.</a:t>
            </a:r>
            <a:endParaRPr lang="en-GB" altLang="en-US" sz="32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fr-CA" altLang="en-US" smtClean="0"/>
              <a:t> </a:t>
            </a:r>
            <a:endParaRPr lang="en-US" altLang="en-US" smtClean="0"/>
          </a:p>
        </p:txBody>
      </p:sp>
      <p:sp>
        <p:nvSpPr>
          <p:cNvPr id="31747" name="Rectangle 3"/>
          <p:cNvSpPr>
            <a:spLocks noGrp="1" noChangeArrowheads="1"/>
          </p:cNvSpPr>
          <p:nvPr>
            <p:ph type="body" idx="1"/>
          </p:nvPr>
        </p:nvSpPr>
        <p:spPr/>
        <p:txBody>
          <a:bodyPr/>
          <a:lstStyle/>
          <a:p>
            <a:pPr algn="ctr">
              <a:buFont typeface="Wingdings" pitchFamily="2" charset="2"/>
              <a:buNone/>
            </a:pPr>
            <a:endParaRPr lang="en-US" altLang="en-US" sz="4800" b="1" smtClean="0"/>
          </a:p>
          <a:p>
            <a:pPr algn="ctr">
              <a:buFont typeface="Wingdings" pitchFamily="2" charset="2"/>
              <a:buNone/>
            </a:pPr>
            <a:r>
              <a:rPr lang="mn-MN" altLang="en-US" sz="4800" b="1" smtClean="0"/>
              <a:t>ЗААГ ХЯЗГААРУУД</a:t>
            </a:r>
            <a:endParaRPr lang="en-US" altLang="en-US" sz="4800" b="1"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5"/>
          <p:cNvSpPr>
            <a:spLocks noGrp="1"/>
          </p:cNvSpPr>
          <p:nvPr>
            <p:ph type="title" idx="4294967295"/>
          </p:nvPr>
        </p:nvSpPr>
        <p:spPr/>
        <p:txBody>
          <a:bodyPr/>
          <a:lstStyle/>
          <a:p>
            <a:pPr eaLnBrk="1" hangingPunct="1"/>
            <a:r>
              <a:rPr lang="mn-MN" altLang="en-US" smtClean="0"/>
              <a:t>ШУТ</a:t>
            </a:r>
            <a:r>
              <a:rPr lang="en-GB" altLang="en-US" smtClean="0"/>
              <a:t>: </a:t>
            </a:r>
            <a:r>
              <a:rPr lang="mn-MN" altLang="en-US" smtClean="0"/>
              <a:t>Шугаман загвар</a:t>
            </a:r>
            <a:r>
              <a:rPr lang="en-GB" altLang="en-US" smtClean="0"/>
              <a:t>?</a:t>
            </a:r>
          </a:p>
        </p:txBody>
      </p:sp>
      <p:sp>
        <p:nvSpPr>
          <p:cNvPr id="5123" name="TextBox 10"/>
          <p:cNvSpPr txBox="1">
            <a:spLocks noChangeArrowheads="1"/>
          </p:cNvSpPr>
          <p:nvPr/>
        </p:nvSpPr>
        <p:spPr bwMode="auto">
          <a:xfrm>
            <a:off x="2411413" y="1341438"/>
            <a:ext cx="3500437" cy="519112"/>
          </a:xfrm>
          <a:prstGeom prst="rect">
            <a:avLst/>
          </a:prstGeom>
          <a:solidFill>
            <a:schemeClr val="accent1">
              <a:alpha val="0"/>
            </a:schemeClr>
          </a:solidFill>
          <a:ln w="9525">
            <a:noFill/>
            <a:miter lim="800000"/>
            <a:headEnd/>
            <a:tailEnd/>
          </a:ln>
        </p:spPr>
        <p:txBody>
          <a:bodyPr>
            <a:spAutoFit/>
          </a:bodyPr>
          <a:lstStyle/>
          <a:p>
            <a:pPr eaLnBrk="1" hangingPunct="1"/>
            <a:r>
              <a:rPr lang="mn-MN" altLang="en-US" sz="2800"/>
              <a:t>Загвар</a:t>
            </a:r>
            <a:endParaRPr lang="en-GB" altLang="en-US" sz="2800"/>
          </a:p>
        </p:txBody>
      </p:sp>
      <p:sp>
        <p:nvSpPr>
          <p:cNvPr id="12" name="TextBox 11"/>
          <p:cNvSpPr txBox="1">
            <a:spLocks noChangeArrowheads="1"/>
          </p:cNvSpPr>
          <p:nvPr/>
        </p:nvSpPr>
        <p:spPr bwMode="auto">
          <a:xfrm>
            <a:off x="1928813" y="3786188"/>
            <a:ext cx="5589587" cy="523875"/>
          </a:xfrm>
          <a:prstGeom prst="rect">
            <a:avLst/>
          </a:prstGeom>
          <a:noFill/>
          <a:ln w="9525">
            <a:noFill/>
            <a:miter lim="800000"/>
            <a:headEnd/>
            <a:tailEnd/>
          </a:ln>
        </p:spPr>
        <p:txBody>
          <a:bodyPr>
            <a:spAutoFit/>
          </a:bodyPr>
          <a:lstStyle/>
          <a:p>
            <a:pPr eaLnBrk="1" hangingPunct="1"/>
            <a:r>
              <a:rPr lang="mn-MN" altLang="en-US" sz="2800"/>
              <a:t>Шалгуур үзүүлэлтүүд</a:t>
            </a:r>
            <a:endParaRPr lang="en-GB" altLang="en-US" sz="2800"/>
          </a:p>
        </p:txBody>
      </p:sp>
      <p:graphicFrame>
        <p:nvGraphicFramePr>
          <p:cNvPr id="7" name="Diagram 6"/>
          <p:cNvGraphicFramePr/>
          <p:nvPr/>
        </p:nvGraphicFramePr>
        <p:xfrm>
          <a:off x="642910" y="1857364"/>
          <a:ext cx="8286808" cy="17859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9" name="Diagram 8"/>
          <p:cNvGraphicFramePr/>
          <p:nvPr/>
        </p:nvGraphicFramePr>
        <p:xfrm>
          <a:off x="642910" y="4429132"/>
          <a:ext cx="8286808" cy="178595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mn-MN" altLang="en-US" sz="2600" dirty="0" smtClean="0"/>
              <a:t>СХА-г бусад үйл ажиллагаануудаас ялгах шалгуурууд</a:t>
            </a:r>
            <a:endParaRPr lang="en-GB" altLang="en-US" sz="2600" dirty="0" smtClean="0"/>
          </a:p>
        </p:txBody>
      </p:sp>
      <p:sp>
        <p:nvSpPr>
          <p:cNvPr id="32771" name="Rectangle 3"/>
          <p:cNvSpPr>
            <a:spLocks noGrp="1" noChangeArrowheads="1"/>
          </p:cNvSpPr>
          <p:nvPr>
            <p:ph type="body" idx="1"/>
          </p:nvPr>
        </p:nvSpPr>
        <p:spPr>
          <a:noFill/>
        </p:spPr>
        <p:txBody>
          <a:bodyPr/>
          <a:lstStyle/>
          <a:p>
            <a:pPr>
              <a:lnSpc>
                <a:spcPct val="90000"/>
              </a:lnSpc>
            </a:pPr>
            <a:r>
              <a:rPr lang="mn-MN" sz="2000" b="1" dirty="0" smtClean="0"/>
              <a:t>Үндсэн шалгуур нь: </a:t>
            </a:r>
            <a:r>
              <a:rPr lang="mn-MN" sz="2000" dirty="0" smtClean="0"/>
              <a:t>Ач холбогдол бүхий шинэлэг талтай байх, мөн шинжлэх ухааны болон/эсвэл технологийн тодорхой бус байдлын системтэй шийдэлтэй байх</a:t>
            </a:r>
          </a:p>
          <a:p>
            <a:pPr>
              <a:lnSpc>
                <a:spcPct val="90000"/>
              </a:lnSpc>
            </a:pPr>
            <a:r>
              <a:rPr lang="mn-MN" sz="2000" b="1" dirty="0" smtClean="0"/>
              <a:t>Нэмэлт шалгуур:</a:t>
            </a:r>
          </a:p>
          <a:p>
            <a:pPr>
              <a:lnSpc>
                <a:spcPct val="90000"/>
              </a:lnSpc>
              <a:buFont typeface="Arial" charset="0"/>
              <a:buChar char="–"/>
            </a:pPr>
            <a:r>
              <a:rPr lang="mn-MN" sz="2000" dirty="0" smtClean="0"/>
              <a:t>Төслийн зорилго нь юу вэ?</a:t>
            </a:r>
          </a:p>
          <a:p>
            <a:pPr>
              <a:lnSpc>
                <a:spcPct val="90000"/>
              </a:lnSpc>
              <a:buFont typeface="Arial" charset="0"/>
              <a:buChar char="–"/>
            </a:pPr>
            <a:r>
              <a:rPr lang="mn-MN" sz="2000" dirty="0" smtClean="0"/>
              <a:t>Энэ төслийн шинэ буюу шинэлэг зүйл нь юу вэ?</a:t>
            </a:r>
          </a:p>
          <a:p>
            <a:pPr>
              <a:lnSpc>
                <a:spcPct val="90000"/>
              </a:lnSpc>
              <a:buFont typeface="Arial" charset="0"/>
              <a:buChar char="–"/>
            </a:pPr>
            <a:r>
              <a:rPr lang="mn-MN" sz="2000" dirty="0" smtClean="0"/>
              <a:t>Ямар ажилтан төсөл дээр ажиллаж байна вэ?</a:t>
            </a:r>
          </a:p>
          <a:p>
            <a:pPr>
              <a:lnSpc>
                <a:spcPct val="90000"/>
              </a:lnSpc>
              <a:buFont typeface="Arial" charset="0"/>
              <a:buChar char="–"/>
            </a:pPr>
            <a:r>
              <a:rPr lang="mn-MN" sz="2000" dirty="0" smtClean="0"/>
              <a:t>Ямар аргууд хэрэглэгдсэн бэ?</a:t>
            </a:r>
          </a:p>
          <a:p>
            <a:pPr>
              <a:lnSpc>
                <a:spcPct val="90000"/>
              </a:lnSpc>
              <a:buFont typeface="Arial" charset="0"/>
              <a:buChar char="–"/>
            </a:pPr>
            <a:r>
              <a:rPr lang="mn-MN" sz="2000" dirty="0" smtClean="0"/>
              <a:t>Ямар хөтөлбөрийн хүрээнд энэ төсөл санхүүжүүлэгдсэн бэ?</a:t>
            </a:r>
          </a:p>
          <a:p>
            <a:pPr>
              <a:lnSpc>
                <a:spcPct val="90000"/>
              </a:lnSpc>
              <a:buFont typeface="Arial" charset="0"/>
              <a:buChar char="–"/>
            </a:pPr>
            <a:r>
              <a:rPr lang="mn-MN" sz="2000" dirty="0" smtClean="0"/>
              <a:t>Төслийн нээлт эсвэл үр дүн нь хэр ерөнхий байх боломжтой вэ?</a:t>
            </a:r>
          </a:p>
          <a:p>
            <a:pPr>
              <a:lnSpc>
                <a:spcPct val="90000"/>
              </a:lnSpc>
              <a:buFont typeface="Arial" charset="0"/>
              <a:buChar char="–"/>
            </a:pPr>
            <a:r>
              <a:rPr lang="mn-MN" sz="2000" dirty="0" smtClean="0"/>
              <a:t>Төсөл нь илүү шинжлэх ухааны, технологийн эсвэл аж үйлдвэрийн үйл ажиллагаанд орох уу?</a:t>
            </a:r>
            <a:endParaRPr lang="mn-MN" altLang="en-US" sz="2000" b="1" dirty="0" smtClean="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title"/>
          </p:nvPr>
        </p:nvSpPr>
        <p:spPr/>
        <p:txBody>
          <a:bodyPr/>
          <a:lstStyle/>
          <a:p>
            <a:r>
              <a:rPr lang="mn-MN" altLang="en-US" sz="2400" dirty="0" smtClean="0"/>
              <a:t>СХА болон аж үйлдвэрийн бусад ажиллагаанаас ялгах ялгаа</a:t>
            </a:r>
            <a:endParaRPr lang="en-US" altLang="en-US" sz="2400" dirty="0" smtClean="0"/>
          </a:p>
        </p:txBody>
      </p:sp>
      <p:sp>
        <p:nvSpPr>
          <p:cNvPr id="33795" name="Rectangle 3"/>
          <p:cNvSpPr>
            <a:spLocks noGrp="1" noChangeArrowheads="1"/>
          </p:cNvSpPr>
          <p:nvPr>
            <p:ph type="body" sz="half" idx="1"/>
          </p:nvPr>
        </p:nvSpPr>
        <p:spPr>
          <a:xfrm>
            <a:off x="304800" y="1143000"/>
            <a:ext cx="2106613" cy="5257800"/>
          </a:xfrm>
        </p:spPr>
        <p:txBody>
          <a:bodyPr/>
          <a:lstStyle/>
          <a:p>
            <a:pPr>
              <a:buFont typeface="Wingdings" pitchFamily="2" charset="2"/>
              <a:buNone/>
            </a:pPr>
            <a:r>
              <a:rPr lang="mn-MN" altLang="en-US" sz="2400" b="1" smtClean="0"/>
              <a:t>Хамаарах зүйлүүд</a:t>
            </a:r>
            <a:endParaRPr lang="en-US" altLang="en-US" sz="2400" b="1" smtClean="0"/>
          </a:p>
          <a:p>
            <a:pPr eaLnBrk="1" hangingPunct="1">
              <a:spcBef>
                <a:spcPct val="10000"/>
              </a:spcBef>
              <a:buClrTx/>
              <a:buFontTx/>
              <a:buChar char="•"/>
            </a:pPr>
            <a:r>
              <a:rPr lang="mn-MN" altLang="en-US" sz="2000" smtClean="0">
                <a:cs typeface="Times New Roman" pitchFamily="18" charset="0"/>
              </a:rPr>
              <a:t>Туршилт</a:t>
            </a:r>
            <a:endParaRPr lang="en-GB" altLang="en-US" sz="2000" smtClean="0">
              <a:cs typeface="Times New Roman" pitchFamily="18" charset="0"/>
            </a:endParaRPr>
          </a:p>
          <a:p>
            <a:pPr eaLnBrk="1" hangingPunct="1">
              <a:spcBef>
                <a:spcPct val="10000"/>
              </a:spcBef>
              <a:buClrTx/>
              <a:buFontTx/>
              <a:buChar char="•"/>
            </a:pPr>
            <a:r>
              <a:rPr lang="mn-MN" altLang="en-US" sz="2000" smtClean="0">
                <a:cs typeface="Times New Roman" pitchFamily="18" charset="0"/>
              </a:rPr>
              <a:t>Туршилтын үйлдвэр</a:t>
            </a:r>
            <a:endParaRPr lang="en-US" altLang="en-US" sz="2000" smtClean="0">
              <a:cs typeface="Times New Roman" pitchFamily="18" charset="0"/>
            </a:endParaRPr>
          </a:p>
        </p:txBody>
      </p:sp>
      <p:sp>
        <p:nvSpPr>
          <p:cNvPr id="33796" name="Rectangle 8"/>
          <p:cNvSpPr>
            <a:spLocks noGrp="1" noChangeArrowheads="1"/>
          </p:cNvSpPr>
          <p:nvPr>
            <p:ph type="body" sz="half" idx="2"/>
          </p:nvPr>
        </p:nvSpPr>
        <p:spPr>
          <a:xfrm>
            <a:off x="5435600" y="1125538"/>
            <a:ext cx="3708400" cy="5257800"/>
          </a:xfrm>
        </p:spPr>
        <p:txBody>
          <a:bodyPr/>
          <a:lstStyle/>
          <a:p>
            <a:pPr>
              <a:buFont typeface="Wingdings" pitchFamily="2" charset="2"/>
              <a:buNone/>
            </a:pPr>
            <a:r>
              <a:rPr lang="mn-MN" sz="2400" b="1" smtClean="0"/>
              <a:t>Хамаарахгүй зүйлүүд</a:t>
            </a:r>
          </a:p>
          <a:p>
            <a:pPr>
              <a:spcBef>
                <a:spcPct val="0"/>
              </a:spcBef>
            </a:pPr>
            <a:r>
              <a:rPr lang="mn-MN" sz="2400" smtClean="0"/>
              <a:t>Борлуулалтын дараах үйлчилгээ болон асуудлыг шийдвэрлэх</a:t>
            </a:r>
          </a:p>
          <a:p>
            <a:pPr>
              <a:spcBef>
                <a:spcPct val="0"/>
              </a:spcBef>
            </a:pPr>
            <a:r>
              <a:rPr lang="mn-MN" sz="2400" smtClean="0"/>
              <a:t>Патент, лицензийн ажил</a:t>
            </a:r>
          </a:p>
          <a:p>
            <a:pPr>
              <a:spcBef>
                <a:spcPct val="0"/>
              </a:spcBef>
            </a:pPr>
            <a:r>
              <a:rPr lang="mn-MN" sz="2400" smtClean="0"/>
              <a:t>Өдөр тутмын хяналт шинжилгээний ажлууд</a:t>
            </a:r>
          </a:p>
          <a:p>
            <a:pPr>
              <a:spcBef>
                <a:spcPct val="0"/>
              </a:spcBef>
            </a:pPr>
            <a:r>
              <a:rPr lang="mn-MN" sz="2400" smtClean="0"/>
              <a:t>Мэдээлэл цуглуулах</a:t>
            </a:r>
          </a:p>
          <a:p>
            <a:pPr>
              <a:spcBef>
                <a:spcPct val="0"/>
              </a:spcBef>
            </a:pPr>
            <a:r>
              <a:rPr lang="mn-MN" sz="2400" smtClean="0"/>
              <a:t>Нээлттэй хяналт шалгалт</a:t>
            </a:r>
          </a:p>
          <a:p>
            <a:pPr>
              <a:spcBef>
                <a:spcPct val="0"/>
              </a:spcBef>
            </a:pPr>
            <a:r>
              <a:rPr lang="mn-MN" sz="2400" smtClean="0"/>
              <a:t>Стандарт, хууль дүрэм мөрдүүлэх</a:t>
            </a:r>
          </a:p>
        </p:txBody>
      </p:sp>
      <p:sp>
        <p:nvSpPr>
          <p:cNvPr id="33797" name="Rectangle 10"/>
          <p:cNvSpPr>
            <a:spLocks noChangeArrowheads="1"/>
          </p:cNvSpPr>
          <p:nvPr/>
        </p:nvSpPr>
        <p:spPr bwMode="auto">
          <a:xfrm>
            <a:off x="2268538" y="1123950"/>
            <a:ext cx="3095625" cy="5257800"/>
          </a:xfrm>
          <a:prstGeom prst="rect">
            <a:avLst/>
          </a:prstGeom>
          <a:noFill/>
          <a:ln w="9525">
            <a:noFill/>
            <a:miter lim="800000"/>
            <a:headEnd/>
            <a:tailEnd/>
          </a:ln>
        </p:spPr>
        <p:txBody>
          <a:bodyPr/>
          <a:lstStyle/>
          <a:p>
            <a:pPr marL="342900" indent="-342900" algn="l">
              <a:spcBef>
                <a:spcPct val="50000"/>
              </a:spcBef>
              <a:buClr>
                <a:schemeClr val="tx1"/>
              </a:buClr>
              <a:buFont typeface="Wingdings" pitchFamily="2" charset="2"/>
              <a:buNone/>
            </a:pPr>
            <a:r>
              <a:rPr lang="mn-MN" altLang="en-US" sz="2400" b="1" dirty="0">
                <a:solidFill>
                  <a:srgbClr val="FF0000"/>
                </a:solidFill>
              </a:rPr>
              <a:t>Хуваагдсан</a:t>
            </a:r>
          </a:p>
          <a:p>
            <a:pPr marL="342900" indent="-342900" algn="l">
              <a:spcBef>
                <a:spcPct val="50000"/>
              </a:spcBef>
              <a:buClr>
                <a:schemeClr val="tx1"/>
              </a:buClr>
              <a:buFont typeface="Arial" charset="0"/>
              <a:buChar char="•"/>
            </a:pPr>
            <a:r>
              <a:rPr lang="mn-MN" sz="2400" dirty="0"/>
              <a:t>Аж үйлдвэрийн зураг төсөл болон зураг </a:t>
            </a:r>
          </a:p>
          <a:p>
            <a:pPr marL="342900" indent="-342900" algn="l">
              <a:spcBef>
                <a:spcPct val="50000"/>
              </a:spcBef>
              <a:buClr>
                <a:schemeClr val="tx1"/>
              </a:buClr>
              <a:buFont typeface="Arial" charset="0"/>
              <a:buChar char="•"/>
            </a:pPr>
            <a:r>
              <a:rPr lang="mn-MN" sz="2400" dirty="0"/>
              <a:t>Аж үйлдвэрийн инженерчлэл, тоноглол</a:t>
            </a:r>
          </a:p>
          <a:p>
            <a:pPr marL="342900" indent="-342900" algn="l">
              <a:spcBef>
                <a:spcPct val="50000"/>
              </a:spcBef>
              <a:buClr>
                <a:schemeClr val="tx1"/>
              </a:buClr>
              <a:buFont typeface="Arial" charset="0"/>
              <a:buChar char="•"/>
            </a:pPr>
            <a:r>
              <a:rPr lang="mn-MN" sz="2400" dirty="0"/>
              <a:t>Туршилтын үйлдвэрлэл</a:t>
            </a:r>
            <a:endParaRPr lang="mn-MN" altLang="en-US" sz="2400" b="1" dirty="0"/>
          </a:p>
        </p:txBody>
      </p:sp>
      <p:sp>
        <p:nvSpPr>
          <p:cNvPr id="33798" name="Rectangle 9"/>
          <p:cNvSpPr>
            <a:spLocks noChangeArrowheads="1"/>
          </p:cNvSpPr>
          <p:nvPr/>
        </p:nvSpPr>
        <p:spPr bwMode="auto">
          <a:xfrm>
            <a:off x="3643313" y="1285875"/>
            <a:ext cx="2444750" cy="5257800"/>
          </a:xfrm>
          <a:prstGeom prst="rect">
            <a:avLst/>
          </a:prstGeom>
          <a:noFill/>
          <a:ln w="9525">
            <a:noFill/>
            <a:miter lim="800000"/>
            <a:headEnd/>
            <a:tailEnd/>
          </a:ln>
        </p:spPr>
        <p:txBody>
          <a:bodyPr/>
          <a:lstStyle/>
          <a:p>
            <a:pPr marL="342900" indent="-342900" algn="l">
              <a:spcBef>
                <a:spcPct val="50000"/>
              </a:spcBef>
              <a:buClr>
                <a:schemeClr val="tx1"/>
              </a:buClr>
              <a:buFont typeface="Wingdings" pitchFamily="2" charset="2"/>
              <a:buChar char="§"/>
            </a:pPr>
            <a:endParaRPr lang="en-US" altLang="en-US" sz="2400"/>
          </a:p>
        </p:txBody>
      </p:sp>
      <p:sp>
        <p:nvSpPr>
          <p:cNvPr id="33799" name="Rectangle 9"/>
          <p:cNvSpPr>
            <a:spLocks noChangeArrowheads="1"/>
          </p:cNvSpPr>
          <p:nvPr/>
        </p:nvSpPr>
        <p:spPr bwMode="auto">
          <a:xfrm>
            <a:off x="3714744" y="1428736"/>
            <a:ext cx="2444750" cy="5257800"/>
          </a:xfrm>
          <a:prstGeom prst="rect">
            <a:avLst/>
          </a:prstGeom>
          <a:noFill/>
          <a:ln w="9525">
            <a:noFill/>
            <a:miter lim="800000"/>
            <a:headEnd/>
            <a:tailEnd/>
          </a:ln>
        </p:spPr>
        <p:txBody>
          <a:bodyPr/>
          <a:lstStyle/>
          <a:p>
            <a:pPr marL="342900" indent="-342900" algn="l">
              <a:spcBef>
                <a:spcPct val="50000"/>
              </a:spcBef>
              <a:buClr>
                <a:schemeClr val="tx1"/>
              </a:buClr>
              <a:buFont typeface="Wingdings" pitchFamily="2" charset="2"/>
              <a:buChar char="§"/>
            </a:pPr>
            <a:endParaRPr lang="en-US" altLang="en-US" sz="240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mn-MN" altLang="en-US" sz="2800" dirty="0" smtClean="0"/>
              <a:t>Туршилтын болон үйлдвэрлэхийн өмнөх хөгжлийн хоорондын ялгаа</a:t>
            </a:r>
            <a:endParaRPr lang="en-US" altLang="en-US" sz="2600" dirty="0" smtClean="0"/>
          </a:p>
        </p:txBody>
      </p:sp>
      <p:sp>
        <p:nvSpPr>
          <p:cNvPr id="34819" name="Rectangle 3"/>
          <p:cNvSpPr>
            <a:spLocks noGrp="1" noChangeArrowheads="1"/>
          </p:cNvSpPr>
          <p:nvPr>
            <p:ph type="body" idx="1"/>
          </p:nvPr>
        </p:nvSpPr>
        <p:spPr/>
        <p:txBody>
          <a:bodyPr/>
          <a:lstStyle/>
          <a:p>
            <a:pPr>
              <a:buFont typeface="Wingdings" pitchFamily="2" charset="2"/>
              <a:buNone/>
            </a:pPr>
            <a:r>
              <a:rPr lang="mn-MN" dirty="0" smtClean="0"/>
              <a:t>Хамаарах:</a:t>
            </a:r>
          </a:p>
          <a:p>
            <a:r>
              <a:rPr lang="mn-MN" dirty="0" smtClean="0"/>
              <a:t>Бүтээгдэхүүн болон үйл явцын техникийн сайжруулалт хийх</a:t>
            </a:r>
          </a:p>
          <a:p>
            <a:pPr>
              <a:buFont typeface="Wingdings" pitchFamily="2" charset="2"/>
              <a:buNone/>
            </a:pPr>
            <a:r>
              <a:rPr lang="mn-MN" dirty="0" smtClean="0"/>
              <a:t>Хамаарахгүй:</a:t>
            </a:r>
          </a:p>
          <a:p>
            <a:r>
              <a:rPr lang="mn-MN" dirty="0" smtClean="0"/>
              <a:t>Зах зээлийг хөгжүүлэх, </a:t>
            </a:r>
          </a:p>
          <a:p>
            <a:r>
              <a:rPr lang="mn-MN" dirty="0" smtClean="0"/>
              <a:t>Үйлдвэрлэлийн өмнөх төлөвлөлтийг хийх,</a:t>
            </a:r>
          </a:p>
          <a:p>
            <a:r>
              <a:rPr lang="mn-MN" dirty="0" smtClean="0"/>
              <a:t>Асуудалгүй ажиллах үйлдвэрлэл, эсвэл хяналтын тогтолцоог авах</a:t>
            </a: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1835150" y="66675"/>
            <a:ext cx="7080250" cy="914400"/>
          </a:xfrm>
        </p:spPr>
        <p:txBody>
          <a:bodyPr/>
          <a:lstStyle/>
          <a:p>
            <a:r>
              <a:rPr lang="mn-MN" altLang="en-US" sz="2400" dirty="0" smtClean="0"/>
              <a:t>СХА-ын удирдлага болон шууд бус туслах үйл ажиллагаануудын хоорондын заагийг тодорхойлоход тулгарах асуудлууд</a:t>
            </a:r>
            <a:endParaRPr lang="en-US" altLang="en-US" sz="2400" dirty="0" smtClean="0"/>
          </a:p>
        </p:txBody>
      </p:sp>
      <p:sp>
        <p:nvSpPr>
          <p:cNvPr id="35843" name="Rectangle 3"/>
          <p:cNvSpPr>
            <a:spLocks noGrp="1" noChangeArrowheads="1"/>
          </p:cNvSpPr>
          <p:nvPr>
            <p:ph type="body" idx="1"/>
          </p:nvPr>
        </p:nvSpPr>
        <p:spPr/>
        <p:txBody>
          <a:bodyPr/>
          <a:lstStyle/>
          <a:p>
            <a:pPr>
              <a:buFont typeface="Wingdings" pitchFamily="2" charset="2"/>
              <a:buNone/>
            </a:pPr>
            <a:r>
              <a:rPr lang="mn-MN" sz="2000" b="1" dirty="0" smtClean="0"/>
              <a:t>Захиргаа</a:t>
            </a:r>
            <a:endParaRPr lang="mn-MN" sz="2000" dirty="0" smtClean="0"/>
          </a:p>
          <a:p>
            <a:r>
              <a:rPr lang="mn-MN" sz="2000" dirty="0" smtClean="0"/>
              <a:t>Боловсон хүчний мэдээлэл нь зөвхөн зохих СХА-ыг хамардаг.</a:t>
            </a:r>
          </a:p>
          <a:p>
            <a:pPr lvl="1"/>
            <a:r>
              <a:rPr lang="mn-MN" sz="1600" dirty="0" smtClean="0"/>
              <a:t>Менежмент, захиргаа болон бичиг хэргийн үйл ажиллагаанууд нь зөвхөн хэрэв энэ үйл ажиллагаанууд шууд СХА-ын төслүүдэд хувь нэмэр оруулсан бөгөөд СХА-д зориулан хийгдсэн тохиолдолд хамааралтай</a:t>
            </a:r>
          </a:p>
          <a:p>
            <a:r>
              <a:rPr lang="mn-MN" sz="2000" dirty="0" smtClean="0"/>
              <a:t>Зарлагын тоо баримт нь нэмэгдэл зардал гэж үзэх шууд бус туслах үйл ажиллагаануудын хамт СХА-ын нийт зардалд ордог</a:t>
            </a:r>
          </a:p>
          <a:p>
            <a:pPr>
              <a:buFont typeface="Wingdings" pitchFamily="2" charset="2"/>
              <a:buNone/>
            </a:pPr>
            <a:r>
              <a:rPr lang="mn-MN" sz="2000" b="1" dirty="0" smtClean="0"/>
              <a:t>Үйлчилгээнйи эсвэл шууд бус туслах үйл ажиллагаанууд </a:t>
            </a:r>
            <a:r>
              <a:rPr lang="en-US" sz="2000" dirty="0" smtClean="0"/>
              <a:t>(</a:t>
            </a:r>
            <a:r>
              <a:rPr lang="mn-MN" sz="2000" dirty="0" smtClean="0"/>
              <a:t>хадгалалт, тээвэрлэлт, цэвэрлэгээ, засвар үйлчилгээ болон  хамгаалалтын ажлууд</a:t>
            </a:r>
            <a:r>
              <a:rPr lang="en-US" sz="2000" dirty="0" smtClean="0"/>
              <a:t>)</a:t>
            </a:r>
            <a:endParaRPr lang="mn-MN" altLang="en-US" sz="2000" b="1" dirty="0" smtClean="0"/>
          </a:p>
          <a:p>
            <a:r>
              <a:rPr lang="mn-MN" sz="2000" dirty="0" smtClean="0"/>
              <a:t>Боловсон хүчний мэдээлэлд ороогүй ч нэмэлт зардал нэрээр зарлагын мэдээлэлд орсон</a:t>
            </a:r>
            <a:endParaRPr lang="en-GB" altLang="en-US" sz="2000" b="1" dirty="0" smtClean="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mn-MN" altLang="en-US" dirty="0" smtClean="0"/>
              <a:t>Клиникийн туршилт</a:t>
            </a:r>
            <a:endParaRPr lang="en-US" altLang="en-US" dirty="0" smtClean="0"/>
          </a:p>
        </p:txBody>
      </p:sp>
      <p:sp>
        <p:nvSpPr>
          <p:cNvPr id="36867" name="Rectangle 3"/>
          <p:cNvSpPr>
            <a:spLocks noGrp="1" noChangeArrowheads="1"/>
          </p:cNvSpPr>
          <p:nvPr>
            <p:ph type="body" idx="1"/>
          </p:nvPr>
        </p:nvSpPr>
        <p:spPr/>
        <p:txBody>
          <a:bodyPr/>
          <a:lstStyle/>
          <a:p>
            <a:r>
              <a:rPr lang="mn-MN" altLang="en-US" dirty="0" smtClean="0"/>
              <a:t>Клиникийн туршилтын 1, 2 болон 3-р шатууд СХА-д ордог.</a:t>
            </a:r>
          </a:p>
          <a:p>
            <a:r>
              <a:rPr lang="mn-MN" altLang="en-US" dirty="0" smtClean="0"/>
              <a:t>Харин клиникийн туршилтын 4-р шат СХА-д ордоггүй</a:t>
            </a:r>
            <a:r>
              <a:rPr lang="en-GB" altLang="en-US" dirty="0" smtClean="0"/>
              <a:t>, </a:t>
            </a:r>
            <a:r>
              <a:rPr lang="mn-MN" altLang="en-US" dirty="0" smtClean="0"/>
              <a:t>хэрэв энэ шатны туршилт </a:t>
            </a:r>
            <a:r>
              <a:rPr lang="mn-MN" dirty="0" smtClean="0"/>
              <a:t>шинжлэх ухааны болон технологийн дэвшил авчрахгүй тохиолдолд</a:t>
            </a:r>
            <a:endParaRPr lang="mn-MN" altLang="en-US" dirty="0" smtClean="0"/>
          </a:p>
          <a:p>
            <a:endParaRPr lang="mn-MN" altLang="en-US" dirty="0" smtClean="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mn-MN" sz="2800" dirty="0" smtClean="0"/>
              <a:t>Програм хангамж хөгжүүлэх ажилд СХА-ыг тогтоох</a:t>
            </a:r>
            <a:endParaRPr lang="en-US" altLang="en-US" sz="2600" dirty="0" smtClean="0"/>
          </a:p>
        </p:txBody>
      </p:sp>
      <p:sp>
        <p:nvSpPr>
          <p:cNvPr id="37891" name="Rectangle 3"/>
          <p:cNvSpPr>
            <a:spLocks noGrp="1" noChangeArrowheads="1"/>
          </p:cNvSpPr>
          <p:nvPr>
            <p:ph type="body" idx="1"/>
          </p:nvPr>
        </p:nvSpPr>
        <p:spPr/>
        <p:txBody>
          <a:bodyPr/>
          <a:lstStyle/>
          <a:p>
            <a:r>
              <a:rPr lang="mn-MN" dirty="0" smtClean="0"/>
              <a:t>Эцсийн бүтээгдэхүүн нь шинжлэх ухааны болон /эсвэл технологийн дэвшилтэй хамааралтай байх ёстой</a:t>
            </a:r>
          </a:p>
          <a:p>
            <a:r>
              <a:rPr lang="mn-MN" dirty="0" smtClean="0"/>
              <a:t>Төслийн зорилго нь шинжлэх ухаан болон/ эсвэл </a:t>
            </a:r>
            <a:r>
              <a:rPr lang="mn-MN" dirty="0" smtClean="0"/>
              <a:t>технологийн </a:t>
            </a:r>
            <a:r>
              <a:rPr lang="mn-MN" dirty="0" smtClean="0"/>
              <a:t>тодорхой бус байдлын системтэй шийдэлтэй байх </a:t>
            </a:r>
            <a:endParaRPr lang="en-US" dirty="0" smtClean="0"/>
          </a:p>
          <a:p>
            <a:r>
              <a:rPr lang="mn-MN" dirty="0" smtClean="0"/>
              <a:t>Прогром </a:t>
            </a:r>
            <a:r>
              <a:rPr lang="mn-MN" dirty="0" smtClean="0"/>
              <a:t>хангамж нь ерөнхий СХА-ын төслийн нэг хэсэг байхаас гадна тус програм хангамжтай холбоотой СХА нь эцсийн бүтээгдэхүүний хувьд СХА гэж ангилагдсан байх ёстой.</a:t>
            </a:r>
            <a:endParaRPr lang="en-US" altLang="en-US" dirty="0" smtClean="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mn-MN" altLang="en-US" smtClean="0"/>
              <a:t>Програм хангамж дахь СХА</a:t>
            </a:r>
            <a:r>
              <a:rPr lang="en-GB" altLang="en-US" smtClean="0"/>
              <a:t> </a:t>
            </a:r>
          </a:p>
        </p:txBody>
      </p:sp>
      <p:sp>
        <p:nvSpPr>
          <p:cNvPr id="38915" name="Rectangle 3"/>
          <p:cNvSpPr>
            <a:spLocks noGrp="1" noChangeArrowheads="1"/>
          </p:cNvSpPr>
          <p:nvPr>
            <p:ph type="body" idx="1"/>
          </p:nvPr>
        </p:nvSpPr>
        <p:spPr/>
        <p:txBody>
          <a:bodyPr/>
          <a:lstStyle/>
          <a:p>
            <a:pPr>
              <a:buFont typeface="Wingdings" pitchFamily="2" charset="2"/>
              <a:buNone/>
            </a:pPr>
            <a:r>
              <a:rPr lang="mn-MN" sz="2400" smtClean="0"/>
              <a:t>Доорхи зүйлүүд нь СХА хэмээн</a:t>
            </a:r>
            <a:r>
              <a:rPr lang="en-US" sz="2400" smtClean="0"/>
              <a:t> </a:t>
            </a:r>
            <a:r>
              <a:rPr lang="mn-MN" sz="2400" smtClean="0"/>
              <a:t>тооцогдохгүй:</a:t>
            </a:r>
          </a:p>
          <a:p>
            <a:r>
              <a:rPr lang="mn-MN" sz="2400" smtClean="0"/>
              <a:t>Одоо байгаа програм хангамжийн хэрэгсэл болон танил  аргыг хэрэглэн бизнесийн хэрэглээний програм хангамж болон мэдээллийн систем хөгжүүлэх</a:t>
            </a:r>
          </a:p>
          <a:p>
            <a:r>
              <a:rPr lang="mn-MN" sz="2400" smtClean="0"/>
              <a:t>Одоо байгаа системийг дэмжин хөгжүүлэх</a:t>
            </a:r>
          </a:p>
          <a:p>
            <a:r>
              <a:rPr lang="mn-MN" sz="2400" smtClean="0"/>
              <a:t>Компьютерийн хэлийг орчуулах болон</a:t>
            </a:r>
            <a:r>
              <a:rPr lang="en-US" sz="2400" smtClean="0"/>
              <a:t>/</a:t>
            </a:r>
            <a:r>
              <a:rPr lang="mn-MN" sz="2400" smtClean="0"/>
              <a:t>эсвэл шилжүүлэх </a:t>
            </a:r>
            <a:endParaRPr lang="en-US" sz="2400" smtClean="0"/>
          </a:p>
          <a:p>
            <a:r>
              <a:rPr lang="mn-MN" sz="2400" smtClean="0"/>
              <a:t>Хэрэглээний програмд хэрэглэгчийн ажиллагааг нэмэх</a:t>
            </a:r>
          </a:p>
          <a:p>
            <a:r>
              <a:rPr lang="mn-MN" sz="2400" smtClean="0"/>
              <a:t>Системийн засвар тохируулга хийх </a:t>
            </a:r>
          </a:p>
          <a:p>
            <a:r>
              <a:rPr lang="mn-MN" sz="2400" smtClean="0"/>
              <a:t>Одоо байгаа програм хангамжийг сайжруулах, тохируулах</a:t>
            </a:r>
            <a:endParaRPr lang="en-GB" altLang="en-US" sz="2400" smtClean="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mn-MN" altLang="en-US" smtClean="0"/>
              <a:t>СХА-ын жишээ програм хангамжийн салбарт</a:t>
            </a:r>
            <a:endParaRPr lang="en-GB" altLang="en-US" smtClean="0"/>
          </a:p>
        </p:txBody>
      </p:sp>
      <p:sp>
        <p:nvSpPr>
          <p:cNvPr id="39939" name="Rectangle 3"/>
          <p:cNvSpPr>
            <a:spLocks noGrp="1" noChangeArrowheads="1"/>
          </p:cNvSpPr>
          <p:nvPr>
            <p:ph type="body" idx="1"/>
          </p:nvPr>
        </p:nvSpPr>
        <p:spPr/>
        <p:txBody>
          <a:bodyPr/>
          <a:lstStyle/>
          <a:p>
            <a:pPr>
              <a:lnSpc>
                <a:spcPct val="80000"/>
              </a:lnSpc>
            </a:pPr>
            <a:r>
              <a:rPr lang="mn-MN" sz="1800" smtClean="0"/>
              <a:t>Онолын компьютерийн шинжлэх ухааны салбарт шинэ теоремууд ба алгоритмыг шинээр үйлдвэрлэх СХА</a:t>
            </a:r>
          </a:p>
          <a:p>
            <a:pPr>
              <a:lnSpc>
                <a:spcPct val="80000"/>
              </a:lnSpc>
            </a:pPr>
            <a:r>
              <a:rPr lang="mn-MN" sz="1800" smtClean="0"/>
              <a:t>Мэдээллийн технологийн хөгжил үйлдлийн системийн шатанд, програмчлалын хэл, мэдээллийн менежмент, харилцаа холбооны програм хангамж болон програм хангамж хөгжүүлэх хэрэгслүүд</a:t>
            </a:r>
          </a:p>
          <a:p>
            <a:pPr>
              <a:lnSpc>
                <a:spcPct val="80000"/>
              </a:lnSpc>
            </a:pPr>
            <a:r>
              <a:rPr lang="mn-MN" sz="1800" smtClean="0"/>
              <a:t>Интернэтийн технологийн хөгжил</a:t>
            </a:r>
          </a:p>
          <a:p>
            <a:pPr>
              <a:lnSpc>
                <a:spcPct val="80000"/>
              </a:lnSpc>
            </a:pPr>
            <a:r>
              <a:rPr lang="mn-MN" sz="1800" smtClean="0"/>
              <a:t>Программ хангамжийг сайжруулах, суурилуулах, хөгжүүлэх, зохион бүтээх аргуудын судалгаа</a:t>
            </a:r>
          </a:p>
          <a:p>
            <a:pPr>
              <a:lnSpc>
                <a:spcPct val="80000"/>
              </a:lnSpc>
            </a:pPr>
            <a:r>
              <a:rPr lang="mn-MN" sz="1800" smtClean="0"/>
              <a:t>Мэдээллийг дэлгэн үзүүлэх, ажиллуулах, сэргээх, хадгалах, дамжуулах, барихад шаардагдах ерөнхий арга барилуудын сайжруулалтыг бий болгох програм хангамжийн хөгжүүлэлт</a:t>
            </a:r>
          </a:p>
          <a:p>
            <a:pPr>
              <a:lnSpc>
                <a:spcPct val="80000"/>
              </a:lnSpc>
            </a:pPr>
            <a:r>
              <a:rPr lang="mn-MN" sz="1800" smtClean="0"/>
              <a:t>Програм хангамж эсвэл системийг хөгжүүлэхэд шаардлагатай технологийн мэдлэгийн цоорхойг нөхөх зорилготой туршилтын хөгжил </a:t>
            </a:r>
          </a:p>
          <a:p>
            <a:pPr>
              <a:lnSpc>
                <a:spcPct val="80000"/>
              </a:lnSpc>
            </a:pPr>
            <a:r>
              <a:rPr lang="mn-MN" sz="1800" smtClean="0"/>
              <a:t>Компютерийн төрөлжсөн салбаруудад програм хангамжийн хэрэгсэл эсвэл технологийн СХА-ууд (зураг боловсруулах, газар зүйн мэдээллийн танилцуулга, зан чанарыг танин мэдэх, хиймэл оюун ухааны болон бусад салбарт)</a:t>
            </a:r>
            <a:endParaRPr lang="mn-MN" altLang="en-US" sz="1800" smtClean="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mn-MN" altLang="en-US" dirty="0" smtClean="0"/>
              <a:t>Үйлчилгээнд судалгаа хөгжлийн ажлыг тогтоох шалгуурууд</a:t>
            </a:r>
            <a:endParaRPr lang="en-GB" altLang="en-US" dirty="0" smtClean="0"/>
          </a:p>
        </p:txBody>
      </p:sp>
      <p:sp>
        <p:nvSpPr>
          <p:cNvPr id="40963" name="Rectangle 3"/>
          <p:cNvSpPr>
            <a:spLocks noGrp="1" noChangeArrowheads="1"/>
          </p:cNvSpPr>
          <p:nvPr>
            <p:ph type="body" idx="1"/>
          </p:nvPr>
        </p:nvSpPr>
        <p:spPr/>
        <p:txBody>
          <a:bodyPr/>
          <a:lstStyle/>
          <a:p>
            <a:r>
              <a:rPr lang="mn-MN" sz="3200" smtClean="0"/>
              <a:t>Олон нийтийн судалгааны лабораториудтай холбогдох холбоосууд</a:t>
            </a:r>
          </a:p>
          <a:p>
            <a:r>
              <a:rPr lang="mn-MN" sz="3200" smtClean="0"/>
              <a:t>Доктор, эсвэл докторын оюутнуудтай  ажилтнуудын холбогдох байдал</a:t>
            </a:r>
          </a:p>
          <a:p>
            <a:r>
              <a:rPr lang="mn-MN" sz="3200" smtClean="0"/>
              <a:t>Судалгааны үр дүнг хэвлэн нийтлэх</a:t>
            </a:r>
          </a:p>
          <a:p>
            <a:r>
              <a:rPr lang="mn-MN" sz="3200" smtClean="0"/>
              <a:t>Анхны загвар, эсвэл туршилтын үйлдвэрүүдийг барих</a:t>
            </a:r>
            <a:endParaRPr lang="mn-MN" altLang="en-US" sz="3200" smtClean="0"/>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mn-MN" altLang="en-US" sz="2800" smtClean="0"/>
              <a:t>СХА-ын жишээ банк, даатгалын салбарт</a:t>
            </a:r>
            <a:endParaRPr lang="en-GB" altLang="en-US" sz="2600" smtClean="0"/>
          </a:p>
        </p:txBody>
      </p:sp>
      <p:sp>
        <p:nvSpPr>
          <p:cNvPr id="41987" name="Rectangle 3"/>
          <p:cNvSpPr>
            <a:spLocks noGrp="1" noChangeArrowheads="1"/>
          </p:cNvSpPr>
          <p:nvPr>
            <p:ph type="body" idx="1"/>
          </p:nvPr>
        </p:nvSpPr>
        <p:spPr/>
        <p:txBody>
          <a:bodyPr/>
          <a:lstStyle/>
          <a:p>
            <a:pPr>
              <a:lnSpc>
                <a:spcPct val="90000"/>
              </a:lnSpc>
            </a:pPr>
            <a:r>
              <a:rPr lang="mn-MN" sz="1800" smtClean="0"/>
              <a:t>Зээлийн бодлогод зориулсан эрсдэлийн загваруудыг боловсруулах</a:t>
            </a:r>
          </a:p>
          <a:p>
            <a:pPr>
              <a:lnSpc>
                <a:spcPct val="90000"/>
              </a:lnSpc>
            </a:pPr>
            <a:r>
              <a:rPr lang="mn-MN" sz="1800" smtClean="0"/>
              <a:t>Санхүүгийн эрсдэлийн судалгаа шинжилгээтэй холбоотой СХ-ийн математикийн судалгаа</a:t>
            </a:r>
          </a:p>
          <a:p>
            <a:pPr>
              <a:lnSpc>
                <a:spcPct val="90000"/>
              </a:lnSpc>
            </a:pPr>
            <a:r>
              <a:rPr lang="mn-MN" sz="1800" smtClean="0"/>
              <a:t>Гэрээр дансаар үйлчлэх банкны шинэ программ хангамжийн туршилтын боловсруулалт</a:t>
            </a:r>
          </a:p>
          <a:p>
            <a:pPr>
              <a:lnSpc>
                <a:spcPct val="90000"/>
              </a:lnSpc>
            </a:pPr>
            <a:r>
              <a:rPr lang="mn-MN" sz="1800" smtClean="0"/>
              <a:t>Данс болон банкны үйлчилгээний шинэ төрлүүдийг бий болгох зорилгоор хэрэглэгчдийн зан байдлыг шалгах арга техникийг боловсруулах</a:t>
            </a:r>
          </a:p>
          <a:p>
            <a:pPr>
              <a:lnSpc>
                <a:spcPct val="90000"/>
              </a:lnSpc>
            </a:pPr>
            <a:r>
              <a:rPr lang="mn-MN" sz="1800" smtClean="0"/>
              <a:t>Даатгалын гэрээнүүдэд авч үзэх шаардлагатай шинэ эрсдлүүд болон эрсдэлтийн шинэ шинж чанаруудыг тодорхойлох судалгаа</a:t>
            </a:r>
          </a:p>
          <a:p>
            <a:pPr>
              <a:lnSpc>
                <a:spcPct val="90000"/>
              </a:lnSpc>
            </a:pPr>
            <a:r>
              <a:rPr lang="mn-MN" sz="1800" smtClean="0"/>
              <a:t>Тамхи татдаггүй хүмүүсийг хамруулсан даатгал гэх зэрэг шинэ даатгалыг төрлүүдийн нөлөөг харуулах нийгмийн үзэгдлийн судалгаа (эрүүл мэнд, тэтгэврийн даатгал гэх мэт) </a:t>
            </a:r>
          </a:p>
          <a:p>
            <a:pPr>
              <a:lnSpc>
                <a:spcPct val="90000"/>
              </a:lnSpc>
            </a:pPr>
            <a:r>
              <a:rPr lang="mn-MN" sz="1800" smtClean="0"/>
              <a:t>R &amp; D Цахим банк болон даатгал, интернет-тэй холбоотой үйлчилгээнүүд, цахим худалдааны программуудтай холбоотой СХА</a:t>
            </a:r>
          </a:p>
          <a:p>
            <a:pPr>
              <a:lnSpc>
                <a:spcPct val="90000"/>
              </a:lnSpc>
            </a:pPr>
            <a:r>
              <a:rPr lang="mn-MN" sz="1800" smtClean="0"/>
              <a:t>Шинэ эсвэл ихээр сайжруулсан санхүүгийн үйлчилгээнүүд (данс, зээл, даатгал, хадгаламж хэрэгслийн шинэ ойлголтууд)-тэй холбоотой СХА</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5"/>
          <p:cNvSpPr>
            <a:spLocks noGrp="1"/>
          </p:cNvSpPr>
          <p:nvPr>
            <p:ph type="title" idx="4294967295"/>
          </p:nvPr>
        </p:nvSpPr>
        <p:spPr/>
        <p:txBody>
          <a:bodyPr/>
          <a:lstStyle/>
          <a:p>
            <a:pPr eaLnBrk="1" hangingPunct="1"/>
            <a:r>
              <a:rPr lang="mn-MN" altLang="en-US" smtClean="0"/>
              <a:t>Загварыг ашиглан шалгуур үзүүлэлтүүдийг тодорхойлох</a:t>
            </a:r>
            <a:endParaRPr lang="en-GB" altLang="en-US" smtClean="0"/>
          </a:p>
        </p:txBody>
      </p:sp>
      <p:graphicFrame>
        <p:nvGraphicFramePr>
          <p:cNvPr id="10" name="Content Placeholder 8"/>
          <p:cNvGraphicFramePr>
            <a:graphicFrameLocks/>
          </p:cNvGraphicFramePr>
          <p:nvPr/>
        </p:nvGraphicFramePr>
        <p:xfrm>
          <a:off x="258733" y="1201744"/>
          <a:ext cx="8218487" cy="21859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2" name="Group 13"/>
          <p:cNvGrpSpPr>
            <a:grpSpLocks/>
          </p:cNvGrpSpPr>
          <p:nvPr/>
        </p:nvGrpSpPr>
        <p:grpSpPr bwMode="auto">
          <a:xfrm>
            <a:off x="668338" y="3470275"/>
            <a:ext cx="8064500" cy="2833688"/>
            <a:chOff x="431" y="1979"/>
            <a:chExt cx="5080" cy="1785"/>
          </a:xfrm>
        </p:grpSpPr>
        <p:sp>
          <p:nvSpPr>
            <p:cNvPr id="6151" name="AutoShape 5"/>
            <p:cNvSpPr>
              <a:spLocks noChangeArrowheads="1"/>
            </p:cNvSpPr>
            <p:nvPr/>
          </p:nvSpPr>
          <p:spPr bwMode="auto">
            <a:xfrm>
              <a:off x="1020" y="1979"/>
              <a:ext cx="272" cy="499"/>
            </a:xfrm>
            <a:prstGeom prst="downArrow">
              <a:avLst>
                <a:gd name="adj1" fmla="val 50000"/>
                <a:gd name="adj2" fmla="val 45864"/>
              </a:avLst>
            </a:prstGeom>
            <a:solidFill>
              <a:schemeClr val="accent1"/>
            </a:solidFill>
            <a:ln w="9525" algn="ctr">
              <a:solidFill>
                <a:schemeClr val="tx1"/>
              </a:solidFill>
              <a:miter lim="800000"/>
              <a:headEnd/>
              <a:tailEnd/>
            </a:ln>
          </p:spPr>
          <p:txBody>
            <a:bodyPr wrap="none" anchor="ctr"/>
            <a:lstStyle/>
            <a:p>
              <a:endParaRPr lang="en-GB" altLang="en-US"/>
            </a:p>
          </p:txBody>
        </p:sp>
        <p:sp>
          <p:nvSpPr>
            <p:cNvPr id="6152" name="AutoShape 6"/>
            <p:cNvSpPr>
              <a:spLocks noChangeArrowheads="1"/>
            </p:cNvSpPr>
            <p:nvPr/>
          </p:nvSpPr>
          <p:spPr bwMode="auto">
            <a:xfrm>
              <a:off x="2661" y="1979"/>
              <a:ext cx="272" cy="499"/>
            </a:xfrm>
            <a:prstGeom prst="downArrow">
              <a:avLst>
                <a:gd name="adj1" fmla="val 50000"/>
                <a:gd name="adj2" fmla="val 45864"/>
              </a:avLst>
            </a:prstGeom>
            <a:solidFill>
              <a:schemeClr val="accent1"/>
            </a:solidFill>
            <a:ln w="9525" algn="ctr">
              <a:solidFill>
                <a:schemeClr val="tx1"/>
              </a:solidFill>
              <a:miter lim="800000"/>
              <a:headEnd/>
              <a:tailEnd/>
            </a:ln>
          </p:spPr>
          <p:txBody>
            <a:bodyPr wrap="none" anchor="ctr"/>
            <a:lstStyle/>
            <a:p>
              <a:endParaRPr lang="en-GB" altLang="en-US"/>
            </a:p>
          </p:txBody>
        </p:sp>
        <p:sp>
          <p:nvSpPr>
            <p:cNvPr id="6153" name="AutoShape 7"/>
            <p:cNvSpPr>
              <a:spLocks noChangeArrowheads="1"/>
            </p:cNvSpPr>
            <p:nvPr/>
          </p:nvSpPr>
          <p:spPr bwMode="auto">
            <a:xfrm>
              <a:off x="4195" y="1979"/>
              <a:ext cx="272" cy="499"/>
            </a:xfrm>
            <a:prstGeom prst="downArrow">
              <a:avLst>
                <a:gd name="adj1" fmla="val 50000"/>
                <a:gd name="adj2" fmla="val 45864"/>
              </a:avLst>
            </a:prstGeom>
            <a:solidFill>
              <a:schemeClr val="accent1"/>
            </a:solidFill>
            <a:ln w="9525" algn="ctr">
              <a:solidFill>
                <a:schemeClr val="tx1"/>
              </a:solidFill>
              <a:miter lim="800000"/>
              <a:headEnd/>
              <a:tailEnd/>
            </a:ln>
          </p:spPr>
          <p:txBody>
            <a:bodyPr wrap="none" anchor="ctr"/>
            <a:lstStyle/>
            <a:p>
              <a:endParaRPr lang="en-GB" altLang="en-US"/>
            </a:p>
          </p:txBody>
        </p:sp>
        <p:sp>
          <p:nvSpPr>
            <p:cNvPr id="6154" name="Text Box 8"/>
            <p:cNvSpPr txBox="1">
              <a:spLocks noChangeArrowheads="1"/>
            </p:cNvSpPr>
            <p:nvPr/>
          </p:nvSpPr>
          <p:spPr bwMode="auto">
            <a:xfrm>
              <a:off x="431" y="2614"/>
              <a:ext cx="1859" cy="1028"/>
            </a:xfrm>
            <a:prstGeom prst="rect">
              <a:avLst/>
            </a:prstGeom>
            <a:noFill/>
            <a:ln w="9525" algn="ctr">
              <a:noFill/>
              <a:miter lim="800000"/>
              <a:headEnd/>
              <a:tailEnd/>
            </a:ln>
          </p:spPr>
          <p:txBody>
            <a:bodyPr>
              <a:spAutoFit/>
            </a:bodyPr>
            <a:lstStyle/>
            <a:p>
              <a:pPr marL="177800" indent="-177800" algn="l">
                <a:spcBef>
                  <a:spcPct val="50000"/>
                </a:spcBef>
                <a:buFontTx/>
                <a:buChar char="•"/>
              </a:pPr>
              <a:r>
                <a:rPr lang="mn-MN" altLang="en-US"/>
                <a:t>СХА-ын судалгаа</a:t>
              </a:r>
              <a:endParaRPr lang="en-US" altLang="en-US"/>
            </a:p>
            <a:p>
              <a:pPr marL="292100" lvl="1" algn="l">
                <a:spcBef>
                  <a:spcPct val="50000"/>
                </a:spcBef>
                <a:buFontTx/>
                <a:buChar char="•"/>
              </a:pPr>
              <a:r>
                <a:rPr lang="en-US" altLang="en-US"/>
                <a:t> </a:t>
              </a:r>
              <a:r>
                <a:rPr lang="mn-MN" altLang="en-US">
                  <a:solidFill>
                    <a:schemeClr val="accent2"/>
                  </a:solidFill>
                </a:rPr>
                <a:t>СХ-ийн боловсон хүчин</a:t>
              </a:r>
              <a:endParaRPr lang="en-US" altLang="en-US">
                <a:solidFill>
                  <a:schemeClr val="accent2"/>
                </a:solidFill>
              </a:endParaRPr>
            </a:p>
            <a:p>
              <a:pPr marL="292100" lvl="1" algn="l">
                <a:spcBef>
                  <a:spcPct val="50000"/>
                </a:spcBef>
                <a:buFontTx/>
                <a:buChar char="•"/>
              </a:pPr>
              <a:r>
                <a:rPr lang="en-US" altLang="en-US"/>
                <a:t> </a:t>
              </a:r>
              <a:r>
                <a:rPr lang="mn-MN" altLang="en-US">
                  <a:solidFill>
                    <a:schemeClr val="accent2"/>
                  </a:solidFill>
                </a:rPr>
                <a:t>СХ-ийн зардал</a:t>
              </a:r>
              <a:endParaRPr lang="en-US" altLang="en-US"/>
            </a:p>
          </p:txBody>
        </p:sp>
        <p:sp>
          <p:nvSpPr>
            <p:cNvPr id="6155" name="Text Box 9"/>
            <p:cNvSpPr txBox="1">
              <a:spLocks noChangeArrowheads="1"/>
            </p:cNvSpPr>
            <p:nvPr/>
          </p:nvSpPr>
          <p:spPr bwMode="auto">
            <a:xfrm>
              <a:off x="2064" y="2614"/>
              <a:ext cx="1451" cy="446"/>
            </a:xfrm>
            <a:prstGeom prst="rect">
              <a:avLst/>
            </a:prstGeom>
            <a:noFill/>
            <a:ln w="9525" algn="ctr">
              <a:noFill/>
              <a:miter lim="800000"/>
              <a:headEnd/>
              <a:tailEnd/>
            </a:ln>
          </p:spPr>
          <p:txBody>
            <a:bodyPr>
              <a:spAutoFit/>
            </a:bodyPr>
            <a:lstStyle/>
            <a:p>
              <a:pPr marL="177800" indent="-177800" algn="l">
                <a:spcBef>
                  <a:spcPct val="50000"/>
                </a:spcBef>
                <a:buFontTx/>
                <a:buChar char="•"/>
              </a:pPr>
              <a:r>
                <a:rPr lang="mn-MN" altLang="en-US"/>
                <a:t>Инновацийн статистик</a:t>
              </a:r>
              <a:endParaRPr lang="en-US" altLang="en-US"/>
            </a:p>
          </p:txBody>
        </p:sp>
        <p:sp>
          <p:nvSpPr>
            <p:cNvPr id="6156" name="Text Box 10"/>
            <p:cNvSpPr txBox="1">
              <a:spLocks noChangeArrowheads="1"/>
            </p:cNvSpPr>
            <p:nvPr/>
          </p:nvSpPr>
          <p:spPr bwMode="auto">
            <a:xfrm>
              <a:off x="3606" y="2659"/>
              <a:ext cx="1905" cy="1105"/>
            </a:xfrm>
            <a:prstGeom prst="rect">
              <a:avLst/>
            </a:prstGeom>
            <a:noFill/>
            <a:ln w="9525" algn="ctr">
              <a:noFill/>
              <a:miter lim="800000"/>
              <a:headEnd/>
              <a:tailEnd/>
            </a:ln>
          </p:spPr>
          <p:txBody>
            <a:bodyPr>
              <a:spAutoFit/>
            </a:bodyPr>
            <a:lstStyle/>
            <a:p>
              <a:pPr marL="177800" indent="-177800" algn="l">
                <a:spcBef>
                  <a:spcPct val="50000"/>
                </a:spcBef>
                <a:buFontTx/>
                <a:buChar char="•"/>
              </a:pPr>
              <a:r>
                <a:rPr lang="mn-MN" sz="1800"/>
                <a:t>Захиргааны мэдээлэл (патентууд)</a:t>
              </a:r>
            </a:p>
            <a:p>
              <a:pPr marL="177800" indent="-177800" algn="l">
                <a:spcBef>
                  <a:spcPct val="50000"/>
                </a:spcBef>
                <a:buFontTx/>
                <a:buChar char="•"/>
              </a:pPr>
              <a:r>
                <a:rPr lang="mn-MN" sz="1800"/>
                <a:t>Хэвлэл мэдээллийн сан</a:t>
              </a:r>
            </a:p>
            <a:p>
              <a:pPr marL="177800" indent="-177800" algn="l">
                <a:spcBef>
                  <a:spcPct val="50000"/>
                </a:spcBef>
                <a:buFontTx/>
                <a:buChar char="•"/>
              </a:pPr>
              <a:r>
                <a:rPr lang="mn-MN" sz="1800"/>
                <a:t>Өндөр технологийн мэдээлэл (худалдаа)</a:t>
              </a:r>
              <a:r>
                <a:rPr lang="en-US" altLang="en-US" sz="1800"/>
                <a:t> </a:t>
              </a:r>
              <a:endParaRPr lang="en-US" altLang="en-US" sz="1800">
                <a:solidFill>
                  <a:srgbClr val="0033CC"/>
                </a:solidFill>
              </a:endParaRPr>
            </a:p>
          </p:txBody>
        </p:sp>
      </p:grpSp>
      <p:sp>
        <p:nvSpPr>
          <p:cNvPr id="440331" name="Oval 11"/>
          <p:cNvSpPr>
            <a:spLocks noChangeArrowheads="1"/>
          </p:cNvSpPr>
          <p:nvPr/>
        </p:nvSpPr>
        <p:spPr bwMode="auto">
          <a:xfrm>
            <a:off x="350838" y="4351338"/>
            <a:ext cx="3168650" cy="1728787"/>
          </a:xfrm>
          <a:prstGeom prst="ellipse">
            <a:avLst/>
          </a:prstGeom>
          <a:noFill/>
          <a:ln w="25400" algn="ctr">
            <a:solidFill>
              <a:srgbClr val="FF0000"/>
            </a:solidFill>
            <a:round/>
            <a:headEnd/>
            <a:tailEnd/>
          </a:ln>
        </p:spPr>
        <p:txBody>
          <a:bodyPr wrap="none" anchor="ctr"/>
          <a:lstStyle/>
          <a:p>
            <a:endParaRPr lang="en-GB" altLang="en-US"/>
          </a:p>
        </p:txBody>
      </p:sp>
      <p:sp>
        <p:nvSpPr>
          <p:cNvPr id="12" name="Oval 11"/>
          <p:cNvSpPr>
            <a:spLocks noChangeArrowheads="1"/>
          </p:cNvSpPr>
          <p:nvPr/>
        </p:nvSpPr>
        <p:spPr bwMode="auto">
          <a:xfrm>
            <a:off x="3214688" y="4286250"/>
            <a:ext cx="2390775" cy="1111250"/>
          </a:xfrm>
          <a:prstGeom prst="ellipse">
            <a:avLst/>
          </a:prstGeom>
          <a:noFill/>
          <a:ln w="25400" algn="ctr">
            <a:solidFill>
              <a:srgbClr val="FF0000"/>
            </a:solidFill>
            <a:round/>
            <a:headEnd/>
            <a:tailEnd/>
          </a:ln>
        </p:spPr>
        <p:txBody>
          <a:bodyPr wrap="none" anchor="ctr"/>
          <a:lstStyle/>
          <a:p>
            <a:endParaRPr lang="en-GB"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40331"/>
                                        </p:tgtEl>
                                        <p:attrNameLst>
                                          <p:attrName>style.visibility</p:attrName>
                                        </p:attrNameLst>
                                      </p:cBhvr>
                                      <p:to>
                                        <p:strVal val="visible"/>
                                      </p:to>
                                    </p:set>
                                    <p:anim calcmode="lin" valueType="num">
                                      <p:cBhvr additive="base">
                                        <p:cTn id="13" dur="500" fill="hold"/>
                                        <p:tgtEl>
                                          <p:spTgt spid="440331"/>
                                        </p:tgtEl>
                                        <p:attrNameLst>
                                          <p:attrName>ppt_x</p:attrName>
                                        </p:attrNameLst>
                                      </p:cBhvr>
                                      <p:tavLst>
                                        <p:tav tm="0">
                                          <p:val>
                                            <p:strVal val="#ppt_x"/>
                                          </p:val>
                                        </p:tav>
                                        <p:tav tm="100000">
                                          <p:val>
                                            <p:strVal val="#ppt_x"/>
                                          </p:val>
                                        </p:tav>
                                      </p:tavLst>
                                    </p:anim>
                                    <p:anim calcmode="lin" valueType="num">
                                      <p:cBhvr additive="base">
                                        <p:cTn id="14" dur="500" fill="hold"/>
                                        <p:tgtEl>
                                          <p:spTgt spid="440331"/>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31" grpId="0" animBg="1"/>
      <p:bldP spid="12"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mn-MN" altLang="en-US" sz="2400" smtClean="0"/>
              <a:t>СХА-ын жишээ бусад үйлчилгээний үйл ажиллагаанд</a:t>
            </a:r>
            <a:endParaRPr lang="en-GB" altLang="en-US" sz="2600" smtClean="0"/>
          </a:p>
        </p:txBody>
      </p:sp>
      <p:sp>
        <p:nvSpPr>
          <p:cNvPr id="43011" name="Rectangle 3"/>
          <p:cNvSpPr>
            <a:spLocks noGrp="1" noChangeArrowheads="1"/>
          </p:cNvSpPr>
          <p:nvPr>
            <p:ph type="body" idx="1"/>
          </p:nvPr>
        </p:nvSpPr>
        <p:spPr/>
        <p:txBody>
          <a:bodyPr/>
          <a:lstStyle/>
          <a:p>
            <a:pPr>
              <a:lnSpc>
                <a:spcPct val="90000"/>
              </a:lnSpc>
            </a:pPr>
            <a:r>
              <a:rPr lang="mn-MN" smtClean="0"/>
              <a:t>Эдийн засаг болон нийгмийн өөрчлөлтийн хэрэглээ болон чөлөөт цагт нөлөөлөх нөлөөллийн дүн шинжилгээ</a:t>
            </a:r>
          </a:p>
          <a:p>
            <a:pPr>
              <a:lnSpc>
                <a:spcPct val="90000"/>
              </a:lnSpc>
            </a:pPr>
            <a:r>
              <a:rPr lang="mn-MN" smtClean="0"/>
              <a:t>Хэрэглэгчийн сэтгэлгээ болон илүү дуртай зүйлийг хэмжих шинэ аргуудыг боловсруулах</a:t>
            </a:r>
          </a:p>
          <a:p>
            <a:pPr>
              <a:lnSpc>
                <a:spcPct val="90000"/>
              </a:lnSpc>
            </a:pPr>
            <a:r>
              <a:rPr lang="mn-MN" smtClean="0"/>
              <a:t>Судалгааны шинэ арга, хэрэгслийн хөгжил</a:t>
            </a:r>
          </a:p>
          <a:p>
            <a:pPr>
              <a:lnSpc>
                <a:spcPct val="90000"/>
              </a:lnSpc>
            </a:pPr>
            <a:r>
              <a:rPr lang="mn-MN" smtClean="0"/>
              <a:t>Мөрдөх болон дагах үйл явцын хөгжил </a:t>
            </a:r>
            <a:r>
              <a:rPr lang="en-US" smtClean="0"/>
              <a:t>(</a:t>
            </a:r>
            <a:r>
              <a:rPr lang="mn-MN" smtClean="0"/>
              <a:t>ложистикийн </a:t>
            </a:r>
            <a:r>
              <a:rPr lang="en-US" smtClean="0"/>
              <a:t>)</a:t>
            </a:r>
          </a:p>
          <a:p>
            <a:pPr>
              <a:lnSpc>
                <a:spcPct val="90000"/>
              </a:lnSpc>
            </a:pPr>
            <a:r>
              <a:rPr lang="mn-MN" smtClean="0"/>
              <a:t>Шинэ аялал жуулчлал, амралтын ойлголтуудыг судлах</a:t>
            </a:r>
          </a:p>
          <a:p>
            <a:pPr>
              <a:lnSpc>
                <a:spcPct val="90000"/>
              </a:lnSpc>
            </a:pPr>
            <a:r>
              <a:rPr lang="mn-MN" smtClean="0"/>
              <a:t>Анхны загвар болон туршилтын газруудыг нээх</a:t>
            </a:r>
            <a:endParaRPr lang="mn-MN" altLang="en-US" smtClean="0"/>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1835150" y="-26988"/>
            <a:ext cx="7080250" cy="914401"/>
          </a:xfrm>
        </p:spPr>
        <p:txBody>
          <a:bodyPr/>
          <a:lstStyle/>
          <a:p>
            <a:r>
              <a:rPr lang="mn-MN" altLang="en-US" smtClean="0"/>
              <a:t>Хураангуй</a:t>
            </a:r>
            <a:endParaRPr lang="en-GB" altLang="en-US" smtClean="0"/>
          </a:p>
        </p:txBody>
      </p:sp>
      <p:grpSp>
        <p:nvGrpSpPr>
          <p:cNvPr id="2" name="Group 3"/>
          <p:cNvGrpSpPr>
            <a:grpSpLocks/>
          </p:cNvGrpSpPr>
          <p:nvPr/>
        </p:nvGrpSpPr>
        <p:grpSpPr bwMode="auto">
          <a:xfrm>
            <a:off x="2965450" y="2393950"/>
            <a:ext cx="4035425" cy="3743325"/>
            <a:chOff x="1701" y="1253"/>
            <a:chExt cx="2542" cy="2358"/>
          </a:xfrm>
        </p:grpSpPr>
        <p:grpSp>
          <p:nvGrpSpPr>
            <p:cNvPr id="44052" name="Group 4"/>
            <p:cNvGrpSpPr>
              <a:grpSpLocks/>
            </p:cNvGrpSpPr>
            <p:nvPr/>
          </p:nvGrpSpPr>
          <p:grpSpPr bwMode="auto">
            <a:xfrm>
              <a:off x="1701" y="1253"/>
              <a:ext cx="1406" cy="1406"/>
              <a:chOff x="1701" y="1253"/>
              <a:chExt cx="1406" cy="1406"/>
            </a:xfrm>
          </p:grpSpPr>
          <p:sp>
            <p:nvSpPr>
              <p:cNvPr id="44059" name="Oval 5"/>
              <p:cNvSpPr>
                <a:spLocks noChangeArrowheads="1"/>
              </p:cNvSpPr>
              <p:nvPr/>
            </p:nvSpPr>
            <p:spPr bwMode="auto">
              <a:xfrm>
                <a:off x="1701" y="1253"/>
                <a:ext cx="1406" cy="1406"/>
              </a:xfrm>
              <a:prstGeom prst="ellipse">
                <a:avLst/>
              </a:prstGeom>
              <a:noFill/>
              <a:ln w="25400" algn="ctr">
                <a:solidFill>
                  <a:srgbClr val="FF0000"/>
                </a:solidFill>
                <a:round/>
                <a:headEnd/>
                <a:tailEnd/>
              </a:ln>
            </p:spPr>
            <p:txBody>
              <a:bodyPr wrap="none" anchor="ctr"/>
              <a:lstStyle/>
              <a:p>
                <a:endParaRPr lang="en-GB" altLang="en-US"/>
              </a:p>
            </p:txBody>
          </p:sp>
          <p:sp>
            <p:nvSpPr>
              <p:cNvPr id="44060" name="Text Box 6"/>
              <p:cNvSpPr txBox="1">
                <a:spLocks noChangeArrowheads="1"/>
              </p:cNvSpPr>
              <p:nvPr/>
            </p:nvSpPr>
            <p:spPr bwMode="auto">
              <a:xfrm>
                <a:off x="1882" y="1480"/>
                <a:ext cx="680" cy="327"/>
              </a:xfrm>
              <a:prstGeom prst="rect">
                <a:avLst/>
              </a:prstGeom>
              <a:noFill/>
              <a:ln w="9525" algn="ctr">
                <a:noFill/>
                <a:miter lim="800000"/>
                <a:headEnd/>
                <a:tailEnd/>
              </a:ln>
            </p:spPr>
            <p:txBody>
              <a:bodyPr>
                <a:spAutoFit/>
              </a:bodyPr>
              <a:lstStyle/>
              <a:p>
                <a:pPr>
                  <a:spcBef>
                    <a:spcPct val="50000"/>
                  </a:spcBef>
                </a:pPr>
                <a:r>
                  <a:rPr lang="mn-MN" altLang="en-US" sz="2800" b="1">
                    <a:solidFill>
                      <a:srgbClr val="FF0000"/>
                    </a:solidFill>
                  </a:rPr>
                  <a:t>СХА</a:t>
                </a:r>
                <a:endParaRPr lang="en-GB" altLang="en-US" sz="2800" b="1">
                  <a:solidFill>
                    <a:srgbClr val="FF0000"/>
                  </a:solidFill>
                </a:endParaRPr>
              </a:p>
            </p:txBody>
          </p:sp>
        </p:grpSp>
        <p:grpSp>
          <p:nvGrpSpPr>
            <p:cNvPr id="44053" name="Group 7"/>
            <p:cNvGrpSpPr>
              <a:grpSpLocks/>
            </p:cNvGrpSpPr>
            <p:nvPr/>
          </p:nvGrpSpPr>
          <p:grpSpPr bwMode="auto">
            <a:xfrm>
              <a:off x="2789" y="1253"/>
              <a:ext cx="1454" cy="1406"/>
              <a:chOff x="2789" y="1253"/>
              <a:chExt cx="1454" cy="1406"/>
            </a:xfrm>
          </p:grpSpPr>
          <p:sp>
            <p:nvSpPr>
              <p:cNvPr id="44057" name="Oval 8"/>
              <p:cNvSpPr>
                <a:spLocks noChangeArrowheads="1"/>
              </p:cNvSpPr>
              <p:nvPr/>
            </p:nvSpPr>
            <p:spPr bwMode="auto">
              <a:xfrm>
                <a:off x="2789" y="1253"/>
                <a:ext cx="1406" cy="1406"/>
              </a:xfrm>
              <a:prstGeom prst="ellipse">
                <a:avLst/>
              </a:prstGeom>
              <a:noFill/>
              <a:ln w="25400" algn="ctr">
                <a:solidFill>
                  <a:srgbClr val="0000FF"/>
                </a:solidFill>
                <a:round/>
                <a:headEnd/>
                <a:tailEnd/>
              </a:ln>
            </p:spPr>
            <p:txBody>
              <a:bodyPr wrap="none" anchor="ctr"/>
              <a:lstStyle/>
              <a:p>
                <a:endParaRPr lang="en-GB" altLang="en-US"/>
              </a:p>
            </p:txBody>
          </p:sp>
          <p:sp>
            <p:nvSpPr>
              <p:cNvPr id="44058" name="Text Box 9"/>
              <p:cNvSpPr txBox="1">
                <a:spLocks noChangeArrowheads="1"/>
              </p:cNvSpPr>
              <p:nvPr/>
            </p:nvSpPr>
            <p:spPr bwMode="auto">
              <a:xfrm>
                <a:off x="2983" y="1500"/>
                <a:ext cx="1260" cy="291"/>
              </a:xfrm>
              <a:prstGeom prst="rect">
                <a:avLst/>
              </a:prstGeom>
              <a:noFill/>
              <a:ln w="9525" algn="ctr">
                <a:noFill/>
                <a:miter lim="800000"/>
                <a:headEnd/>
                <a:tailEnd/>
              </a:ln>
            </p:spPr>
            <p:txBody>
              <a:bodyPr>
                <a:spAutoFit/>
              </a:bodyPr>
              <a:lstStyle/>
              <a:p>
                <a:pPr>
                  <a:spcBef>
                    <a:spcPct val="50000"/>
                  </a:spcBef>
                </a:pPr>
                <a:r>
                  <a:rPr lang="mn-MN" altLang="en-US" sz="2400" b="1" dirty="0" smtClean="0">
                    <a:solidFill>
                      <a:schemeClr val="accent2"/>
                    </a:solidFill>
                  </a:rPr>
                  <a:t>ШУБ</a:t>
                </a:r>
                <a:endParaRPr lang="en-GB" altLang="en-US" sz="2400" b="1" dirty="0">
                  <a:solidFill>
                    <a:schemeClr val="accent2"/>
                  </a:solidFill>
                </a:endParaRPr>
              </a:p>
            </p:txBody>
          </p:sp>
        </p:grpSp>
        <p:grpSp>
          <p:nvGrpSpPr>
            <p:cNvPr id="44054" name="Group 10"/>
            <p:cNvGrpSpPr>
              <a:grpSpLocks/>
            </p:cNvGrpSpPr>
            <p:nvPr/>
          </p:nvGrpSpPr>
          <p:grpSpPr bwMode="auto">
            <a:xfrm>
              <a:off x="2290" y="2205"/>
              <a:ext cx="1413" cy="1406"/>
              <a:chOff x="2290" y="2205"/>
              <a:chExt cx="1413" cy="1406"/>
            </a:xfrm>
          </p:grpSpPr>
          <p:sp>
            <p:nvSpPr>
              <p:cNvPr id="44055" name="Oval 11"/>
              <p:cNvSpPr>
                <a:spLocks noChangeArrowheads="1"/>
              </p:cNvSpPr>
              <p:nvPr/>
            </p:nvSpPr>
            <p:spPr bwMode="auto">
              <a:xfrm>
                <a:off x="2290" y="2205"/>
                <a:ext cx="1406" cy="1406"/>
              </a:xfrm>
              <a:prstGeom prst="ellipse">
                <a:avLst/>
              </a:prstGeom>
              <a:noFill/>
              <a:ln w="25400" algn="ctr">
                <a:solidFill>
                  <a:srgbClr val="008000"/>
                </a:solidFill>
                <a:round/>
                <a:headEnd/>
                <a:tailEnd/>
              </a:ln>
            </p:spPr>
            <p:txBody>
              <a:bodyPr wrap="none" anchor="ctr"/>
              <a:lstStyle/>
              <a:p>
                <a:endParaRPr lang="en-GB" altLang="en-US"/>
              </a:p>
            </p:txBody>
          </p:sp>
          <p:sp>
            <p:nvSpPr>
              <p:cNvPr id="44056" name="Text Box 12"/>
              <p:cNvSpPr txBox="1">
                <a:spLocks noChangeArrowheads="1"/>
              </p:cNvSpPr>
              <p:nvPr/>
            </p:nvSpPr>
            <p:spPr bwMode="auto">
              <a:xfrm>
                <a:off x="2488" y="2670"/>
                <a:ext cx="1215" cy="330"/>
              </a:xfrm>
              <a:prstGeom prst="rect">
                <a:avLst/>
              </a:prstGeom>
              <a:noFill/>
              <a:ln w="9525" algn="ctr">
                <a:noFill/>
                <a:miter lim="800000"/>
                <a:headEnd/>
                <a:tailEnd/>
              </a:ln>
            </p:spPr>
            <p:txBody>
              <a:bodyPr>
                <a:spAutoFit/>
              </a:bodyPr>
              <a:lstStyle/>
              <a:p>
                <a:pPr>
                  <a:spcBef>
                    <a:spcPct val="50000"/>
                  </a:spcBef>
                </a:pPr>
                <a:r>
                  <a:rPr lang="mn-MN" altLang="en-US" sz="2800" b="1" dirty="0" smtClean="0">
                    <a:solidFill>
                      <a:srgbClr val="008000"/>
                    </a:solidFill>
                  </a:rPr>
                  <a:t>ШУТҮ</a:t>
                </a:r>
                <a:endParaRPr lang="en-GB" altLang="en-US" sz="2800" b="1" dirty="0">
                  <a:solidFill>
                    <a:srgbClr val="008000"/>
                  </a:solidFill>
                </a:endParaRPr>
              </a:p>
            </p:txBody>
          </p:sp>
        </p:grpSp>
      </p:grpSp>
      <p:grpSp>
        <p:nvGrpSpPr>
          <p:cNvPr id="6" name="Group 36"/>
          <p:cNvGrpSpPr>
            <a:grpSpLocks/>
          </p:cNvGrpSpPr>
          <p:nvPr/>
        </p:nvGrpSpPr>
        <p:grpSpPr bwMode="auto">
          <a:xfrm>
            <a:off x="4211638" y="3068638"/>
            <a:ext cx="936625" cy="1465262"/>
            <a:chOff x="2653" y="1933"/>
            <a:chExt cx="590" cy="923"/>
          </a:xfrm>
        </p:grpSpPr>
        <p:sp>
          <p:nvSpPr>
            <p:cNvPr id="44042" name="Line 24"/>
            <p:cNvSpPr>
              <a:spLocks noChangeShapeType="1"/>
            </p:cNvSpPr>
            <p:nvPr/>
          </p:nvSpPr>
          <p:spPr bwMode="auto">
            <a:xfrm>
              <a:off x="3061" y="1933"/>
              <a:ext cx="182" cy="136"/>
            </a:xfrm>
            <a:prstGeom prst="line">
              <a:avLst/>
            </a:prstGeom>
            <a:noFill/>
            <a:ln w="9525">
              <a:solidFill>
                <a:srgbClr val="0000FF"/>
              </a:solidFill>
              <a:round/>
              <a:headEnd/>
              <a:tailEnd type="triangle" w="med" len="med"/>
            </a:ln>
          </p:spPr>
          <p:txBody>
            <a:bodyPr anchor="ctr"/>
            <a:lstStyle/>
            <a:p>
              <a:endParaRPr lang="en-US"/>
            </a:p>
          </p:txBody>
        </p:sp>
        <p:sp>
          <p:nvSpPr>
            <p:cNvPr id="44043" name="Line 25"/>
            <p:cNvSpPr>
              <a:spLocks noChangeShapeType="1"/>
            </p:cNvSpPr>
            <p:nvPr/>
          </p:nvSpPr>
          <p:spPr bwMode="auto">
            <a:xfrm>
              <a:off x="3016" y="2099"/>
              <a:ext cx="182" cy="136"/>
            </a:xfrm>
            <a:prstGeom prst="line">
              <a:avLst/>
            </a:prstGeom>
            <a:noFill/>
            <a:ln w="9525">
              <a:solidFill>
                <a:srgbClr val="0000FF"/>
              </a:solidFill>
              <a:round/>
              <a:headEnd/>
              <a:tailEnd type="triangle" w="med" len="med"/>
            </a:ln>
          </p:spPr>
          <p:txBody>
            <a:bodyPr anchor="ctr"/>
            <a:lstStyle/>
            <a:p>
              <a:endParaRPr lang="en-US"/>
            </a:p>
          </p:txBody>
        </p:sp>
        <p:sp>
          <p:nvSpPr>
            <p:cNvPr id="44044" name="Line 26"/>
            <p:cNvSpPr>
              <a:spLocks noChangeShapeType="1"/>
            </p:cNvSpPr>
            <p:nvPr/>
          </p:nvSpPr>
          <p:spPr bwMode="auto">
            <a:xfrm>
              <a:off x="3016" y="2296"/>
              <a:ext cx="182" cy="136"/>
            </a:xfrm>
            <a:prstGeom prst="line">
              <a:avLst/>
            </a:prstGeom>
            <a:noFill/>
            <a:ln w="9525">
              <a:solidFill>
                <a:srgbClr val="0000FF"/>
              </a:solidFill>
              <a:round/>
              <a:headEnd/>
              <a:tailEnd type="triangle" w="med" len="med"/>
            </a:ln>
          </p:spPr>
          <p:txBody>
            <a:bodyPr anchor="ctr"/>
            <a:lstStyle/>
            <a:p>
              <a:endParaRPr lang="en-US"/>
            </a:p>
          </p:txBody>
        </p:sp>
        <p:sp>
          <p:nvSpPr>
            <p:cNvPr id="44045" name="Line 28"/>
            <p:cNvSpPr>
              <a:spLocks noChangeShapeType="1"/>
            </p:cNvSpPr>
            <p:nvPr/>
          </p:nvSpPr>
          <p:spPr bwMode="auto">
            <a:xfrm flipH="1" flipV="1">
              <a:off x="3061" y="2024"/>
              <a:ext cx="137" cy="91"/>
            </a:xfrm>
            <a:prstGeom prst="line">
              <a:avLst/>
            </a:prstGeom>
            <a:noFill/>
            <a:ln w="9525">
              <a:solidFill>
                <a:srgbClr val="FF0000"/>
              </a:solidFill>
              <a:round/>
              <a:headEnd/>
              <a:tailEnd type="triangle" w="med" len="med"/>
            </a:ln>
          </p:spPr>
          <p:txBody>
            <a:bodyPr anchor="ctr"/>
            <a:lstStyle/>
            <a:p>
              <a:endParaRPr lang="en-US"/>
            </a:p>
          </p:txBody>
        </p:sp>
        <p:sp>
          <p:nvSpPr>
            <p:cNvPr id="44046" name="Line 29"/>
            <p:cNvSpPr>
              <a:spLocks noChangeShapeType="1"/>
            </p:cNvSpPr>
            <p:nvPr/>
          </p:nvSpPr>
          <p:spPr bwMode="auto">
            <a:xfrm flipH="1" flipV="1">
              <a:off x="3016" y="2205"/>
              <a:ext cx="137" cy="91"/>
            </a:xfrm>
            <a:prstGeom prst="line">
              <a:avLst/>
            </a:prstGeom>
            <a:noFill/>
            <a:ln w="9525">
              <a:solidFill>
                <a:srgbClr val="FF0000"/>
              </a:solidFill>
              <a:round/>
              <a:headEnd/>
              <a:tailEnd type="triangle" w="med" len="med"/>
            </a:ln>
          </p:spPr>
          <p:txBody>
            <a:bodyPr anchor="ctr"/>
            <a:lstStyle/>
            <a:p>
              <a:endParaRPr lang="en-US"/>
            </a:p>
          </p:txBody>
        </p:sp>
        <p:sp>
          <p:nvSpPr>
            <p:cNvPr id="44047" name="Line 30"/>
            <p:cNvSpPr>
              <a:spLocks noChangeShapeType="1"/>
            </p:cNvSpPr>
            <p:nvPr/>
          </p:nvSpPr>
          <p:spPr bwMode="auto">
            <a:xfrm>
              <a:off x="2880" y="2568"/>
              <a:ext cx="182" cy="136"/>
            </a:xfrm>
            <a:prstGeom prst="line">
              <a:avLst/>
            </a:prstGeom>
            <a:noFill/>
            <a:ln w="9525">
              <a:solidFill>
                <a:srgbClr val="008000"/>
              </a:solidFill>
              <a:round/>
              <a:headEnd/>
              <a:tailEnd type="triangle" w="med" len="med"/>
            </a:ln>
          </p:spPr>
          <p:txBody>
            <a:bodyPr anchor="ctr"/>
            <a:lstStyle/>
            <a:p>
              <a:endParaRPr lang="en-US"/>
            </a:p>
          </p:txBody>
        </p:sp>
        <p:sp>
          <p:nvSpPr>
            <p:cNvPr id="44048" name="Line 31"/>
            <p:cNvSpPr>
              <a:spLocks noChangeShapeType="1"/>
            </p:cNvSpPr>
            <p:nvPr/>
          </p:nvSpPr>
          <p:spPr bwMode="auto">
            <a:xfrm>
              <a:off x="2789" y="2659"/>
              <a:ext cx="182" cy="136"/>
            </a:xfrm>
            <a:prstGeom prst="line">
              <a:avLst/>
            </a:prstGeom>
            <a:noFill/>
            <a:ln w="9525">
              <a:solidFill>
                <a:srgbClr val="008000"/>
              </a:solidFill>
              <a:round/>
              <a:headEnd/>
              <a:tailEnd type="triangle" w="med" len="med"/>
            </a:ln>
          </p:spPr>
          <p:txBody>
            <a:bodyPr anchor="ctr"/>
            <a:lstStyle/>
            <a:p>
              <a:endParaRPr lang="en-US"/>
            </a:p>
          </p:txBody>
        </p:sp>
        <p:sp>
          <p:nvSpPr>
            <p:cNvPr id="44049" name="Line 32"/>
            <p:cNvSpPr>
              <a:spLocks noChangeShapeType="1"/>
            </p:cNvSpPr>
            <p:nvPr/>
          </p:nvSpPr>
          <p:spPr bwMode="auto">
            <a:xfrm>
              <a:off x="2653" y="2720"/>
              <a:ext cx="182" cy="136"/>
            </a:xfrm>
            <a:prstGeom prst="line">
              <a:avLst/>
            </a:prstGeom>
            <a:noFill/>
            <a:ln w="9525">
              <a:solidFill>
                <a:srgbClr val="008000"/>
              </a:solidFill>
              <a:round/>
              <a:headEnd/>
              <a:tailEnd type="triangle" w="med" len="med"/>
            </a:ln>
          </p:spPr>
          <p:txBody>
            <a:bodyPr anchor="ctr"/>
            <a:lstStyle/>
            <a:p>
              <a:endParaRPr lang="en-US"/>
            </a:p>
          </p:txBody>
        </p:sp>
        <p:sp>
          <p:nvSpPr>
            <p:cNvPr id="44050" name="Line 34"/>
            <p:cNvSpPr>
              <a:spLocks noChangeShapeType="1"/>
            </p:cNvSpPr>
            <p:nvPr/>
          </p:nvSpPr>
          <p:spPr bwMode="auto">
            <a:xfrm flipH="1" flipV="1">
              <a:off x="2835" y="2614"/>
              <a:ext cx="137" cy="91"/>
            </a:xfrm>
            <a:prstGeom prst="line">
              <a:avLst/>
            </a:prstGeom>
            <a:noFill/>
            <a:ln w="9525">
              <a:solidFill>
                <a:srgbClr val="FF0000"/>
              </a:solidFill>
              <a:round/>
              <a:headEnd/>
              <a:tailEnd type="triangle" w="med" len="med"/>
            </a:ln>
          </p:spPr>
          <p:txBody>
            <a:bodyPr anchor="ctr"/>
            <a:lstStyle/>
            <a:p>
              <a:endParaRPr lang="en-US"/>
            </a:p>
          </p:txBody>
        </p:sp>
        <p:sp>
          <p:nvSpPr>
            <p:cNvPr id="44051" name="Line 35"/>
            <p:cNvSpPr>
              <a:spLocks noChangeShapeType="1"/>
            </p:cNvSpPr>
            <p:nvPr/>
          </p:nvSpPr>
          <p:spPr bwMode="auto">
            <a:xfrm flipH="1" flipV="1">
              <a:off x="2744" y="2704"/>
              <a:ext cx="137" cy="91"/>
            </a:xfrm>
            <a:prstGeom prst="line">
              <a:avLst/>
            </a:prstGeom>
            <a:noFill/>
            <a:ln w="9525">
              <a:solidFill>
                <a:srgbClr val="FF0000"/>
              </a:solidFill>
              <a:round/>
              <a:headEnd/>
              <a:tailEnd type="triangle" w="med" len="med"/>
            </a:ln>
          </p:spPr>
          <p:txBody>
            <a:bodyPr anchor="ctr"/>
            <a:lstStyle/>
            <a:p>
              <a:endParaRPr lang="en-US"/>
            </a:p>
          </p:txBody>
        </p:sp>
      </p:grpSp>
      <p:sp>
        <p:nvSpPr>
          <p:cNvPr id="44037" name="Oval 17"/>
          <p:cNvSpPr>
            <a:spLocks noChangeArrowheads="1"/>
          </p:cNvSpPr>
          <p:nvPr/>
        </p:nvSpPr>
        <p:spPr bwMode="auto">
          <a:xfrm>
            <a:off x="2051050" y="3860800"/>
            <a:ext cx="2232025" cy="2232025"/>
          </a:xfrm>
          <a:prstGeom prst="ellipse">
            <a:avLst/>
          </a:prstGeom>
          <a:noFill/>
          <a:ln w="25400" algn="ctr">
            <a:solidFill>
              <a:srgbClr val="800080"/>
            </a:solidFill>
            <a:round/>
            <a:headEnd/>
            <a:tailEnd/>
          </a:ln>
        </p:spPr>
        <p:txBody>
          <a:bodyPr wrap="none" anchor="ctr"/>
          <a:lstStyle/>
          <a:p>
            <a:endParaRPr lang="en-GB" altLang="en-US"/>
          </a:p>
        </p:txBody>
      </p:sp>
      <p:sp>
        <p:nvSpPr>
          <p:cNvPr id="44038" name="Text Box 18"/>
          <p:cNvSpPr txBox="1">
            <a:spLocks noChangeArrowheads="1"/>
          </p:cNvSpPr>
          <p:nvPr/>
        </p:nvSpPr>
        <p:spPr bwMode="auto">
          <a:xfrm>
            <a:off x="2286000" y="4143375"/>
            <a:ext cx="1728788" cy="1938338"/>
          </a:xfrm>
          <a:prstGeom prst="rect">
            <a:avLst/>
          </a:prstGeom>
          <a:noFill/>
          <a:ln w="9525" algn="ctr">
            <a:noFill/>
            <a:miter lim="800000"/>
            <a:headEnd/>
            <a:tailEnd/>
          </a:ln>
        </p:spPr>
        <p:txBody>
          <a:bodyPr>
            <a:spAutoFit/>
          </a:bodyPr>
          <a:lstStyle/>
          <a:p>
            <a:pPr>
              <a:spcBef>
                <a:spcPct val="50000"/>
              </a:spcBef>
            </a:pPr>
            <a:r>
              <a:rPr lang="mn-MN" altLang="en-US" b="1">
                <a:solidFill>
                  <a:srgbClr val="800080"/>
                </a:solidFill>
              </a:rPr>
              <a:t>Инноваци</a:t>
            </a:r>
            <a:r>
              <a:rPr lang="en-US" altLang="en-US" b="1">
                <a:solidFill>
                  <a:srgbClr val="800080"/>
                </a:solidFill>
              </a:rPr>
              <a:t> + </a:t>
            </a:r>
            <a:r>
              <a:rPr lang="mn-MN" altLang="en-US" b="1">
                <a:solidFill>
                  <a:srgbClr val="800080"/>
                </a:solidFill>
              </a:rPr>
              <a:t>бусад аж үйлдвэрийн үйл ажиллагаанууд</a:t>
            </a:r>
            <a:endParaRPr lang="en-GB" altLang="en-US" b="1">
              <a:solidFill>
                <a:srgbClr val="800080"/>
              </a:solidFill>
            </a:endParaRPr>
          </a:p>
        </p:txBody>
      </p:sp>
      <p:sp>
        <p:nvSpPr>
          <p:cNvPr id="44039" name="Oval 20"/>
          <p:cNvSpPr>
            <a:spLocks noChangeArrowheads="1"/>
          </p:cNvSpPr>
          <p:nvPr/>
        </p:nvSpPr>
        <p:spPr bwMode="auto">
          <a:xfrm>
            <a:off x="3851275" y="1196975"/>
            <a:ext cx="2232025" cy="2232025"/>
          </a:xfrm>
          <a:prstGeom prst="ellipse">
            <a:avLst/>
          </a:prstGeom>
          <a:noFill/>
          <a:ln w="25400" algn="ctr">
            <a:solidFill>
              <a:srgbClr val="FF9900"/>
            </a:solidFill>
            <a:round/>
            <a:headEnd/>
            <a:tailEnd/>
          </a:ln>
        </p:spPr>
        <p:txBody>
          <a:bodyPr wrap="none" anchor="ctr"/>
          <a:lstStyle/>
          <a:p>
            <a:endParaRPr lang="en-GB" altLang="en-US"/>
          </a:p>
        </p:txBody>
      </p:sp>
      <p:sp>
        <p:nvSpPr>
          <p:cNvPr id="44040" name="Text Box 21"/>
          <p:cNvSpPr txBox="1">
            <a:spLocks noChangeArrowheads="1"/>
          </p:cNvSpPr>
          <p:nvPr/>
        </p:nvSpPr>
        <p:spPr bwMode="auto">
          <a:xfrm>
            <a:off x="4071938" y="1285875"/>
            <a:ext cx="1928812" cy="1200150"/>
          </a:xfrm>
          <a:prstGeom prst="rect">
            <a:avLst/>
          </a:prstGeom>
          <a:noFill/>
          <a:ln w="9525" algn="ctr">
            <a:noFill/>
            <a:miter lim="800000"/>
            <a:headEnd/>
            <a:tailEnd/>
          </a:ln>
        </p:spPr>
        <p:txBody>
          <a:bodyPr>
            <a:spAutoFit/>
          </a:bodyPr>
          <a:lstStyle/>
          <a:p>
            <a:pPr>
              <a:spcBef>
                <a:spcPct val="50000"/>
              </a:spcBef>
            </a:pPr>
            <a:r>
              <a:rPr lang="mn-MN" altLang="en-US" sz="1800" b="1">
                <a:solidFill>
                  <a:srgbClr val="FF9900"/>
                </a:solidFill>
              </a:rPr>
              <a:t>Захиргааны болон  бусад туслах үйл ажиллагаанууд</a:t>
            </a:r>
            <a:endParaRPr lang="en-GB" altLang="en-US" sz="1800" b="1">
              <a:solidFill>
                <a:srgbClr val="FF9900"/>
              </a:solidFill>
            </a:endParaRPr>
          </a:p>
        </p:txBody>
      </p:sp>
      <p:sp>
        <p:nvSpPr>
          <p:cNvPr id="44041" name="Text Box 15"/>
          <p:cNvSpPr txBox="1">
            <a:spLocks noChangeArrowheads="1"/>
          </p:cNvSpPr>
          <p:nvPr/>
        </p:nvSpPr>
        <p:spPr bwMode="auto">
          <a:xfrm>
            <a:off x="1785938" y="1746250"/>
            <a:ext cx="1857375" cy="523875"/>
          </a:xfrm>
          <a:prstGeom prst="rect">
            <a:avLst/>
          </a:prstGeom>
          <a:noFill/>
          <a:ln w="9525" algn="ctr">
            <a:noFill/>
            <a:miter lim="800000"/>
            <a:headEnd/>
            <a:tailEnd/>
          </a:ln>
        </p:spPr>
        <p:txBody>
          <a:bodyPr>
            <a:spAutoFit/>
          </a:bodyPr>
          <a:lstStyle/>
          <a:p>
            <a:pPr>
              <a:spcBef>
                <a:spcPct val="50000"/>
              </a:spcBef>
            </a:pPr>
            <a:r>
              <a:rPr lang="mn-MN" altLang="en-US" sz="2800" b="1"/>
              <a:t>ШУТҮА</a:t>
            </a:r>
            <a:endParaRPr lang="en-GB" altLang="en-US" sz="2800" b="1"/>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endParaRPr lang="en-US" altLang="en-US" smtClean="0"/>
          </a:p>
        </p:txBody>
      </p:sp>
      <p:sp>
        <p:nvSpPr>
          <p:cNvPr id="45059" name="Rectangle 3"/>
          <p:cNvSpPr>
            <a:spLocks noGrp="1" noChangeArrowheads="1"/>
          </p:cNvSpPr>
          <p:nvPr>
            <p:ph type="body" idx="1"/>
          </p:nvPr>
        </p:nvSpPr>
        <p:spPr/>
        <p:txBody>
          <a:bodyPr/>
          <a:lstStyle/>
          <a:p>
            <a:pPr algn="ctr">
              <a:buFont typeface="Wingdings" pitchFamily="2" charset="2"/>
              <a:buNone/>
            </a:pPr>
            <a:endParaRPr lang="mn-MN" sz="4800" dirty="0" smtClean="0"/>
          </a:p>
          <a:p>
            <a:pPr algn="ctr">
              <a:buFont typeface="Wingdings" pitchFamily="2" charset="2"/>
              <a:buNone/>
            </a:pPr>
            <a:r>
              <a:rPr lang="mn-MN" sz="4800" dirty="0" smtClean="0"/>
              <a:t>Ашигласан материалуудын жагсаалтыг</a:t>
            </a:r>
            <a:br>
              <a:rPr lang="mn-MN" sz="4800" dirty="0" smtClean="0"/>
            </a:br>
            <a:r>
              <a:rPr lang="mn-MN" sz="4800" dirty="0" smtClean="0"/>
              <a:t>хавсралтаас харна уу.</a:t>
            </a:r>
            <a:endParaRPr lang="en-US" altLang="en-US" sz="3200" b="1" i="1" dirty="0" smtClean="0">
              <a:solidFill>
                <a:srgbClr val="FF0000"/>
              </a:solidFill>
            </a:endParaRP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mn-MN" altLang="en-US" sz="3200" smtClean="0"/>
              <a:t>Баярлалаа</a:t>
            </a:r>
            <a:r>
              <a:rPr lang="en-US" altLang="en-US" sz="3200" smtClean="0"/>
              <a:t>!</a:t>
            </a:r>
            <a:endParaRPr lang="en-GB" altLang="en-US" sz="3200" smtClean="0"/>
          </a:p>
        </p:txBody>
      </p:sp>
      <p:sp>
        <p:nvSpPr>
          <p:cNvPr id="46083" name="Rectangle 3"/>
          <p:cNvSpPr>
            <a:spLocks noGrp="1" noChangeArrowheads="1"/>
          </p:cNvSpPr>
          <p:nvPr>
            <p:ph type="body" idx="1"/>
          </p:nvPr>
        </p:nvSpPr>
        <p:spPr>
          <a:xfrm>
            <a:off x="214313" y="1700213"/>
            <a:ext cx="8713787" cy="4702175"/>
          </a:xfrm>
        </p:spPr>
        <p:txBody>
          <a:bodyPr/>
          <a:lstStyle/>
          <a:p>
            <a:pPr algn="ctr">
              <a:buFont typeface="Wingdings" pitchFamily="2" charset="2"/>
              <a:buNone/>
            </a:pPr>
            <a:endParaRPr lang="en-GB" altLang="en-US" sz="4000" smtClean="0">
              <a:solidFill>
                <a:schemeClr val="accent2"/>
              </a:solidFill>
            </a:endParaRPr>
          </a:p>
          <a:p>
            <a:pPr algn="ctr">
              <a:buFont typeface="Wingdings" pitchFamily="2" charset="2"/>
              <a:buNone/>
            </a:pPr>
            <a:r>
              <a:rPr lang="en-GB" altLang="en-US" sz="4400" smtClean="0">
                <a:solidFill>
                  <a:schemeClr val="accent2"/>
                </a:solidFill>
              </a:rPr>
              <a:t>http://www.uis.unesco.org</a:t>
            </a:r>
          </a:p>
          <a:p>
            <a:pPr algn="ctr">
              <a:buFont typeface="Wingdings" pitchFamily="2" charset="2"/>
              <a:buNone/>
            </a:pPr>
            <a:endParaRPr lang="en-GB" altLang="en-US" sz="2400" u="sng" smtClean="0">
              <a:solidFill>
                <a:schemeClr val="accent2"/>
              </a:solidFill>
            </a:endParaRPr>
          </a:p>
          <a:p>
            <a:pPr algn="ctr">
              <a:buFont typeface="Wingdings" pitchFamily="2" charset="2"/>
              <a:buNone/>
            </a:pPr>
            <a:r>
              <a:rPr lang="en-GB" altLang="en-US" u="sng" smtClean="0">
                <a:solidFill>
                  <a:schemeClr val="accent2"/>
                </a:solidFill>
              </a:rPr>
              <a:t>r.pathirage@unesco.org</a:t>
            </a:r>
          </a:p>
          <a:p>
            <a:pPr>
              <a:buFont typeface="Wingdings" pitchFamily="2" charset="2"/>
              <a:buNone/>
            </a:pPr>
            <a:r>
              <a:rPr lang="en-GB" altLang="en-US" sz="2100" smtClean="0"/>
              <a:t>		</a:t>
            </a:r>
            <a:endParaRPr lang="en-US" altLang="en-US" sz="2000" b="1" smtClean="0">
              <a:solidFill>
                <a:schemeClr val="accent2"/>
              </a:solidFill>
            </a:endParaRPr>
          </a:p>
          <a:p>
            <a:pPr>
              <a:buFont typeface="Wingdings" pitchFamily="2" charset="2"/>
              <a:buNone/>
            </a:pPr>
            <a:r>
              <a:rPr lang="en-US" altLang="en-US" sz="2000" b="1" smtClean="0">
                <a:solidFill>
                  <a:schemeClr val="accent2"/>
                </a:solidFill>
              </a:rPr>
              <a:t>		</a:t>
            </a:r>
            <a:endParaRPr lang="en-GB" altLang="en-US" sz="2000" b="1" smtClean="0">
              <a:solidFill>
                <a:schemeClr val="accent2"/>
              </a:solidFill>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idx="4294967295"/>
          </p:nvPr>
        </p:nvSpPr>
        <p:spPr>
          <a:xfrm>
            <a:off x="2063750" y="0"/>
            <a:ext cx="6937375" cy="914400"/>
          </a:xfrm>
        </p:spPr>
        <p:txBody>
          <a:bodyPr/>
          <a:lstStyle/>
          <a:p>
            <a:pPr eaLnBrk="1" hangingPunct="1"/>
            <a:r>
              <a:rPr lang="mn-MN" altLang="en-US" smtClean="0"/>
              <a:t>Системийн арга</a:t>
            </a:r>
            <a:endParaRPr lang="en-GB" altLang="en-US" smtClean="0"/>
          </a:p>
        </p:txBody>
      </p:sp>
      <p:sp>
        <p:nvSpPr>
          <p:cNvPr id="7171" name="Content Placeholder 2"/>
          <p:cNvSpPr>
            <a:spLocks noGrp="1"/>
          </p:cNvSpPr>
          <p:nvPr>
            <p:ph idx="4294967295"/>
          </p:nvPr>
        </p:nvSpPr>
        <p:spPr/>
        <p:txBody>
          <a:bodyPr/>
          <a:lstStyle/>
          <a:p>
            <a:pPr eaLnBrk="1" hangingPunct="1">
              <a:buFont typeface="Wingdings" pitchFamily="2" charset="2"/>
              <a:buNone/>
            </a:pPr>
            <a:r>
              <a:rPr lang="mn-MN" smtClean="0"/>
              <a:t>Инноваци нь байнга хөгжиж байдаг ба нарийн төвөгтэй:</a:t>
            </a:r>
          </a:p>
          <a:p>
            <a:pPr eaLnBrk="1" hangingPunct="1"/>
            <a:r>
              <a:rPr lang="mn-MN" smtClean="0"/>
              <a:t>Оролцогч талууд олон, уялдаа холбоо ихтэй</a:t>
            </a:r>
          </a:p>
          <a:p>
            <a:pPr eaLnBrk="1" hangingPunct="1"/>
            <a:r>
              <a:rPr lang="mn-MN" smtClean="0"/>
              <a:t>Мэдээлэл буцаж ирэх болон цааш нь дамжуулах үйл явц</a:t>
            </a:r>
            <a:br>
              <a:rPr lang="mn-MN" smtClean="0"/>
            </a:br>
            <a:r>
              <a:rPr lang="mn-MN" smtClean="0"/>
              <a:t> инноваци нь шугаман бус</a:t>
            </a:r>
            <a:endParaRPr lang="mn-MN" alt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1828800" y="0"/>
            <a:ext cx="7315200" cy="914400"/>
          </a:xfrm>
        </p:spPr>
        <p:txBody>
          <a:bodyPr/>
          <a:lstStyle/>
          <a:p>
            <a:r>
              <a:rPr lang="mn-MN" altLang="en-US" smtClean="0"/>
              <a:t>Шалгуур үзүүлэлтүүдийг стандартчилах</a:t>
            </a:r>
            <a:endParaRPr lang="en-GB" altLang="en-US" smtClean="0"/>
          </a:p>
        </p:txBody>
      </p:sp>
      <p:graphicFrame>
        <p:nvGraphicFramePr>
          <p:cNvPr id="17" name="Diagram 16"/>
          <p:cNvGraphicFramePr/>
          <p:nvPr/>
        </p:nvGraphicFramePr>
        <p:xfrm>
          <a:off x="357158" y="1052513"/>
          <a:ext cx="8569325" cy="58054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196" name="Line 9"/>
          <p:cNvSpPr>
            <a:spLocks noChangeShapeType="1"/>
          </p:cNvSpPr>
          <p:nvPr/>
        </p:nvSpPr>
        <p:spPr bwMode="auto">
          <a:xfrm flipV="1">
            <a:off x="8027988" y="1700213"/>
            <a:ext cx="0" cy="4537075"/>
          </a:xfrm>
          <a:prstGeom prst="line">
            <a:avLst/>
          </a:prstGeom>
          <a:noFill/>
          <a:ln w="44450">
            <a:solidFill>
              <a:srgbClr val="FF0000"/>
            </a:solidFill>
            <a:round/>
            <a:headEnd/>
            <a:tailEnd type="stealth" w="lg" len="lg"/>
          </a:ln>
        </p:spPr>
        <p:txBody>
          <a:bodyPr anchor="ctr"/>
          <a:lstStyle/>
          <a:p>
            <a:endParaRPr lang="en-US"/>
          </a:p>
        </p:txBody>
      </p:sp>
      <p:sp>
        <p:nvSpPr>
          <p:cNvPr id="8197" name="Text Box 10"/>
          <p:cNvSpPr txBox="1">
            <a:spLocks noChangeArrowheads="1"/>
          </p:cNvSpPr>
          <p:nvPr/>
        </p:nvSpPr>
        <p:spPr bwMode="auto">
          <a:xfrm>
            <a:off x="6877050" y="2276475"/>
            <a:ext cx="2266950" cy="457200"/>
          </a:xfrm>
          <a:prstGeom prst="rect">
            <a:avLst/>
          </a:prstGeom>
          <a:noFill/>
          <a:ln w="9525" algn="ctr">
            <a:noFill/>
            <a:miter lim="800000"/>
            <a:headEnd/>
            <a:tailEnd/>
          </a:ln>
        </p:spPr>
        <p:txBody>
          <a:bodyPr>
            <a:spAutoFit/>
          </a:bodyPr>
          <a:lstStyle/>
          <a:p>
            <a:pPr>
              <a:spcBef>
                <a:spcPct val="50000"/>
              </a:spcBef>
            </a:pPr>
            <a:r>
              <a:rPr lang="mn-MN" altLang="en-US" sz="2400" b="1"/>
              <a:t>Зөвшилцөл</a:t>
            </a:r>
            <a:endParaRPr lang="en-GB" altLang="en-US" sz="2400" b="1"/>
          </a:p>
        </p:txBody>
      </p:sp>
      <p:sp>
        <p:nvSpPr>
          <p:cNvPr id="8198" name="Line 11"/>
          <p:cNvSpPr>
            <a:spLocks noChangeShapeType="1"/>
          </p:cNvSpPr>
          <p:nvPr/>
        </p:nvSpPr>
        <p:spPr bwMode="auto">
          <a:xfrm flipV="1">
            <a:off x="971550" y="1700213"/>
            <a:ext cx="0" cy="4537075"/>
          </a:xfrm>
          <a:prstGeom prst="line">
            <a:avLst/>
          </a:prstGeom>
          <a:noFill/>
          <a:ln w="44450">
            <a:solidFill>
              <a:schemeClr val="accent2"/>
            </a:solidFill>
            <a:round/>
            <a:headEnd type="stealth" w="lg" len="lg"/>
            <a:tailEnd type="none" w="lg" len="lg"/>
          </a:ln>
        </p:spPr>
        <p:txBody>
          <a:bodyPr anchor="ctr"/>
          <a:lstStyle/>
          <a:p>
            <a:endParaRPr lang="en-US"/>
          </a:p>
        </p:txBody>
      </p:sp>
      <p:sp>
        <p:nvSpPr>
          <p:cNvPr id="8199" name="Text Box 12"/>
          <p:cNvSpPr txBox="1">
            <a:spLocks noChangeArrowheads="1"/>
          </p:cNvSpPr>
          <p:nvPr/>
        </p:nvSpPr>
        <p:spPr bwMode="auto">
          <a:xfrm>
            <a:off x="0" y="2286000"/>
            <a:ext cx="2266950" cy="457200"/>
          </a:xfrm>
          <a:prstGeom prst="rect">
            <a:avLst/>
          </a:prstGeom>
          <a:noFill/>
          <a:ln w="9525" algn="ctr">
            <a:noFill/>
            <a:miter lim="800000"/>
            <a:headEnd/>
            <a:tailEnd/>
          </a:ln>
        </p:spPr>
        <p:txBody>
          <a:bodyPr>
            <a:spAutoFit/>
          </a:bodyPr>
          <a:lstStyle/>
          <a:p>
            <a:pPr>
              <a:spcBef>
                <a:spcPct val="50000"/>
              </a:spcBef>
            </a:pPr>
            <a:r>
              <a:rPr lang="mn-MN" altLang="en-US" sz="2400" b="1"/>
              <a:t>Стандартууд</a:t>
            </a:r>
            <a:endParaRPr lang="en-GB" altLang="en-US" sz="2400" b="1"/>
          </a:p>
        </p:txBody>
      </p:sp>
      <p:sp>
        <p:nvSpPr>
          <p:cNvPr id="8200" name="Line 13"/>
          <p:cNvSpPr>
            <a:spLocks noChangeShapeType="1"/>
          </p:cNvSpPr>
          <p:nvPr/>
        </p:nvSpPr>
        <p:spPr bwMode="auto">
          <a:xfrm>
            <a:off x="3779838" y="2708275"/>
            <a:ext cx="0" cy="3673475"/>
          </a:xfrm>
          <a:prstGeom prst="line">
            <a:avLst/>
          </a:prstGeom>
          <a:noFill/>
          <a:ln w="9525">
            <a:solidFill>
              <a:schemeClr val="tx1"/>
            </a:solidFill>
            <a:round/>
            <a:headEnd/>
            <a:tailEnd/>
          </a:ln>
        </p:spPr>
        <p:txBody>
          <a:bodyPr anchor="ctr"/>
          <a:lstStyle/>
          <a:p>
            <a:endParaRPr lang="en-US"/>
          </a:p>
        </p:txBody>
      </p:sp>
      <p:sp>
        <p:nvSpPr>
          <p:cNvPr id="8201" name="Line 14"/>
          <p:cNvSpPr>
            <a:spLocks noChangeShapeType="1"/>
          </p:cNvSpPr>
          <p:nvPr/>
        </p:nvSpPr>
        <p:spPr bwMode="auto">
          <a:xfrm>
            <a:off x="5292725" y="2708275"/>
            <a:ext cx="0" cy="3673475"/>
          </a:xfrm>
          <a:prstGeom prst="line">
            <a:avLst/>
          </a:prstGeom>
          <a:noFill/>
          <a:ln w="9525">
            <a:solidFill>
              <a:schemeClr val="tx1"/>
            </a:solidFill>
            <a:round/>
            <a:headEnd/>
            <a:tailEnd/>
          </a:ln>
        </p:spPr>
        <p:txBody>
          <a:bodyPr anchor="ctr"/>
          <a:lstStyle/>
          <a:p>
            <a:endParaRPr lang="en-US"/>
          </a:p>
        </p:txBody>
      </p:sp>
      <p:sp>
        <p:nvSpPr>
          <p:cNvPr id="8202" name="Line 15"/>
          <p:cNvSpPr>
            <a:spLocks noChangeShapeType="1"/>
          </p:cNvSpPr>
          <p:nvPr/>
        </p:nvSpPr>
        <p:spPr bwMode="auto">
          <a:xfrm>
            <a:off x="3059113" y="3933825"/>
            <a:ext cx="0" cy="2447925"/>
          </a:xfrm>
          <a:prstGeom prst="line">
            <a:avLst/>
          </a:prstGeom>
          <a:noFill/>
          <a:ln w="9525">
            <a:solidFill>
              <a:schemeClr val="tx1"/>
            </a:solidFill>
            <a:round/>
            <a:headEnd/>
            <a:tailEnd/>
          </a:ln>
        </p:spPr>
        <p:txBody>
          <a:bodyPr anchor="ctr"/>
          <a:lstStyle/>
          <a:p>
            <a:endParaRPr lang="en-US"/>
          </a:p>
        </p:txBody>
      </p:sp>
      <p:sp>
        <p:nvSpPr>
          <p:cNvPr id="8203" name="Line 16"/>
          <p:cNvSpPr>
            <a:spLocks noChangeShapeType="1"/>
          </p:cNvSpPr>
          <p:nvPr/>
        </p:nvSpPr>
        <p:spPr bwMode="auto">
          <a:xfrm>
            <a:off x="6084888" y="3933825"/>
            <a:ext cx="0" cy="2447925"/>
          </a:xfrm>
          <a:prstGeom prst="line">
            <a:avLst/>
          </a:prstGeom>
          <a:noFill/>
          <a:ln w="9525">
            <a:solidFill>
              <a:schemeClr val="tx1"/>
            </a:solidFill>
            <a:round/>
            <a:headEnd/>
            <a:tailEnd/>
          </a:ln>
        </p:spPr>
        <p:txBody>
          <a:bodyPr anchor="ctr"/>
          <a:lstStyle/>
          <a:p>
            <a:endParaRPr lang="en-US"/>
          </a:p>
        </p:txBody>
      </p:sp>
      <p:sp>
        <p:nvSpPr>
          <p:cNvPr id="8204" name="Line 17"/>
          <p:cNvSpPr>
            <a:spLocks noChangeShapeType="1"/>
          </p:cNvSpPr>
          <p:nvPr/>
        </p:nvSpPr>
        <p:spPr bwMode="auto">
          <a:xfrm>
            <a:off x="2339975" y="5157788"/>
            <a:ext cx="0" cy="1223962"/>
          </a:xfrm>
          <a:prstGeom prst="line">
            <a:avLst/>
          </a:prstGeom>
          <a:noFill/>
          <a:ln w="9525">
            <a:solidFill>
              <a:schemeClr val="tx1"/>
            </a:solidFill>
            <a:round/>
            <a:headEnd/>
            <a:tailEnd/>
          </a:ln>
        </p:spPr>
        <p:txBody>
          <a:bodyPr anchor="ctr"/>
          <a:lstStyle/>
          <a:p>
            <a:endParaRPr lang="en-US"/>
          </a:p>
        </p:txBody>
      </p:sp>
      <p:sp>
        <p:nvSpPr>
          <p:cNvPr id="8205" name="Line 18"/>
          <p:cNvSpPr>
            <a:spLocks noChangeShapeType="1"/>
          </p:cNvSpPr>
          <p:nvPr/>
        </p:nvSpPr>
        <p:spPr bwMode="auto">
          <a:xfrm>
            <a:off x="6804025" y="5157788"/>
            <a:ext cx="0" cy="1223962"/>
          </a:xfrm>
          <a:prstGeom prst="line">
            <a:avLst/>
          </a:prstGeom>
          <a:noFill/>
          <a:ln w="9525">
            <a:solidFill>
              <a:schemeClr val="tx1"/>
            </a:solidFill>
            <a:round/>
            <a:headEnd/>
            <a:tailEnd/>
          </a:ln>
        </p:spPr>
        <p:txBody>
          <a:bodyPr anchor="ctr"/>
          <a:lstStyle/>
          <a:p>
            <a:endParaRPr lang="en-US"/>
          </a:p>
        </p:txBody>
      </p:sp>
      <p:grpSp>
        <p:nvGrpSpPr>
          <p:cNvPr id="2" name="Group 19"/>
          <p:cNvGrpSpPr>
            <a:grpSpLocks/>
          </p:cNvGrpSpPr>
          <p:nvPr/>
        </p:nvGrpSpPr>
        <p:grpSpPr bwMode="auto">
          <a:xfrm>
            <a:off x="1428750" y="1143000"/>
            <a:ext cx="3076575" cy="504825"/>
            <a:chOff x="1080" y="765"/>
            <a:chExt cx="1938" cy="318"/>
          </a:xfrm>
        </p:grpSpPr>
        <p:sp>
          <p:nvSpPr>
            <p:cNvPr id="8207" name="Text Box 20"/>
            <p:cNvSpPr txBox="1">
              <a:spLocks noChangeArrowheads="1"/>
            </p:cNvSpPr>
            <p:nvPr/>
          </p:nvSpPr>
          <p:spPr bwMode="auto">
            <a:xfrm>
              <a:off x="1080" y="810"/>
              <a:ext cx="1860" cy="250"/>
            </a:xfrm>
            <a:prstGeom prst="rect">
              <a:avLst/>
            </a:prstGeom>
            <a:noFill/>
            <a:ln w="9525" algn="ctr">
              <a:noFill/>
              <a:miter lim="800000"/>
              <a:headEnd/>
              <a:tailEnd/>
            </a:ln>
          </p:spPr>
          <p:txBody>
            <a:bodyPr>
              <a:spAutoFit/>
            </a:bodyPr>
            <a:lstStyle/>
            <a:p>
              <a:pPr>
                <a:spcBef>
                  <a:spcPct val="50000"/>
                </a:spcBef>
              </a:pPr>
              <a:r>
                <a:rPr lang="mn-MN" altLang="en-US" b="1">
                  <a:solidFill>
                    <a:srgbClr val="CC0099"/>
                  </a:solidFill>
                </a:rPr>
                <a:t>Та энд байна</a:t>
              </a:r>
              <a:endParaRPr lang="en-GB" altLang="en-US" b="1">
                <a:solidFill>
                  <a:srgbClr val="CC0099"/>
                </a:solidFill>
              </a:endParaRPr>
            </a:p>
          </p:txBody>
        </p:sp>
        <p:sp>
          <p:nvSpPr>
            <p:cNvPr id="8208" name="AutoShape 21"/>
            <p:cNvSpPr>
              <a:spLocks noChangeArrowheads="1"/>
            </p:cNvSpPr>
            <p:nvPr/>
          </p:nvSpPr>
          <p:spPr bwMode="auto">
            <a:xfrm>
              <a:off x="2610" y="765"/>
              <a:ext cx="408" cy="318"/>
            </a:xfrm>
            <a:prstGeom prst="rightArrow">
              <a:avLst>
                <a:gd name="adj1" fmla="val 50000"/>
                <a:gd name="adj2" fmla="val 32075"/>
              </a:avLst>
            </a:prstGeom>
            <a:solidFill>
              <a:srgbClr val="CC0099"/>
            </a:solidFill>
            <a:ln w="9525" algn="ctr">
              <a:solidFill>
                <a:srgbClr val="CC0099"/>
              </a:solidFill>
              <a:miter lim="800000"/>
              <a:headEnd/>
              <a:tailEnd/>
            </a:ln>
          </p:spPr>
          <p:txBody>
            <a:bodyPr wrap="none" anchor="ctr"/>
            <a:lstStyle/>
            <a:p>
              <a:endParaRPr lang="en-GB" alt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908175" y="0"/>
            <a:ext cx="7235825" cy="914400"/>
          </a:xfrm>
        </p:spPr>
        <p:txBody>
          <a:bodyPr/>
          <a:lstStyle/>
          <a:p>
            <a:r>
              <a:rPr lang="mn-MN" sz="2800" smtClean="0"/>
              <a:t>ЮНЕСКО-гийн аргачлал, тогтолцоо</a:t>
            </a:r>
            <a:endParaRPr lang="en-GB" altLang="en-US" sz="2600" smtClean="0"/>
          </a:p>
        </p:txBody>
      </p:sp>
      <p:sp>
        <p:nvSpPr>
          <p:cNvPr id="9219" name="Rectangle 3"/>
          <p:cNvSpPr>
            <a:spLocks noGrp="1" noChangeArrowheads="1"/>
          </p:cNvSpPr>
          <p:nvPr>
            <p:ph type="body" idx="1"/>
          </p:nvPr>
        </p:nvSpPr>
        <p:spPr>
          <a:xfrm>
            <a:off x="304800" y="1143000"/>
            <a:ext cx="4843463" cy="5310188"/>
          </a:xfrm>
        </p:spPr>
        <p:txBody>
          <a:bodyPr/>
          <a:lstStyle/>
          <a:p>
            <a:r>
              <a:rPr lang="mn-MN" sz="2400" smtClean="0"/>
              <a:t>ШУТ-ийн статистикийн олон улсын стандартчилалын тухай зөвлөмж, 1978</a:t>
            </a:r>
          </a:p>
          <a:p>
            <a:r>
              <a:rPr lang="mn-MN" sz="2400" smtClean="0"/>
              <a:t>ЮНЕСКО-гийн ШУТ-ийн үйл ажиллагааны Статистикийн гарын авлага ST-84 / WS / 12, Парис, 1984</a:t>
            </a:r>
          </a:p>
          <a:p>
            <a:r>
              <a:rPr lang="mn-MN" sz="2400" smtClean="0"/>
              <a:t>1997 болон 2011 оны</a:t>
            </a:r>
            <a:r>
              <a:rPr lang="en-US" sz="2400" smtClean="0"/>
              <a:t> </a:t>
            </a:r>
            <a:r>
              <a:rPr lang="mn-MN" sz="2400" smtClean="0"/>
              <a:t>Боловсролын олон улсын стандарт ангилал </a:t>
            </a:r>
            <a:r>
              <a:rPr lang="en-US" sz="2400" smtClean="0"/>
              <a:t>(ISCED)</a:t>
            </a:r>
            <a:endParaRPr lang="mn-MN" altLang="en-US" sz="2400" smtClean="0"/>
          </a:p>
        </p:txBody>
      </p:sp>
      <p:pic>
        <p:nvPicPr>
          <p:cNvPr id="9220" name="Picture 4"/>
          <p:cNvPicPr>
            <a:picLocks noChangeAspect="1" noChangeArrowheads="1"/>
          </p:cNvPicPr>
          <p:nvPr/>
        </p:nvPicPr>
        <p:blipFill>
          <a:blip r:embed="rId2"/>
          <a:srcRect/>
          <a:stretch>
            <a:fillRect/>
          </a:stretch>
        </p:blipFill>
        <p:spPr bwMode="auto">
          <a:xfrm>
            <a:off x="5391150" y="1125538"/>
            <a:ext cx="3670300" cy="5257800"/>
          </a:xfrm>
          <a:prstGeom prst="rect">
            <a:avLst/>
          </a:prstGeom>
          <a:solidFill>
            <a:schemeClr val="tx1"/>
          </a:solidFill>
          <a:ln w="9525">
            <a:solidFill>
              <a:schemeClr val="tx1"/>
            </a:solidFill>
            <a:miter lim="800000"/>
            <a:headEnd/>
            <a:tailEnd/>
          </a:ln>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GB" altLang="en-US" smtClean="0"/>
              <a:t>“</a:t>
            </a:r>
            <a:r>
              <a:rPr lang="mn-MN" altLang="en-US" smtClean="0"/>
              <a:t>Фраскатийн гэр бүл</a:t>
            </a:r>
            <a:r>
              <a:rPr lang="en-GB" altLang="en-US" smtClean="0"/>
              <a:t>”</a:t>
            </a:r>
            <a:r>
              <a:rPr lang="mn-MN" altLang="en-US" smtClean="0"/>
              <a:t>-ийн</a:t>
            </a:r>
            <a:r>
              <a:rPr lang="en-GB" altLang="en-US" smtClean="0"/>
              <a:t> </a:t>
            </a:r>
            <a:r>
              <a:rPr lang="mn-MN" altLang="en-US" smtClean="0"/>
              <a:t>ЭЗХАХБ-ын гарын авлагууд</a:t>
            </a:r>
            <a:endParaRPr lang="en-US" altLang="en-US" smtClean="0"/>
          </a:p>
        </p:txBody>
      </p:sp>
      <p:sp>
        <p:nvSpPr>
          <p:cNvPr id="10243" name="Rectangle 3"/>
          <p:cNvSpPr>
            <a:spLocks noGrp="1" noChangeArrowheads="1"/>
          </p:cNvSpPr>
          <p:nvPr>
            <p:ph type="body" idx="1"/>
          </p:nvPr>
        </p:nvSpPr>
        <p:spPr/>
        <p:txBody>
          <a:bodyPr/>
          <a:lstStyle/>
          <a:p>
            <a:r>
              <a:rPr lang="mn-MN" altLang="en-US" smtClean="0"/>
              <a:t>Фраскатийн гарын авлага</a:t>
            </a:r>
          </a:p>
          <a:p>
            <a:r>
              <a:rPr lang="mn-MN" altLang="en-US" smtClean="0"/>
              <a:t>Ослогийн гарын авлага</a:t>
            </a:r>
          </a:p>
          <a:p>
            <a:r>
              <a:rPr lang="mn-MN" altLang="en-US" smtClean="0"/>
              <a:t>Канберрагийн гарын авлага</a:t>
            </a:r>
          </a:p>
          <a:p>
            <a:r>
              <a:rPr lang="mn-MN" altLang="en-US" smtClean="0"/>
              <a:t>Патентийн гарын авлага</a:t>
            </a:r>
            <a:endParaRPr lang="en-US" altLang="en-US" smtClean="0"/>
          </a:p>
          <a:p>
            <a:endParaRPr lang="en-US" altLang="en-US" smtClean="0"/>
          </a:p>
          <a:p>
            <a:pPr>
              <a:buFont typeface="Wingdings" pitchFamily="2" charset="2"/>
              <a:buNone/>
            </a:pPr>
            <a:endParaRPr lang="en-US" altLang="en-US"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mn-MN" altLang="en-US" smtClean="0"/>
              <a:t>Бусад хамааралтай ЭЗХАХБ-ын баримт бичгүүд</a:t>
            </a:r>
            <a:endParaRPr lang="en-US" altLang="en-US" smtClean="0"/>
          </a:p>
        </p:txBody>
      </p:sp>
      <p:sp>
        <p:nvSpPr>
          <p:cNvPr id="11267" name="Rectangle 3"/>
          <p:cNvSpPr>
            <a:spLocks noGrp="1" noChangeArrowheads="1"/>
          </p:cNvSpPr>
          <p:nvPr>
            <p:ph type="body" idx="1"/>
          </p:nvPr>
        </p:nvSpPr>
        <p:spPr/>
        <p:txBody>
          <a:bodyPr/>
          <a:lstStyle/>
          <a:p>
            <a:r>
              <a:rPr lang="mn-MN" smtClean="0"/>
              <a:t>Эдийн засгийн даяаршлын үзүүлэлтүүдийн гарын авлага</a:t>
            </a:r>
          </a:p>
          <a:p>
            <a:r>
              <a:rPr lang="mn-MN" smtClean="0"/>
              <a:t>Мэдээллийн нийгмийг хэмжих удирдамж</a:t>
            </a:r>
          </a:p>
          <a:p>
            <a:r>
              <a:rPr lang="mn-MN" smtClean="0"/>
              <a:t>Биотехнологийн статистикийн</a:t>
            </a:r>
            <a:br>
              <a:rPr lang="mn-MN" smtClean="0"/>
            </a:br>
            <a:r>
              <a:rPr lang="mn-MN" smtClean="0"/>
              <a:t>ерөнхий бүдүүвч</a:t>
            </a:r>
          </a:p>
          <a:p>
            <a:r>
              <a:rPr lang="mn-MN" altLang="en-US" smtClean="0"/>
              <a:t>Бүтээмжийн гарын авлага</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UIS - Measuring R&amp;D - template">
  <a:themeElements>
    <a:clrScheme name="UIS - Measuring R&amp;D -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IS - Measuring R&amp;D -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s-ES" sz="20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s-ES" sz="20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UIS - Measuring R&amp;D -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IS - Measuring R&amp;D -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IS - Measuring R&amp;D - 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IS - Measuring R&amp;D - 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IS - Measuring R&amp;D -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IS - Measuring R&amp;D -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IS - Measuring R&amp;D -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UIS - Measuring R&amp;D - template</Template>
  <TotalTime>3240</TotalTime>
  <Words>2241</Words>
  <Application>Microsoft Office PowerPoint</Application>
  <PresentationFormat>On-screen Show (4:3)</PresentationFormat>
  <Paragraphs>313</Paragraphs>
  <Slides>43</Slides>
  <Notes>15</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UIS - Measuring R&amp;D - template</vt:lpstr>
      <vt:lpstr>Шинжлэх ухаан, технологи, инновацийг хэмжих нь: статистикийн нэр томъёонууд</vt:lpstr>
      <vt:lpstr> </vt:lpstr>
      <vt:lpstr>ШУТ: Шугаман загвар?</vt:lpstr>
      <vt:lpstr>Загварыг ашиглан шалгуур үзүүлэлтүүдийг тодорхойлох</vt:lpstr>
      <vt:lpstr>Системийн арга</vt:lpstr>
      <vt:lpstr>Шалгуур үзүүлэлтүүдийг стандартчилах</vt:lpstr>
      <vt:lpstr>ЮНЕСКО-гийн аргачлал, тогтолцоо</vt:lpstr>
      <vt:lpstr>“Фраскатийн гэр бүл”-ийн ЭЗХАХБ-ын гарын авлагууд</vt:lpstr>
      <vt:lpstr>Бусад хамааралтай ЭЗХАХБ-ын баримт бичгүүд</vt:lpstr>
      <vt:lpstr> </vt:lpstr>
      <vt:lpstr>ШУТ-ийн үйл ажиллагаа: Тодорхойлолт</vt:lpstr>
      <vt:lpstr>ШУТҮА-ны хамрах хүрээ</vt:lpstr>
      <vt:lpstr>Шалгуур үзүүлэлтийн хүрээ</vt:lpstr>
      <vt:lpstr>Судалгаа, туршилтын хөгжил (СХА)</vt:lpstr>
      <vt:lpstr>Судалгаа, туршилтын хөгжил (СХА): Тодорхойлолт</vt:lpstr>
      <vt:lpstr>СХА нь дараах үйл ажиллагаануудыг хамарна:</vt:lpstr>
      <vt:lpstr>СХА–д хамаарахгүй зүйлүүд</vt:lpstr>
      <vt:lpstr>Шалгуур үзүүлэлтийн хүрээ</vt:lpstr>
      <vt:lpstr>ШУТ-ийн боловсрол, сургалт (ШУБ): Тодорхойлолт</vt:lpstr>
      <vt:lpstr>СХА болон сургалтын хоорондын хязгаар</vt:lpstr>
      <vt:lpstr>6-р түвшний/ баклаврын оюутнуудын СХА болон боловсрол, сургалтын хоорондын зааг</vt:lpstr>
      <vt:lpstr>ШУТ-ийн үйлчилгээ (ШУТҮ): Тодорхойлолт</vt:lpstr>
      <vt:lpstr>ШУТҮ: Дэлгэрэнгүй үйл ажиллагаа</vt:lpstr>
      <vt:lpstr>Бусад холбогдох ШУТ-ийн үйл ажиллагаанууд</vt:lpstr>
      <vt:lpstr>Шалгуур үзүүлэлтийн хүрээ</vt:lpstr>
      <vt:lpstr>Инноваци: Ослогийн гарын авлага</vt:lpstr>
      <vt:lpstr>Инноваци: Тодорхойлолт (Ослогийн гарын авлага 2005)</vt:lpstr>
      <vt:lpstr>Инновацийн үйл ажиллагаанууд</vt:lpstr>
      <vt:lpstr> </vt:lpstr>
      <vt:lpstr>СХА-г бусад үйл ажиллагаануудаас ялгах шалгуурууд</vt:lpstr>
      <vt:lpstr>СХА болон аж үйлдвэрийн бусад ажиллагаанаас ялгах ялгаа</vt:lpstr>
      <vt:lpstr>Туршилтын болон үйлдвэрлэхийн өмнөх хөгжлийн хоорондын ялгаа</vt:lpstr>
      <vt:lpstr>СХА-ын удирдлага болон шууд бус туслах үйл ажиллагаануудын хоорондын заагийг тодорхойлоход тулгарах асуудлууд</vt:lpstr>
      <vt:lpstr>Клиникийн туршилт</vt:lpstr>
      <vt:lpstr>Програм хангамж хөгжүүлэх ажилд СХА-ыг тогтоох</vt:lpstr>
      <vt:lpstr>Програм хангамж дахь СХА </vt:lpstr>
      <vt:lpstr>СХА-ын жишээ програм хангамжийн салбарт</vt:lpstr>
      <vt:lpstr>Үйлчилгээнд судалгаа хөгжлийн ажлыг тогтоох шалгуурууд</vt:lpstr>
      <vt:lpstr>СХА-ын жишээ банк, даатгалын салбарт</vt:lpstr>
      <vt:lpstr>СХА-ын жишээ бусад үйлчилгээний үйл ажиллагаанд</vt:lpstr>
      <vt:lpstr>Хураангуй</vt:lpstr>
      <vt:lpstr>Slide 42</vt:lpstr>
      <vt:lpstr>Баярлалаа!</vt:lpstr>
    </vt:vector>
  </TitlesOfParts>
  <Company>UNESCO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Measuring Research and Experimental Development</dc:title>
  <dc:creator>Ernesto Fernandez Polcuch</dc:creator>
  <cp:lastModifiedBy>user</cp:lastModifiedBy>
  <cp:revision>1283</cp:revision>
  <dcterms:created xsi:type="dcterms:W3CDTF">2008-06-12T15:13:00Z</dcterms:created>
  <dcterms:modified xsi:type="dcterms:W3CDTF">2015-08-20T02:04:52Z</dcterms:modified>
</cp:coreProperties>
</file>