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492" r:id="rId2"/>
    <p:sldId id="431" r:id="rId3"/>
    <p:sldId id="400" r:id="rId4"/>
    <p:sldId id="432" r:id="rId5"/>
    <p:sldId id="483" r:id="rId6"/>
    <p:sldId id="490" r:id="rId7"/>
    <p:sldId id="433" r:id="rId8"/>
    <p:sldId id="434" r:id="rId9"/>
    <p:sldId id="484" r:id="rId10"/>
    <p:sldId id="435" r:id="rId11"/>
    <p:sldId id="436" r:id="rId12"/>
    <p:sldId id="437" r:id="rId13"/>
    <p:sldId id="485" r:id="rId14"/>
    <p:sldId id="438" r:id="rId15"/>
    <p:sldId id="442" r:id="rId16"/>
    <p:sldId id="487" r:id="rId17"/>
    <p:sldId id="444" r:id="rId18"/>
    <p:sldId id="445" r:id="rId19"/>
    <p:sldId id="482" r:id="rId20"/>
    <p:sldId id="415" r:id="rId21"/>
  </p:sldIdLst>
  <p:sldSz cx="9144000" cy="6858000" type="screen4x3"/>
  <p:notesSz cx="6858000" cy="9144000"/>
  <p:defaultTextStyle>
    <a:defPPr>
      <a:defRPr lang="es-E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00"/>
    <a:srgbClr val="0000FF"/>
    <a:srgbClr val="660066"/>
    <a:srgbClr val="FF0000"/>
    <a:srgbClr val="0033CC"/>
    <a:srgbClr val="660033"/>
    <a:srgbClr val="333333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637" autoAdjust="0"/>
    <p:restoredTop sz="93026" autoAdjust="0"/>
  </p:normalViewPr>
  <p:slideViewPr>
    <p:cSldViewPr showGuides="1">
      <p:cViewPr>
        <p:scale>
          <a:sx n="75" d="100"/>
          <a:sy n="75" d="100"/>
        </p:scale>
        <p:origin x="-1170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03C80F7-DC70-453A-A6B7-CB76C667A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52612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1FABA87-6722-4F23-8EF7-9EFC0E49E6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43788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55DAD65-F2ED-4683-8B56-1525C9E4F99A}" type="slidenum">
              <a:rPr lang="en-GB" sz="1200" b="0" smtClean="0">
                <a:latin typeface="Times New Roman" pitchFamily="18" charset="0"/>
              </a:rPr>
              <a:pPr/>
              <a:t>3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And what is the procedure to gather data on innovation?</a:t>
            </a:r>
          </a:p>
          <a:p>
            <a:pPr eaLnBrk="1" hangingPunct="1"/>
            <a:r>
              <a:rPr lang="en-GB" smtClean="0"/>
              <a:t>- Combining innovation &amp; R&amp;D surveys</a:t>
            </a:r>
            <a:endParaRPr lang="en-US" smtClean="0"/>
          </a:p>
          <a:p>
            <a:pPr algn="just" eaLnBrk="1" hangingPunct="1">
              <a:buClr>
                <a:srgbClr val="000066"/>
              </a:buClr>
              <a:buSzPct val="85000"/>
            </a:pPr>
            <a:r>
              <a:rPr lang="en-GB" sz="1400" b="1" smtClean="0">
                <a:solidFill>
                  <a:srgbClr val="000066"/>
                </a:solidFill>
              </a:rPr>
              <a:t>Pro: </a:t>
            </a:r>
            <a:r>
              <a:rPr lang="en-GB" smtClean="0"/>
              <a:t>Reduce overall response burden; Analysing relation between R&amp;D and innovation at the unit level; Increases the frequency of innovation surveys; </a:t>
            </a:r>
          </a:p>
          <a:p>
            <a:pPr algn="just" eaLnBrk="1" hangingPunct="1">
              <a:buClr>
                <a:srgbClr val="000066"/>
              </a:buClr>
              <a:buSzPct val="85000"/>
            </a:pPr>
            <a:r>
              <a:rPr lang="en-GB" sz="1400" b="1" smtClean="0">
                <a:solidFill>
                  <a:srgbClr val="000066"/>
                </a:solidFill>
              </a:rPr>
              <a:t>Against: </a:t>
            </a:r>
            <a:r>
              <a:rPr lang="en-GB" smtClean="0"/>
              <a:t>Length of  questionnaire; Confusion between the concepts of R&amp;D and innovation; Different survey frames;</a:t>
            </a:r>
          </a:p>
          <a:p>
            <a:pPr algn="just" eaLnBrk="1" hangingPunct="1">
              <a:buClr>
                <a:srgbClr val="000066"/>
              </a:buClr>
              <a:buSzPct val="85000"/>
            </a:pPr>
            <a:r>
              <a:rPr lang="en-GB" smtClean="0"/>
              <a:t>Possibility of </a:t>
            </a:r>
            <a:r>
              <a:rPr lang="en-GB" i="1" smtClean="0">
                <a:solidFill>
                  <a:srgbClr val="000066"/>
                </a:solidFill>
              </a:rPr>
              <a:t>merging</a:t>
            </a:r>
            <a:r>
              <a:rPr lang="en-GB" smtClean="0"/>
              <a:t> with other business surveys</a:t>
            </a:r>
            <a:r>
              <a:rPr lang="en-GB" sz="1400" smtClean="0"/>
              <a:t> </a:t>
            </a:r>
            <a:r>
              <a:rPr lang="en-GB" sz="1000" i="1" smtClean="0"/>
              <a:t>(e.g. ICT)</a:t>
            </a: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3A899AE-EE39-4381-A177-62FF1F90A826}" type="slidenum">
              <a:rPr lang="en-GB" sz="1200" b="0" smtClean="0">
                <a:latin typeface="Times New Roman" pitchFamily="18" charset="0"/>
              </a:rPr>
              <a:pPr/>
              <a:t>7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algn="just" eaLnBrk="1" hangingPunct="1">
              <a:spcBef>
                <a:spcPct val="75000"/>
              </a:spcBef>
              <a:buClr>
                <a:srgbClr val="000066"/>
              </a:buClr>
              <a:buSzPct val="85000"/>
            </a:pPr>
            <a:r>
              <a:rPr lang="en-US" smtClean="0"/>
              <a:t>If the register forms the basis for several surveys (innovation, R&amp;D, general business), the information collected in the innovation survey can be restricted to issues specific to innovation.</a:t>
            </a: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4A5D056-1192-4A08-B74E-FB4A5AF7741B}" type="slidenum">
              <a:rPr lang="en-GB" sz="1200" b="0" smtClean="0">
                <a:latin typeface="Times New Roman" pitchFamily="18" charset="0"/>
              </a:rPr>
              <a:pPr/>
              <a:t>8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algn="just" eaLnBrk="1" hangingPunct="1">
              <a:buClr>
                <a:srgbClr val="000066"/>
              </a:buClr>
              <a:buSzPct val="85000"/>
            </a:pPr>
            <a:r>
              <a:rPr lang="en-US" b="1" smtClean="0">
                <a:solidFill>
                  <a:srgbClr val="000066"/>
                </a:solidFill>
              </a:rPr>
              <a:t>Census</a:t>
            </a:r>
            <a:r>
              <a:rPr lang="en-US" smtClean="0"/>
              <a:t> - costly but unavoidable in some cases (legal requirement, small frame population, inclusion of all units in the frame with a certain number of employees).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27868" indent="-279949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19797" indent="-223959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67716" indent="-223959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15635" indent="-223959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63554" indent="-223959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11472" indent="-223959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59391" indent="-223959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07310" indent="-223959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6EB0E51-4CE7-4950-97E5-BDD533B20C95}" type="slidenum">
              <a:rPr lang="en-GB" sz="1200" b="0">
                <a:latin typeface="Times New Roman" pitchFamily="18" charset="0"/>
              </a:rPr>
              <a:pPr/>
              <a:t>19</a:t>
            </a:fld>
            <a:endParaRPr lang="en-GB" sz="1200" b="0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>
              <a:buClr>
                <a:srgbClr val="000066"/>
              </a:buClr>
              <a:buSzPct val="85000"/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9E3C87D-C3B6-4984-BD50-0E6E2A109E4E}" type="slidenum">
              <a:rPr lang="en-GB" sz="1200" b="0" smtClean="0">
                <a:latin typeface="Times New Roman" pitchFamily="18" charset="0"/>
              </a:rPr>
              <a:pPr/>
              <a:t>20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z="1000" smtClean="0"/>
              <a:t>CIS: </a:t>
            </a:r>
            <a:r>
              <a:rPr lang="en-GB" smtClean="0"/>
              <a:t>http://www.oecd.org/dataoecd/37/39/37489901.pdf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ueil_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381000"/>
            <a:ext cx="5881687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58000" y="6521450"/>
            <a:ext cx="2000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0" smtClean="0"/>
              <a:t>www.uis.unesco.org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5"/>
            <a:ext cx="22685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00CCFF">
                    <a:alpha val="3019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419600"/>
            <a:ext cx="7696200" cy="106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143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algn="ctr">
              <a:defRPr sz="45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8533990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69198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617258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150" y="0"/>
            <a:ext cx="708025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5344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="" xmlns:p14="http://schemas.microsoft.com/office/powerpoint/2010/main" val="24504234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43608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2434947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21191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018925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95077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021777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13123251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9174415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534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76200"/>
            <a:ext cx="9144000" cy="1143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0"/>
            <a:ext cx="7080250" cy="914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858000" y="6521450"/>
            <a:ext cx="2000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0" smtClean="0"/>
              <a:t>www.uis.unesco.org</a:t>
            </a:r>
          </a:p>
        </p:txBody>
      </p:sp>
      <p:pic>
        <p:nvPicPr>
          <p:cNvPr id="1031" name="Picture 9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1979613" cy="115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00CCFF">
                    <a:alpha val="3019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725144"/>
            <a:ext cx="8515672" cy="1524000"/>
          </a:xfrm>
        </p:spPr>
        <p:txBody>
          <a:bodyPr anchor="ctr" anchorCtr="0"/>
          <a:lstStyle/>
          <a:p>
            <a:r>
              <a:rPr lang="mn-MN" sz="1600" b="1" dirty="0" smtClean="0"/>
              <a:t>“Шинжлэх ухаан, технологи, инновацийн шалгуур үзүүлэлт” үндэсний сургалт 					семинар						</a:t>
            </a:r>
          </a:p>
          <a:p>
            <a:r>
              <a:rPr lang="mn-MN" altLang="en-US" sz="1600" b="1" i="1" dirty="0" smtClean="0">
                <a:solidFill>
                  <a:srgbClr val="000000"/>
                </a:solidFill>
              </a:rPr>
              <a:t>						Улаанбаатар, Монгол Улс</a:t>
            </a:r>
            <a:r>
              <a:rPr lang="en-CA" altLang="en-US" sz="1600" b="1" i="1" dirty="0" smtClean="0">
                <a:solidFill>
                  <a:srgbClr val="000000"/>
                </a:solidFill>
              </a:rPr>
              <a:t>  </a:t>
            </a:r>
            <a:r>
              <a:rPr lang="mn-MN" altLang="en-US" sz="1600" b="1" i="1" dirty="0" smtClean="0">
                <a:solidFill>
                  <a:srgbClr val="000000"/>
                </a:solidFill>
              </a:rPr>
              <a:t>						</a:t>
            </a:r>
            <a:r>
              <a:rPr lang="en-CA" altLang="en-US" sz="1600" b="1" i="1" dirty="0" smtClean="0">
                <a:solidFill>
                  <a:srgbClr val="000000"/>
                </a:solidFill>
              </a:rPr>
              <a:t>2014</a:t>
            </a:r>
            <a:r>
              <a:rPr lang="mn-MN" altLang="en-US" sz="1600" b="1" i="1" dirty="0" smtClean="0">
                <a:solidFill>
                  <a:srgbClr val="000000"/>
                </a:solidFill>
              </a:rPr>
              <a:t> оны 10 сарын 14-16</a:t>
            </a:r>
            <a:endParaRPr lang="en-CA" altLang="en-US" sz="1600" b="1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0" y="2285993"/>
            <a:ext cx="8077200" cy="2533658"/>
          </a:xfrm>
        </p:spPr>
        <p:txBody>
          <a:bodyPr anchor="ctr"/>
          <a:lstStyle/>
          <a:p>
            <a:r>
              <a:rPr lang="mn-MN" sz="4000" i="1" dirty="0" smtClean="0">
                <a:solidFill>
                  <a:srgbClr val="0033CC"/>
                </a:solidFill>
              </a:rPr>
              <a:t>Инновацийн асуулгыг </a:t>
            </a:r>
            <a:br>
              <a:rPr lang="mn-MN" sz="4000" i="1" dirty="0" smtClean="0">
                <a:solidFill>
                  <a:srgbClr val="0033CC"/>
                </a:solidFill>
              </a:rPr>
            </a:br>
            <a:r>
              <a:rPr lang="mn-MN" sz="4000" i="1" dirty="0" smtClean="0">
                <a:solidFill>
                  <a:srgbClr val="0033CC"/>
                </a:solidFill>
              </a:rPr>
              <a:t>явуулах нь:</a:t>
            </a:r>
            <a:br>
              <a:rPr lang="mn-MN" sz="4000" i="1" dirty="0" smtClean="0">
                <a:solidFill>
                  <a:srgbClr val="0033CC"/>
                </a:solidFill>
              </a:rPr>
            </a:br>
            <a:r>
              <a:rPr lang="mn-MN" sz="4000" i="1" dirty="0" smtClean="0">
                <a:solidFill>
                  <a:srgbClr val="0033CC"/>
                </a:solidFill>
              </a:rPr>
              <a:t>Асуулгын үйл явц</a:t>
            </a:r>
            <a:r>
              <a:rPr lang="en-CA" sz="4000" b="1" i="1" dirty="0" smtClean="0">
                <a:solidFill>
                  <a:srgbClr val="0033CC"/>
                </a:solidFill>
              </a:rPr>
              <a:t/>
            </a:r>
            <a:br>
              <a:rPr lang="en-CA" sz="4000" b="1" i="1" dirty="0" smtClean="0">
                <a:solidFill>
                  <a:srgbClr val="0033CC"/>
                </a:solidFill>
              </a:rPr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5661248"/>
            <a:ext cx="3531274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r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 sz="1600" b="1" i="1">
                <a:solidFill>
                  <a:srgbClr val="0033CC"/>
                </a:solidFill>
                <a:latin typeface="+mn-lt"/>
                <a:cs typeface="+mn-cs"/>
              </a:defRPr>
            </a:lvl1pPr>
            <a:lvl2pPr indent="0" algn="ctr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 sz="2400">
                <a:latin typeface="+mn-lt"/>
                <a:cs typeface="+mn-cs"/>
              </a:defRPr>
            </a:lvl2pPr>
            <a:lvl3pPr indent="0" algn="ctr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 sz="2000">
                <a:latin typeface="+mn-lt"/>
                <a:cs typeface="+mn-cs"/>
              </a:defRPr>
            </a:lvl3pPr>
            <a:lvl4pPr indent="0" algn="ctr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  <a:defRPr>
                <a:latin typeface="+mn-lt"/>
                <a:cs typeface="+mn-cs"/>
              </a:defRPr>
            </a:lvl4pPr>
            <a:lvl5pPr indent="0" algn="ctr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None/>
              <a:defRPr>
                <a:latin typeface="+mn-lt"/>
                <a:cs typeface="+mn-cs"/>
              </a:defRPr>
            </a:lvl5pPr>
            <a:lvl6pPr indent="0"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>
                <a:latin typeface="+mn-lt"/>
                <a:cs typeface="+mn-cs"/>
              </a:defRPr>
            </a:lvl6pPr>
            <a:lvl7pPr indent="0"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>
                <a:latin typeface="+mn-lt"/>
                <a:cs typeface="+mn-cs"/>
              </a:defRPr>
            </a:lvl7pPr>
            <a:lvl8pPr indent="0"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>
                <a:latin typeface="+mn-lt"/>
                <a:cs typeface="+mn-cs"/>
              </a:defRPr>
            </a:lvl8pPr>
            <a:lvl9pPr indent="0"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>
                <a:latin typeface="+mn-lt"/>
                <a:cs typeface="+mn-cs"/>
              </a:defRPr>
            </a:lvl9pPr>
          </a:lstStyle>
          <a:p>
            <a:r>
              <a:rPr lang="mn-MN" dirty="0" smtClean="0"/>
              <a:t>Мартин Шаапер</a:t>
            </a:r>
          </a:p>
          <a:p>
            <a:r>
              <a:rPr lang="mn-MN" dirty="0" smtClean="0"/>
              <a:t>ЮНЕСКО-гийн Статистикийн хүрээлэн (UIS)</a:t>
            </a:r>
            <a:endParaRPr lang="en-GB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Судалгааны аргууд</a:t>
            </a:r>
            <a:r>
              <a:rPr lang="en-GB" sz="1800" dirty="0" smtClean="0"/>
              <a:t>(3)</a:t>
            </a:r>
            <a:endParaRPr lang="en-GB" dirty="0" smtClean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5153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Домэйн (хүн амын хэсгүүд):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Дээж авах давхаргын дэд хэсгүүд;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Боломжит дэд хүн ам:  Аж үйлдвэрийн бүлэглэлүүд, хэмжээний ангилалууд, бүс нутаг, СХА болон инновацийн үйл ажиллагаанд идэвхтэй оролцдог нэгжүүд</a:t>
            </a:r>
          </a:p>
          <a:p>
            <a:pPr marL="342900" lvl="1" indent="-342900" algn="just">
              <a:buClr>
                <a:srgbClr val="000066"/>
              </a:buClr>
              <a:buSzPct val="85000"/>
              <a:buFont typeface="Wingdings" pitchFamily="2" charset="2"/>
              <a:buChar char="§"/>
              <a:defRPr/>
            </a:pPr>
            <a:r>
              <a:rPr lang="mn-MN" dirty="0" smtClean="0">
                <a:ea typeface="+mn-ea"/>
                <a:cs typeface="+mn-cs"/>
              </a:rPr>
              <a:t>Удирдамж:</a:t>
            </a:r>
          </a:p>
          <a:p>
            <a:pPr marL="742950" lvl="2" indent="-342900" algn="just">
              <a:buClr>
                <a:srgbClr val="000066"/>
              </a:buClr>
              <a:buSzPct val="85000"/>
              <a:buFont typeface="Wingdings" pitchFamily="2" charset="2"/>
              <a:buChar char="§"/>
              <a:defRPr/>
            </a:pPr>
            <a:r>
              <a:rPr lang="mn-MN" dirty="0" smtClean="0"/>
              <a:t>Ижил статистикийн нэгжүүд болон ангилалууд;</a:t>
            </a:r>
          </a:p>
          <a:p>
            <a:pPr marL="742950" lvl="2" indent="-342900" algn="just">
              <a:buClr>
                <a:srgbClr val="000066"/>
              </a:buClr>
              <a:buSzPct val="85000"/>
              <a:buFont typeface="Wingdings" pitchFamily="2" charset="2"/>
              <a:buChar char="§"/>
              <a:defRPr/>
            </a:pPr>
            <a:r>
              <a:rPr lang="mn-MN" dirty="0" smtClean="0"/>
              <a:t>Үр дүнг тооцох аргуудын утга авцалдаа</a:t>
            </a:r>
          </a:p>
          <a:p>
            <a:pPr marL="742950" lvl="2" indent="-342900" algn="just">
              <a:buClr>
                <a:srgbClr val="000066"/>
              </a:buClr>
              <a:buSzPct val="85000"/>
              <a:buFont typeface="Wingdings" pitchFamily="2" charset="2"/>
              <a:buChar char="§"/>
              <a:defRPr/>
            </a:pPr>
            <a:r>
              <a:rPr lang="mn-MN" dirty="0" smtClean="0"/>
              <a:t>Мэдээлэл боловсруулах үед гарах хэлбэлзэл болон домэйнуудаас гарсан үр дүнгийн чанарын ялгааг баримтжуулах</a:t>
            </a:r>
            <a:endParaRPr lang="mn-MN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Судалгааны аргууд</a:t>
            </a:r>
            <a:r>
              <a:rPr lang="en-GB" sz="1800" dirty="0" smtClean="0"/>
              <a:t> (4)</a:t>
            </a:r>
            <a:endParaRPr lang="en-GB" dirty="0" smtClean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25538"/>
            <a:ext cx="85153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dirty="0" smtClean="0"/>
              <a:t>Дээж авах арга: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dirty="0" smtClean="0"/>
              <a:t>Үе давхаргуудын түүвэр судалгааны жишээ: хэмжээ, үндсэн үйл ажиллагаа;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dirty="0" smtClean="0"/>
              <a:t>Дээж авах хувь нь давхаргуудын хувьд ижил биш байх ёстой;</a:t>
            </a:r>
          </a:p>
          <a:p>
            <a:pPr marL="342900" lvl="1" indent="-342900" algn="just">
              <a:buClr>
                <a:srgbClr val="000066"/>
              </a:buClr>
              <a:buSzPct val="85000"/>
              <a:buFont typeface="Wingdings" pitchFamily="2" charset="2"/>
              <a:buChar char="§"/>
              <a:defRPr/>
            </a:pPr>
            <a:r>
              <a:rPr lang="mn-MN" sz="2800" dirty="0" smtClean="0">
                <a:ea typeface="+mn-ea"/>
                <a:cs typeface="+mn-cs"/>
              </a:rPr>
              <a:t>Солбицсон хэсгүүд: Стандарт арга зам - инновацийн судалгаа бүрт шинэ тохиолдлын түүвэр жишээ;</a:t>
            </a:r>
          </a:p>
          <a:p>
            <a:pPr marL="342900" lvl="1" indent="-342900" algn="just">
              <a:buClr>
                <a:srgbClr val="000066"/>
              </a:buClr>
              <a:buSzPct val="85000"/>
              <a:buFont typeface="Wingdings" pitchFamily="2" charset="2"/>
              <a:buChar char="§"/>
              <a:defRPr/>
            </a:pPr>
            <a:r>
              <a:rPr lang="mn-MN" sz="2800" dirty="0" smtClean="0">
                <a:ea typeface="+mn-ea"/>
                <a:cs typeface="+mn-cs"/>
              </a:rPr>
              <a:t>Мэдээллийн жагсаалт: өөр / нэмэлт арга.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sz="3200" dirty="0" smtClean="0"/>
              <a:t>Судалгааны аргууд</a:t>
            </a:r>
            <a:r>
              <a:rPr lang="en-GB" sz="1800" dirty="0" smtClean="0"/>
              <a:t>(5)</a:t>
            </a:r>
            <a:endParaRPr lang="en-GB" dirty="0" smtClean="0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25538"/>
            <a:ext cx="8515350" cy="5257800"/>
          </a:xfrm>
        </p:spPr>
        <p:txBody>
          <a:bodyPr/>
          <a:lstStyle/>
          <a:p>
            <a:r>
              <a:rPr lang="mn-MN" sz="2400" dirty="0" smtClean="0"/>
              <a:t>Тохиромжтой асуулгад оролцогчид:</a:t>
            </a:r>
          </a:p>
          <a:p>
            <a:pPr lvl="1"/>
            <a:r>
              <a:rPr lang="mn-MN" sz="2000" dirty="0" smtClean="0"/>
              <a:t>Арга зүй: жишээ нь, шууданд суурилсан судалгаа, вэб-д суурилсан санал асуулга, хувийн ярилцлагууд,</a:t>
            </a:r>
          </a:p>
          <a:p>
            <a:pPr lvl="1"/>
            <a:r>
              <a:rPr lang="mn-MN" sz="2000" dirty="0" smtClean="0"/>
              <a:t>Нэгжийн хамгийн тохиромжтой асуулгад оролцогч - зөвхөн цөөн хэдэн хүн хариулж болох нь маш онцгой асуултууд</a:t>
            </a:r>
            <a:br>
              <a:rPr lang="mn-MN" sz="2000" dirty="0" smtClean="0"/>
            </a:br>
            <a:endParaRPr lang="mn-MN" sz="2000" dirty="0" smtClean="0"/>
          </a:p>
          <a:p>
            <a:pPr lvl="1"/>
            <a:r>
              <a:rPr lang="mn-MN" sz="2000" dirty="0" smtClean="0"/>
              <a:t>Мэдээлэл цуглуулж эхлэхээс өмнө асуулгад оролцогчдын нэрийг тодорхой болгохыг хичээх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sz="2800" dirty="0" smtClean="0"/>
              <a:t>Судалгааны аргууд</a:t>
            </a:r>
            <a:r>
              <a:rPr lang="en-GB" sz="1800" dirty="0" smtClean="0"/>
              <a:t>(6)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5346749" cy="575841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Мэдээлэл цуглуулах арга</a:t>
            </a:r>
            <a:r>
              <a:rPr lang="en-GB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just">
              <a:buClr>
                <a:srgbClr val="000066"/>
              </a:buClr>
              <a:buSzPct val="85000"/>
              <a:buFont typeface="Wingdings" pitchFamily="2" charset="2"/>
              <a:buNone/>
              <a:defRPr/>
            </a:pPr>
            <a:endParaRPr lang="en-US" sz="12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51690" y="6093296"/>
            <a:ext cx="58164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spcBef>
                <a:spcPts val="1800"/>
              </a:spcBef>
              <a:buClr>
                <a:srgbClr val="000066"/>
              </a:buClr>
              <a:buSzPct val="85000"/>
            </a:pPr>
            <a:r>
              <a:rPr lang="en-GB" sz="1200" b="0" i="1" dirty="0">
                <a:solidFill>
                  <a:srgbClr val="333333"/>
                </a:solidFill>
              </a:rPr>
              <a:t>Source</a:t>
            </a:r>
            <a:r>
              <a:rPr lang="en-GB" sz="1200" b="0" dirty="0">
                <a:solidFill>
                  <a:srgbClr val="333333"/>
                </a:solidFill>
              </a:rPr>
              <a:t>: </a:t>
            </a:r>
            <a:r>
              <a:rPr lang="en-GB" sz="1200" b="0" dirty="0" smtClean="0">
                <a:solidFill>
                  <a:srgbClr val="333333"/>
                </a:solidFill>
              </a:rPr>
              <a:t>2012 </a:t>
            </a:r>
            <a:r>
              <a:rPr lang="en-GB" sz="1200" b="0" dirty="0">
                <a:solidFill>
                  <a:srgbClr val="333333"/>
                </a:solidFill>
              </a:rPr>
              <a:t>UIS </a:t>
            </a:r>
            <a:r>
              <a:rPr lang="en-GB" sz="1200" b="0" dirty="0" smtClean="0">
                <a:solidFill>
                  <a:srgbClr val="333333"/>
                </a:solidFill>
              </a:rPr>
              <a:t>Innovation Metadata Collection</a:t>
            </a:r>
            <a:endParaRPr lang="en-GB" sz="1400" b="0" dirty="0">
              <a:solidFill>
                <a:srgbClr val="333333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2071678"/>
            <a:ext cx="6580187" cy="29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1538" y="4714884"/>
            <a:ext cx="622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Биечлэн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785918" y="4714884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Захиа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2357422" y="4714884"/>
            <a:ext cx="3802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Веб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2714612" y="4643446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Биечлэн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утсаар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3286116" y="4643446"/>
            <a:ext cx="681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Биечлэн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имэйлээр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3857620" y="4643446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Биечлэн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захиагаар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0562" y="4643446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Биечлэн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вебээр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5000628" y="4786322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Веб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Имэйл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захиа</a:t>
            </a:r>
            <a:endParaRPr lang="en-US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5572132" y="4857760"/>
            <a:ext cx="6415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Имэйл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Захиа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биечлэн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утсаар</a:t>
            </a:r>
            <a:endParaRPr lang="en-US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6143636" y="4929198"/>
            <a:ext cx="6415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Веб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Имэйл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Захиа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биечлэн</a:t>
            </a:r>
            <a:r>
              <a:rPr lang="en-US" sz="800" dirty="0" smtClean="0"/>
              <a:t>/</a:t>
            </a:r>
          </a:p>
          <a:p>
            <a:r>
              <a:rPr lang="mn-MN" sz="800" dirty="0" smtClean="0"/>
              <a:t>бусад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6578" y="4500570"/>
            <a:ext cx="4876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800" dirty="0" smtClean="0"/>
              <a:t>бусад</a:t>
            </a:r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1733557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sz="2800" dirty="0" smtClean="0"/>
              <a:t>Судалгааны аргууд</a:t>
            </a:r>
            <a:r>
              <a:rPr lang="en-GB" sz="1800" dirty="0" smtClean="0"/>
              <a:t>(7)</a:t>
            </a:r>
            <a:endParaRPr lang="en-GB" dirty="0" smtClean="0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25538"/>
            <a:ext cx="8515350" cy="5257800"/>
          </a:xfrm>
        </p:spPr>
        <p:txBody>
          <a:bodyPr/>
          <a:lstStyle/>
          <a:p>
            <a:pPr>
              <a:buClr>
                <a:srgbClr val="000066"/>
              </a:buClr>
              <a:buSzPct val="85000"/>
              <a:buNone/>
              <a:defRPr/>
            </a:pPr>
            <a:r>
              <a:rPr lang="mn-MN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Санал асуулга:</a:t>
            </a:r>
            <a:endParaRPr lang="mn-MN" sz="2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rgbClr val="000066"/>
              </a:buClr>
              <a:buSzPct val="85000"/>
              <a:buFont typeface="Arial" pitchFamily="34" charset="0"/>
              <a:buChar char="•"/>
              <a:defRPr/>
            </a:pPr>
            <a:r>
              <a:rPr lang="mn-MN" sz="2400" dirty="0" smtClean="0"/>
              <a:t>Урьдчилсан сорилт;</a:t>
            </a:r>
          </a:p>
          <a:p>
            <a:pPr>
              <a:buClr>
                <a:srgbClr val="000066"/>
              </a:buClr>
              <a:buSzPct val="85000"/>
              <a:buFont typeface="Arial" pitchFamily="34" charset="0"/>
              <a:buChar char="•"/>
              <a:defRPr/>
            </a:pPr>
            <a:r>
              <a:rPr lang="mn-MN" sz="2400" dirty="0" smtClean="0"/>
              <a:t>Энгийн, богино,</a:t>
            </a:r>
          </a:p>
          <a:p>
            <a:pPr>
              <a:buClr>
                <a:srgbClr val="000066"/>
              </a:buClr>
              <a:buSzPct val="85000"/>
              <a:buFont typeface="Arial" pitchFamily="34" charset="0"/>
              <a:buChar char="•"/>
              <a:defRPr/>
            </a:pPr>
            <a:r>
              <a:rPr lang="mn-MN" sz="2400" dirty="0" smtClean="0"/>
              <a:t>Асуултын дэс дараалал,</a:t>
            </a:r>
          </a:p>
          <a:p>
            <a:pPr>
              <a:buClr>
                <a:srgbClr val="000066"/>
              </a:buClr>
              <a:buSzPct val="85000"/>
              <a:buFont typeface="Arial" pitchFamily="34" charset="0"/>
              <a:buChar char="•"/>
              <a:defRPr/>
            </a:pPr>
            <a:r>
              <a:rPr lang="mn-MN" sz="2400" dirty="0" smtClean="0"/>
              <a:t>Чанарын шалгуур үзүүлэлтүүдээр асуултууд бэлтгэх - хосоор буюу дэс дараагаар;</a:t>
            </a:r>
          </a:p>
          <a:p>
            <a:pPr>
              <a:buClr>
                <a:srgbClr val="000066"/>
              </a:buClr>
              <a:buSzPct val="85000"/>
              <a:buFont typeface="Arial" pitchFamily="34" charset="0"/>
              <a:buChar char="•"/>
              <a:defRPr/>
            </a:pPr>
            <a:r>
              <a:rPr lang="mn-MN" sz="2400" dirty="0" smtClean="0"/>
              <a:t>Олон улсын инновацийн судалгаа – орчуулга болон дизайнд анхаарал хандуулах;</a:t>
            </a:r>
          </a:p>
          <a:p>
            <a:pPr>
              <a:buClr>
                <a:srgbClr val="000066"/>
              </a:buClr>
              <a:buSzPct val="85000"/>
              <a:buFont typeface="Arial" pitchFamily="34" charset="0"/>
              <a:buChar char="•"/>
              <a:defRPr/>
            </a:pPr>
            <a:r>
              <a:rPr lang="mn-MN" sz="2400" dirty="0" smtClean="0"/>
              <a:t>Богино хэлбэрийн санал асуулгууд - бага зэрэг  эсвэл ямар ч инновацийн үйл ажиллагаа  өмнө нь мэдээлж байгаагүй нэгжүүд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Үр дүнг баримжаалан тооцох</a:t>
            </a:r>
            <a:r>
              <a:rPr lang="en-GB" sz="1800" dirty="0" smtClean="0"/>
              <a:t>(1)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42984"/>
            <a:ext cx="85153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Хариултгүй: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Хариу өгөөгүй нэгж: Тайлагнах нэгж ямар ч хариу өгөөгүй;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Хариу өгөөгүй зүйл: Тодорхой асуултын хариултын хувь – хоосон эсвэл дутуу хариултын эзлэх хувь %;</a:t>
            </a:r>
          </a:p>
          <a:p>
            <a:pPr lvl="2" algn="just">
              <a:buClr>
                <a:srgbClr val="000066"/>
              </a:buClr>
              <a:buSzPct val="85000"/>
              <a:defRPr/>
            </a:pPr>
            <a:r>
              <a:rPr lang="mn-MN" sz="1600" dirty="0" smtClean="0"/>
              <a:t>Дутуу хариултыг үл тоомсорлох – асуулгад оролцогчид болон хариулт өгөөгүй бүлэг адилхан мэдээллийг өгөх байсан гэж үзээд хүлээн авсан хариултуудад тулгуурлан үр дүнг энгийн аргачлал хэрэглэн гаргах </a:t>
            </a:r>
            <a:r>
              <a:rPr lang="en-US" sz="1600" b="1" dirty="0" smtClean="0">
                <a:solidFill>
                  <a:srgbClr val="000066"/>
                </a:solidFill>
                <a:sym typeface="Wingdings" pitchFamily="2" charset="2"/>
              </a:rPr>
              <a:t>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mn-MN" sz="1600" b="1" dirty="0" smtClean="0">
                <a:solidFill>
                  <a:srgbClr val="FF0000"/>
                </a:solidFill>
              </a:rPr>
              <a:t>нэг талыг барьсан үр дүн </a:t>
            </a:r>
            <a:r>
              <a:rPr lang="mn-MN" sz="1600" dirty="0" smtClean="0"/>
              <a:t>гэж үзнэ</a:t>
            </a:r>
          </a:p>
          <a:p>
            <a:pPr lvl="2" algn="just">
              <a:buClr>
                <a:srgbClr val="000066"/>
              </a:buClr>
              <a:buSzPct val="85000"/>
              <a:defRPr/>
            </a:pPr>
            <a:r>
              <a:rPr lang="mn-MN" sz="1600" dirty="0" smtClean="0"/>
              <a:t>Боломж: Шийтгэх аргууд.</a:t>
            </a:r>
            <a:endParaRPr lang="mn-MN" sz="19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Clr>
                <a:srgbClr val="000066"/>
              </a:buClr>
              <a:buSzPct val="85000"/>
              <a:defRPr/>
            </a:pPr>
            <a:endParaRPr lang="mn-MN" sz="27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Үр дүнг баримжаалан тооцох</a:t>
            </a:r>
            <a:r>
              <a:rPr lang="en-GB" sz="1800" dirty="0" smtClean="0"/>
              <a:t>(2)</a:t>
            </a:r>
            <a:endParaRPr lang="en-GB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3363" y="1196975"/>
            <a:ext cx="4338637" cy="57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0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Хариулт өгөөгүй нэгжүүд</a:t>
            </a:r>
            <a:r>
              <a:rPr lang="en-GB" sz="20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just">
              <a:buClr>
                <a:srgbClr val="000066"/>
              </a:buClr>
              <a:buSzPct val="85000"/>
              <a:buFont typeface="Wingdings" pitchFamily="2" charset="2"/>
              <a:buNone/>
              <a:defRPr/>
            </a:pPr>
            <a:endParaRPr lang="en-US" sz="1200" b="0" kern="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25851" y="1196752"/>
            <a:ext cx="4338637" cy="57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000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Хариулт өгөөгүй зүйлүүд:</a:t>
            </a:r>
            <a:endParaRPr lang="en-US" sz="2000" b="0" kern="0" dirty="0" smtClean="0"/>
          </a:p>
        </p:txBody>
      </p:sp>
      <p:sp>
        <p:nvSpPr>
          <p:cNvPr id="7" name="Rectangle 6"/>
          <p:cNvSpPr/>
          <p:nvPr/>
        </p:nvSpPr>
        <p:spPr>
          <a:xfrm>
            <a:off x="51690" y="6093296"/>
            <a:ext cx="58164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spcBef>
                <a:spcPts val="1800"/>
              </a:spcBef>
              <a:buClr>
                <a:srgbClr val="000066"/>
              </a:buClr>
              <a:buSzPct val="85000"/>
            </a:pPr>
            <a:r>
              <a:rPr lang="en-GB" sz="1200" b="0" i="1" dirty="0">
                <a:solidFill>
                  <a:srgbClr val="333333"/>
                </a:solidFill>
              </a:rPr>
              <a:t>Source</a:t>
            </a:r>
            <a:r>
              <a:rPr lang="en-GB" sz="1200" b="0" dirty="0">
                <a:solidFill>
                  <a:srgbClr val="333333"/>
                </a:solidFill>
              </a:rPr>
              <a:t>: </a:t>
            </a:r>
            <a:r>
              <a:rPr lang="en-GB" sz="1200" b="0" dirty="0" smtClean="0">
                <a:solidFill>
                  <a:srgbClr val="333333"/>
                </a:solidFill>
              </a:rPr>
              <a:t>2012 </a:t>
            </a:r>
            <a:r>
              <a:rPr lang="en-GB" sz="1200" b="0" dirty="0">
                <a:solidFill>
                  <a:srgbClr val="333333"/>
                </a:solidFill>
              </a:rPr>
              <a:t>UIS </a:t>
            </a:r>
            <a:r>
              <a:rPr lang="en-GB" sz="1200" b="0" dirty="0" smtClean="0">
                <a:solidFill>
                  <a:srgbClr val="333333"/>
                </a:solidFill>
              </a:rPr>
              <a:t>Innovation Metadata Collection</a:t>
            </a:r>
            <a:endParaRPr lang="en-GB" sz="1400" b="0" dirty="0">
              <a:solidFill>
                <a:srgbClr val="333333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86554"/>
            <a:ext cx="4338636" cy="2537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1714488"/>
            <a:ext cx="5880462" cy="31426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6786578" y="1785926"/>
            <a:ext cx="2000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Асуулгад хариу өгөөгүй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6572264" y="2143116"/>
            <a:ext cx="25717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Компаниудтай дахин холбогдох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6429388" y="2428868"/>
            <a:ext cx="27146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Компаниудтай дахин холбогдох</a:t>
            </a:r>
            <a:r>
              <a:rPr lang="de-DE" sz="800" dirty="0" smtClean="0"/>
              <a:t> </a:t>
            </a:r>
            <a:r>
              <a:rPr lang="mn-MN" sz="800" dirty="0" smtClean="0"/>
              <a:t>болон шийтгэл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7786710" y="2928934"/>
            <a:ext cx="642910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Шийтгэл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7572396" y="3286124"/>
            <a:ext cx="642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Аль нь ч биш</a:t>
            </a:r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2619432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Үр дүнг танилцуулах</a:t>
            </a:r>
            <a:endParaRPr lang="en-GB" dirty="0" smtClean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25538"/>
            <a:ext cx="8515350" cy="5257800"/>
          </a:xfrm>
        </p:spPr>
        <p:txBody>
          <a:bodyPr/>
          <a:lstStyle/>
          <a:p>
            <a:r>
              <a:rPr lang="mn-MN" sz="2400" dirty="0" smtClean="0"/>
              <a:t>Тайлбар хийх замаар хийсэн дүн шинжилгээ: үр дүнг ерөнхийлөн нэгтгэхгүй;</a:t>
            </a:r>
          </a:p>
          <a:p>
            <a:r>
              <a:rPr lang="mn-MN" sz="2400" dirty="0" smtClean="0"/>
              <a:t>Дүгнэлт хийх замаар гаргасан дүн</a:t>
            </a:r>
            <a:r>
              <a:rPr lang="en-US" sz="2400" dirty="0" smtClean="0"/>
              <a:t> </a:t>
            </a:r>
            <a:r>
              <a:rPr lang="mn-MN" sz="2400" dirty="0" smtClean="0"/>
              <a:t>шинжилгээ: зорилтот хүн амын тухай дүгнэлт;</a:t>
            </a:r>
          </a:p>
          <a:p>
            <a:pPr lvl="1"/>
            <a:r>
              <a:rPr lang="mn-MN" sz="2000" dirty="0" smtClean="0"/>
              <a:t>Үр дүнгийн хэлбэлзэл: (дундаж) инновацийн шалгуур үзүүлэлтүүдийн ач холбогдол болон тэдний хэлбэлзлийн коэффициент болон / эсвэл итгэл үнэмшлийн интервал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mn-MN" dirty="0" smtClean="0">
                <a:ea typeface="+mn-ea"/>
                <a:cs typeface="+mn-cs"/>
              </a:rPr>
              <a:t>Үр дүнгийн танилцуулга: Мета өгөгдөл (мэдээлэл цуглуулах аргачлал, дээж авах арга, хариу өгөөгүй нэгжүүдийн асуудлыг шийдвэрлэх арга хэмжээ, чанарын үзүүлэлтүүд).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Мэдээлэл цуглуулах давтамж</a:t>
            </a:r>
            <a:endParaRPr lang="mn-MN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299450" cy="5257800"/>
          </a:xfrm>
          <a:noFill/>
        </p:spPr>
        <p:txBody>
          <a:bodyPr/>
          <a:lstStyle/>
          <a:p>
            <a:pPr algn="just">
              <a:buClr>
                <a:srgbClr val="000066"/>
              </a:buClr>
              <a:buSzPct val="85000"/>
            </a:pPr>
            <a:r>
              <a:rPr lang="mn-MN" sz="2700" b="1" dirty="0" smtClean="0">
                <a:solidFill>
                  <a:srgbClr val="000066"/>
                </a:solidFill>
              </a:rPr>
              <a:t>2 жил тутамд</a:t>
            </a:r>
            <a:r>
              <a:rPr lang="en-US" sz="2700" b="1" dirty="0" smtClean="0">
                <a:solidFill>
                  <a:srgbClr val="000066"/>
                </a:solidFill>
              </a:rPr>
              <a:t>;</a:t>
            </a:r>
            <a:endParaRPr lang="en-US" sz="2700" dirty="0" smtClean="0"/>
          </a:p>
          <a:p>
            <a:pPr algn="just">
              <a:buClr>
                <a:srgbClr val="000066"/>
              </a:buClr>
              <a:buSzPct val="85000"/>
            </a:pPr>
            <a:endParaRPr lang="en-US" sz="700" dirty="0" smtClean="0"/>
          </a:p>
          <a:p>
            <a:pPr algn="just">
              <a:buClr>
                <a:srgbClr val="000066"/>
              </a:buClr>
              <a:buSzPct val="85000"/>
            </a:pPr>
            <a:r>
              <a:rPr lang="mn-MN" sz="2700" dirty="0" smtClean="0"/>
              <a:t>Хэрэв эдийн засгийн хувьд тохиромжгүй бол</a:t>
            </a:r>
            <a:r>
              <a:rPr lang="en-US" sz="2300" b="1" dirty="0" smtClean="0">
                <a:solidFill>
                  <a:srgbClr val="000066"/>
                </a:solidFill>
                <a:sym typeface="Wingdings" pitchFamily="2" charset="2"/>
              </a:rPr>
              <a:t></a:t>
            </a:r>
            <a:r>
              <a:rPr lang="en-US" sz="2300" b="1" dirty="0" smtClean="0"/>
              <a:t> </a:t>
            </a:r>
            <a:r>
              <a:rPr lang="mn-MN" sz="2700" b="1" dirty="0" smtClean="0">
                <a:solidFill>
                  <a:srgbClr val="000066"/>
                </a:solidFill>
              </a:rPr>
              <a:t>3 эсвэл 4 жил тутам</a:t>
            </a:r>
          </a:p>
          <a:p>
            <a:pPr algn="just">
              <a:buClr>
                <a:srgbClr val="000066"/>
              </a:buClr>
              <a:buSzPct val="85000"/>
            </a:pPr>
            <a:r>
              <a:rPr lang="mn-MN" sz="2700" b="1" dirty="0" smtClean="0">
                <a:solidFill>
                  <a:srgbClr val="000066"/>
                </a:solidFill>
              </a:rPr>
              <a:t>Ажиглалтын хугацааг </a:t>
            </a:r>
            <a:r>
              <a:rPr lang="mn-MN" sz="2400" dirty="0" smtClean="0"/>
              <a:t>зааж өгөх;</a:t>
            </a:r>
          </a:p>
          <a:p>
            <a:pPr lvl="1" algn="just">
              <a:buClr>
                <a:srgbClr val="000066"/>
              </a:buClr>
              <a:buSzPct val="85000"/>
            </a:pPr>
            <a:r>
              <a:rPr lang="mn-MN" sz="2000" dirty="0" smtClean="0"/>
              <a:t>Инновацийн судалгааны ажиглалтын хугацаа нь 3 жилийн хэтрэх эсвэл 1 жилээс бага байж болохгүй.</a:t>
            </a:r>
            <a:endParaRPr lang="en-US" sz="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0"/>
            <a:ext cx="7308850" cy="914400"/>
          </a:xfrm>
        </p:spPr>
        <p:txBody>
          <a:bodyPr/>
          <a:lstStyle/>
          <a:p>
            <a:r>
              <a:rPr lang="mn-MN" dirty="0" smtClean="0"/>
              <a:t>Дүгнэлт</a:t>
            </a:r>
            <a:endParaRPr lang="en-GB" sz="1800" dirty="0" smtClean="0"/>
          </a:p>
        </p:txBody>
      </p:sp>
      <p:sp>
        <p:nvSpPr>
          <p:cNvPr id="51203" name="Rectangle 5"/>
          <p:cNvSpPr txBox="1">
            <a:spLocks noChangeArrowheads="1"/>
          </p:cNvSpPr>
          <p:nvPr/>
        </p:nvSpPr>
        <p:spPr bwMode="auto">
          <a:xfrm>
            <a:off x="304800" y="1143000"/>
            <a:ext cx="8370888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Font typeface="Wingdings" pitchFamily="2" charset="2"/>
              <a:buChar char="§"/>
            </a:pPr>
            <a:r>
              <a:rPr lang="mn-MN" sz="2800" b="0" dirty="0" smtClean="0"/>
              <a:t>Инновацийн судалгааны хүрээнд цуглуулсан мэдээлэл нь улс орнуудын үйл ажиллагааны орны </a:t>
            </a:r>
            <a:r>
              <a:rPr lang="mn-MN" sz="2800" dirty="0" smtClean="0">
                <a:solidFill>
                  <a:srgbClr val="000066"/>
                </a:solidFill>
              </a:rPr>
              <a:t>өрсөлдөх чадварын </a:t>
            </a:r>
            <a:r>
              <a:rPr lang="mn-MN" sz="2800" b="0" dirty="0" smtClean="0"/>
              <a:t>талаар </a:t>
            </a:r>
            <a:r>
              <a:rPr lang="mn-MN" sz="2800" dirty="0" smtClean="0">
                <a:solidFill>
                  <a:srgbClr val="000066"/>
                </a:solidFill>
              </a:rPr>
              <a:t>харьцуулсан </a:t>
            </a:r>
            <a:r>
              <a:rPr lang="mn-MN" sz="2800" b="0" dirty="0" smtClean="0"/>
              <a:t>судалгааны нэг чухал бүрэлдэхүүн хэсэг юм;</a:t>
            </a:r>
          </a:p>
          <a:p>
            <a:pPr algn="l">
              <a:buFont typeface="Wingdings" pitchFamily="2" charset="2"/>
              <a:buChar char="§"/>
            </a:pPr>
            <a:r>
              <a:rPr lang="mn-MN" sz="2800" b="0" dirty="0" smtClean="0"/>
              <a:t>Бодлого боловсруулагчдад стратегийн чухал ач холбогдолтой,</a:t>
            </a:r>
          </a:p>
          <a:p>
            <a:pPr algn="l">
              <a:buFont typeface="Wingdings" pitchFamily="2" charset="2"/>
              <a:buChar char="§"/>
            </a:pPr>
            <a:r>
              <a:rPr lang="mn-MN" sz="2800" b="0" dirty="0" smtClean="0"/>
              <a:t>Мэдээллийн нууцлал,</a:t>
            </a:r>
          </a:p>
          <a:p>
            <a:pPr algn="l">
              <a:buFont typeface="Wingdings" pitchFamily="2" charset="2"/>
              <a:buChar char="§"/>
            </a:pPr>
            <a:r>
              <a:rPr lang="mn-MN" sz="2800" b="0" dirty="0" smtClean="0"/>
              <a:t>Мэдээллийн найдвартай байдал.</a:t>
            </a:r>
          </a:p>
        </p:txBody>
      </p:sp>
    </p:spTree>
    <p:extLst>
      <p:ext uri="{BB962C8B-B14F-4D97-AF65-F5344CB8AC3E}">
        <p14:creationId xmlns="" xmlns:p14="http://schemas.microsoft.com/office/powerpoint/2010/main" val="2865066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Ослогийн гарын авлагын 8-р бүлэг: Асуулгын үйл явц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299450" cy="4535488"/>
          </a:xfrm>
          <a:noFill/>
        </p:spPr>
        <p:txBody>
          <a:bodyPr/>
          <a:lstStyle/>
          <a:p>
            <a:pPr algn="just">
              <a:buClr>
                <a:srgbClr val="000066"/>
              </a:buClr>
              <a:buSzPct val="85000"/>
            </a:pPr>
            <a:r>
              <a:rPr lang="mn-MN" sz="2400" dirty="0" smtClean="0"/>
              <a:t>Зааварчлага - инновацийн мэдээ мэдээллийг цуглуулан дүн шинжилгээ хийх;</a:t>
            </a:r>
          </a:p>
          <a:p>
            <a:pPr algn="just">
              <a:buClr>
                <a:srgbClr val="000066"/>
              </a:buClr>
              <a:buSzPct val="85000"/>
            </a:pPr>
            <a:r>
              <a:rPr lang="mn-MN" sz="2400" dirty="0" smtClean="0"/>
              <a:t>Цаг хугацаа болон улс орнуудын хооронд харьцуулж болох үр дүн;</a:t>
            </a:r>
          </a:p>
          <a:p>
            <a:pPr algn="just">
              <a:buClr>
                <a:srgbClr val="000066"/>
              </a:buClr>
              <a:buSzPct val="85000"/>
            </a:pPr>
            <a:r>
              <a:rPr lang="mn-MN" sz="2400" dirty="0" smtClean="0"/>
              <a:t>Харьцуулах боломж: Зарим нэг онцгой нөхцөл байдлаас шалтгаалан өөр арга хэрэглэх шаардлага гарч болно.</a:t>
            </a:r>
          </a:p>
          <a:p>
            <a:pPr algn="just">
              <a:buClr>
                <a:srgbClr val="000066"/>
              </a:buClr>
              <a:buSzPct val="85000"/>
              <a:buNone/>
            </a:pPr>
            <a:endParaRPr lang="en-US" sz="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mn-MN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Баярлалаа</a:t>
            </a:r>
            <a:r>
              <a:rPr lang="en-US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!</a:t>
            </a:r>
            <a:endParaRPr lang="en-GB" sz="4000" i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GB" sz="4000" dirty="0" smtClean="0">
              <a:solidFill>
                <a:schemeClr val="accent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sz="4400" dirty="0" smtClean="0">
                <a:solidFill>
                  <a:schemeClr val="accent2"/>
                </a:solidFill>
              </a:rPr>
              <a:t>http://www.uis.unesco.org</a:t>
            </a:r>
          </a:p>
          <a:p>
            <a:pPr algn="ctr">
              <a:buFont typeface="Wingdings" pitchFamily="2" charset="2"/>
              <a:buNone/>
            </a:pPr>
            <a:endParaRPr lang="en-GB" sz="2400" u="sng" dirty="0" smtClean="0">
              <a:solidFill>
                <a:schemeClr val="accent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u="sng" dirty="0" smtClean="0">
                <a:solidFill>
                  <a:schemeClr val="accent2"/>
                </a:solidFill>
              </a:rPr>
              <a:t>m.schaaper@unesco.org</a:t>
            </a:r>
          </a:p>
          <a:p>
            <a:pPr>
              <a:buFont typeface="Wingdings" pitchFamily="2" charset="2"/>
              <a:buNone/>
            </a:pPr>
            <a:r>
              <a:rPr lang="en-GB" sz="2500" dirty="0" smtClean="0"/>
              <a:t>		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accent2"/>
                </a:solidFill>
              </a:rPr>
              <a:t>		</a:t>
            </a:r>
            <a:endParaRPr lang="en-GB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Асуулгын арга</a:t>
            </a:r>
            <a:endParaRPr lang="en-GB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7958138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</a:pPr>
            <a:r>
              <a:rPr lang="mn-MN" sz="2400" dirty="0" smtClean="0"/>
              <a:t>"Субьект" арга: Шинэлэг зан үйл болон бүхэл компанийн үйл ажиллагаанууд;</a:t>
            </a:r>
          </a:p>
          <a:p>
            <a:pPr algn="just">
              <a:buClr>
                <a:srgbClr val="000066"/>
              </a:buClr>
              <a:buSzPct val="85000"/>
            </a:pPr>
            <a:r>
              <a:rPr lang="mn-MN" sz="2400" dirty="0" smtClean="0"/>
              <a:t>"Обьект" арга: Тодорхой шинэ санаачлагууд (зарим төрлийн компаний гол шинэчлэл "ач холбогдол бүхий инноваци").</a:t>
            </a:r>
            <a:endParaRPr lang="mn-MN" sz="2700" b="1" dirty="0" smtClean="0">
              <a:solidFill>
                <a:srgbClr val="000066"/>
              </a:solidFill>
            </a:endParaRPr>
          </a:p>
          <a:p>
            <a:pPr algn="just">
              <a:buClr>
                <a:srgbClr val="000066"/>
              </a:buClr>
              <a:buSzPct val="85000"/>
              <a:buNone/>
            </a:pPr>
            <a:endParaRPr lang="en-GB" dirty="0" smtClean="0"/>
          </a:p>
        </p:txBody>
      </p:sp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0" y="1628775"/>
            <a:ext cx="12969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66"/>
              </a:buClr>
              <a:buSzPct val="310000"/>
              <a:defRPr/>
            </a:pPr>
            <a:endParaRPr lang="en-US" sz="24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buClr>
                <a:srgbClr val="000066"/>
              </a:buClr>
              <a:buSzPct val="310000"/>
              <a:buFont typeface="Wingdings" pitchFamily="2" charset="2"/>
              <a:buChar char="ü"/>
              <a:defRPr/>
            </a:pPr>
            <a:r>
              <a:rPr lang="en-US" sz="2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GB" sz="24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Хүн ам</a:t>
            </a:r>
            <a:r>
              <a:rPr lang="en-GB" sz="1800" dirty="0" smtClean="0"/>
              <a:t> (1)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2994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Зорилтот хүн ам: Бизнесийн аж ахуйн нэгжийн салбар дахь шинэтгэлийн үйл ажиллагаанууд (бараа үйлдвэрлэх болон үйлчилгээнйи аж үйлдвэр</a:t>
            </a:r>
            <a:r>
              <a:rPr lang="en-US" sz="2400" dirty="0" smtClean="0"/>
              <a:t>)</a:t>
            </a:r>
            <a:r>
              <a:rPr lang="mn-MN" sz="2400" dirty="0" smtClean="0"/>
              <a:t>;</a:t>
            </a:r>
          </a:p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Хамгийн бага</a:t>
            </a:r>
            <a:r>
              <a:rPr lang="en-US" sz="2400" dirty="0" smtClean="0"/>
              <a:t> </a:t>
            </a:r>
            <a:r>
              <a:rPr lang="mn-MN" sz="2400" dirty="0" smtClean="0"/>
              <a:t>нь: наад зах нь арван ажилчидтай бүх статистикийн нэгжүүд;</a:t>
            </a:r>
          </a:p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Хэмжээгээр ангилах нь: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Жижиг: 10-49;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Дунд: 50-249;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Том: 250 болон түүнээс дээш.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Хүн ам</a:t>
            </a:r>
            <a:r>
              <a:rPr lang="en-GB" sz="1800" dirty="0" smtClean="0"/>
              <a:t> (2)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4338637" cy="575841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Статистикийн нэгж</a:t>
            </a:r>
            <a:r>
              <a:rPr lang="en-GB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just">
              <a:buClr>
                <a:srgbClr val="000066"/>
              </a:buClr>
              <a:buSzPct val="85000"/>
              <a:buFont typeface="Wingdings" pitchFamily="2" charset="2"/>
              <a:buNone/>
              <a:defRPr/>
            </a:pPr>
            <a:endParaRPr lang="en-US" sz="1200" dirty="0" smtClean="0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7"/>
            <a:ext cx="3528392" cy="28083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491880" y="1268760"/>
            <a:ext cx="489654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3">
              <a:buClr>
                <a:srgbClr val="000066"/>
              </a:buClr>
              <a:buSzPct val="85000"/>
              <a:buNone/>
              <a:defRPr/>
            </a:pPr>
            <a:r>
              <a:rPr lang="mn-MN" sz="19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Хэмжээг хязгаарлах цэгүүд</a:t>
            </a:r>
            <a:endParaRPr lang="en-GB" sz="1900" b="1" kern="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Clr>
                <a:srgbClr val="000066"/>
              </a:buClr>
              <a:buSzPct val="85000"/>
              <a:buFont typeface="Wingdings" pitchFamily="2" charset="2"/>
              <a:buNone/>
              <a:defRPr/>
            </a:pPr>
            <a:endParaRPr lang="en-US" sz="1200" b="0" kern="0" dirty="0" smtClean="0"/>
          </a:p>
        </p:txBody>
      </p:sp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131" y="1700808"/>
            <a:ext cx="3955325" cy="267034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51690" y="6093296"/>
            <a:ext cx="58164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spcBef>
                <a:spcPts val="1800"/>
              </a:spcBef>
              <a:buClr>
                <a:srgbClr val="000066"/>
              </a:buClr>
              <a:buSzPct val="85000"/>
            </a:pPr>
            <a:r>
              <a:rPr lang="en-GB" sz="1200" b="0" i="1" dirty="0">
                <a:solidFill>
                  <a:srgbClr val="333333"/>
                </a:solidFill>
              </a:rPr>
              <a:t>Source</a:t>
            </a:r>
            <a:r>
              <a:rPr lang="en-GB" sz="1200" b="0" dirty="0">
                <a:solidFill>
                  <a:srgbClr val="333333"/>
                </a:solidFill>
              </a:rPr>
              <a:t>: </a:t>
            </a:r>
            <a:r>
              <a:rPr lang="en-GB" sz="1200" b="0" dirty="0" smtClean="0">
                <a:solidFill>
                  <a:srgbClr val="333333"/>
                </a:solidFill>
              </a:rPr>
              <a:t>2012 </a:t>
            </a:r>
            <a:r>
              <a:rPr lang="en-GB" sz="1200" b="0" dirty="0">
                <a:solidFill>
                  <a:srgbClr val="333333"/>
                </a:solidFill>
              </a:rPr>
              <a:t>UIS </a:t>
            </a:r>
            <a:r>
              <a:rPr lang="en-GB" sz="1200" b="0" dirty="0" smtClean="0">
                <a:solidFill>
                  <a:srgbClr val="333333"/>
                </a:solidFill>
              </a:rPr>
              <a:t>Innovation Metadata Collection</a:t>
            </a:r>
            <a:endParaRPr lang="en-GB" sz="1400" b="0" dirty="0">
              <a:solidFill>
                <a:srgbClr val="33333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00808"/>
            <a:ext cx="5129063" cy="267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071934" y="4286256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Ажилчдын тоо 0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5000628" y="4286256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Ажилчдын тоо </a:t>
            </a:r>
            <a:r>
              <a:rPr lang="de-DE" sz="800" dirty="0" smtClean="0"/>
              <a:t>1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00760" y="4286256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Ажилчдын тоо </a:t>
            </a:r>
            <a:r>
              <a:rPr lang="de-DE" sz="800" dirty="0" smtClean="0"/>
              <a:t>5</a:t>
            </a:r>
            <a:endParaRPr lang="en-US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6929454" y="4286256"/>
            <a:ext cx="11430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Ажилчдын тоо</a:t>
            </a:r>
            <a:r>
              <a:rPr lang="de-DE" sz="800" dirty="0" smtClean="0"/>
              <a:t> 10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7929586" y="4286256"/>
            <a:ext cx="12144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Ажилчдын тоо </a:t>
            </a:r>
            <a:r>
              <a:rPr lang="de-DE" sz="800" dirty="0" smtClean="0"/>
              <a:t>16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214282" y="4643447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b="0" dirty="0" smtClean="0"/>
              <a:t>Enterprise group </a:t>
            </a:r>
            <a:r>
              <a:rPr lang="mn-MN" sz="1200" b="0" dirty="0" smtClean="0"/>
              <a:t>- Аж ахуйн нэгжийн бүлэг</a:t>
            </a:r>
          </a:p>
          <a:p>
            <a:pPr algn="l"/>
            <a:r>
              <a:rPr lang="de-DE" sz="1200" b="0" dirty="0" smtClean="0"/>
              <a:t>Enterprise </a:t>
            </a:r>
            <a:r>
              <a:rPr lang="mn-MN" sz="1200" b="0" dirty="0" smtClean="0"/>
              <a:t>- Аж ахуйн нэгж</a:t>
            </a:r>
          </a:p>
          <a:p>
            <a:pPr algn="l"/>
            <a:r>
              <a:rPr lang="de-DE" sz="1200" b="0" dirty="0" smtClean="0"/>
              <a:t>Establishment </a:t>
            </a:r>
            <a:r>
              <a:rPr lang="en-US" sz="1200" b="0" dirty="0" smtClean="0"/>
              <a:t>- </a:t>
            </a:r>
            <a:r>
              <a:rPr lang="mn-MN" sz="1200" b="0" dirty="0" smtClean="0"/>
              <a:t>Үүсгэн байгуулалт</a:t>
            </a:r>
            <a:endParaRPr lang="en-US" sz="1200" b="0" dirty="0" smtClean="0"/>
          </a:p>
          <a:p>
            <a:pPr algn="l"/>
            <a:r>
              <a:rPr lang="en-US" sz="1200" b="0" dirty="0" smtClean="0"/>
              <a:t>Kind of activity unit – </a:t>
            </a:r>
            <a:r>
              <a:rPr lang="mn-MN" sz="1200" b="0" dirty="0" smtClean="0"/>
              <a:t>Нэгжийн үйл ажиллагааны төрөл</a:t>
            </a:r>
            <a:endParaRPr lang="en-US" sz="800" b="0" dirty="0"/>
          </a:p>
        </p:txBody>
      </p:sp>
    </p:spTree>
    <p:extLst>
      <p:ext uri="{BB962C8B-B14F-4D97-AF65-F5344CB8AC3E}">
        <p14:creationId xmlns="" xmlns:p14="http://schemas.microsoft.com/office/powerpoint/2010/main" val="37871087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Хүн ам</a:t>
            </a:r>
            <a:r>
              <a:rPr lang="en-GB" sz="1800" dirty="0" smtClean="0"/>
              <a:t> (3)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2994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Зорилтот хүн ам</a:t>
            </a:r>
            <a:r>
              <a:rPr lang="en-GB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mn-MN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үргэлжлэл</a:t>
            </a:r>
            <a:r>
              <a:rPr lang="en-GB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.)</a:t>
            </a:r>
            <a:r>
              <a:rPr lang="en-GB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 algn="just">
              <a:spcBef>
                <a:spcPct val="75000"/>
              </a:spcBef>
              <a:buClr>
                <a:srgbClr val="000066"/>
              </a:buClr>
              <a:buSzPct val="85000"/>
              <a:defRPr/>
            </a:pPr>
            <a:r>
              <a:rPr lang="mn-MN" dirty="0" smtClean="0"/>
              <a:t>Гол эдийн засгийн үйл ажиллагаагаар нь ангилах нь</a:t>
            </a:r>
            <a:r>
              <a:rPr lang="en-CA" dirty="0" smtClean="0"/>
              <a:t>:</a:t>
            </a:r>
            <a:endParaRPr lang="en-US" dirty="0" smtClean="0"/>
          </a:p>
          <a:p>
            <a:pPr lvl="2" algn="just">
              <a:spcBef>
                <a:spcPct val="75000"/>
              </a:spcBef>
              <a:buClr>
                <a:srgbClr val="000066"/>
              </a:buClr>
              <a:buSzPct val="85000"/>
              <a:buFontTx/>
              <a:buChar char="•"/>
              <a:defRPr/>
            </a:pPr>
            <a:r>
              <a:rPr lang="en-US" dirty="0" smtClean="0"/>
              <a:t>(</a:t>
            </a:r>
            <a:r>
              <a:rPr lang="mn-MN" dirty="0" smtClean="0"/>
              <a:t>Үндэсний аж үйлдвэрийн ангилах систем</a:t>
            </a:r>
            <a:r>
              <a:rPr lang="en-US" dirty="0" smtClean="0"/>
              <a:t>);</a:t>
            </a:r>
          </a:p>
          <a:p>
            <a:pPr lvl="2" algn="just">
              <a:spcBef>
                <a:spcPct val="75000"/>
              </a:spcBef>
              <a:buClr>
                <a:srgbClr val="000066"/>
              </a:buClr>
              <a:buSzPct val="85000"/>
              <a:buFontTx/>
              <a:buChar char="•"/>
              <a:defRPr/>
            </a:pPr>
            <a:r>
              <a:rPr lang="en-US" dirty="0" smtClean="0"/>
              <a:t>ISIC;</a:t>
            </a:r>
          </a:p>
          <a:p>
            <a:pPr lvl="2" algn="just">
              <a:spcBef>
                <a:spcPct val="75000"/>
              </a:spcBef>
              <a:buClr>
                <a:srgbClr val="000066"/>
              </a:buClr>
              <a:buSzPct val="85000"/>
              <a:buFontTx/>
              <a:buChar char="•"/>
              <a:defRPr/>
            </a:pPr>
            <a:r>
              <a:rPr lang="en-US" dirty="0" smtClean="0"/>
              <a:t>NACE.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3851920" y="3645024"/>
            <a:ext cx="3888432" cy="1584176"/>
          </a:xfrm>
          <a:prstGeom prst="rect">
            <a:avLst/>
          </a:prstGeom>
          <a:solidFill>
            <a:schemeClr val="accent2">
              <a:lumMod val="75000"/>
              <a:alpha val="15000"/>
            </a:schemeClr>
          </a:solidFill>
          <a:ln w="349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51920" y="3212976"/>
          <a:ext cx="3888432" cy="3334072"/>
        </p:xfrm>
        <a:graphic>
          <a:graphicData uri="http://schemas.openxmlformats.org/drawingml/2006/table">
            <a:tbl>
              <a:tblPr/>
              <a:tblGrid>
                <a:gridCol w="870832"/>
                <a:gridCol w="3017600"/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ISIC rev. </a:t>
                      </a: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АЖ ҮЙЛДВЭР</a:t>
                      </a: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de-D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ISIC - </a:t>
                      </a: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Эдийн засгийн бүх үйл ажиллагааны  аж үйлдвэрийн ангилалын олон улсын стандарт)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01-03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ХАА, ойн аж ахуй болон загасчлал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05-09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Уул уурхай, олборлолт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10-33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ҮЙЛДВЭРЛЭЛ 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Цахилгаан, хий, уур, агааржуулагч болон ус хангамж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35-39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Усны шугам сvлжээ, хог хаягдлын менежмент болон нөхөн сэргээлтийн үйл ажиллагаа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41-43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БАРИЛГА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45-82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Бизнесийн эдийн засгийн үйлчилгээнүүд, олон нийтийн удирдлага, батлан хамгаалалт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84,85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Албан журмын нийгмийн хамгаалал ба боловсрол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86-88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Эрүүл мэнд болон нийгмийн асуудлыг шийдвэрлэх үйл ажиллагаанууд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90-93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Урлаг, зугаа цэнгэл, амралт болон бусад үйлчилгээний үйл ажиллагаанууд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94-99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Ажил олгогчийн гэрийн үйлчлэгчийн үйл ажиллагаанууд, гадны байгууллагууд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-99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n-M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НИЙТ БИЗНЕСИЙН САЛБАР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2403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Хүн ам</a:t>
            </a:r>
            <a:r>
              <a:rPr lang="en-GB" sz="1800" dirty="0" smtClean="0"/>
              <a:t> (4)</a:t>
            </a:r>
            <a:endParaRPr lang="en-GB" dirty="0" smtClean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2994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Хүрээлэх хүн амын тоо: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Судалгааны дээж буюу тооллого хийгдсэн нэгжүүд; 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Судалгааны ажиглалтын хугацааны сүүлийн жил үндэслэсэн;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Зорилтот хүрээ = Өнөөдрийг хүртэлх албан ёсны бизнес бүртгэл  </a:t>
            </a:r>
            <a:r>
              <a:rPr lang="en-US" sz="2000" dirty="0" smtClean="0"/>
              <a:t>(</a:t>
            </a:r>
            <a:r>
              <a:rPr lang="mn-MN" sz="2000" dirty="0" smtClean="0"/>
              <a:t>Үндэсний стандартчилалын оффисууд</a:t>
            </a:r>
            <a:r>
              <a:rPr lang="en-US" sz="2000" dirty="0" smtClean="0"/>
              <a:t>)</a:t>
            </a:r>
            <a:r>
              <a:rPr lang="mn-MN" sz="2000" dirty="0" smtClean="0"/>
              <a:t>,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Бүртгэлийн маягт нь хэд хэдэн судалгааны үндэс суурь болж өгдөг бол (инноваци, СХА, ерөнхий бизнес), мэдээлэл нь инновациар хязгаарлагдсан байж болно.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Судалгааны аргууд</a:t>
            </a:r>
            <a:r>
              <a:rPr lang="en-GB" sz="1800" dirty="0" smtClean="0"/>
              <a:t>(1)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8299450" cy="5257800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Албадмал судалгааны хариултын хувийг нэмэгдүүлэх;</a:t>
            </a:r>
          </a:p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400" dirty="0" smtClean="0"/>
              <a:t>Хүн амын тооллогын эсвэл түүвэр судалгаанууд?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Түүвэр судалгаа - зорилтот хүн амын давхаргаас (аж үйлдвэр, хэмжээ, бүс нутаг) түүвэр судалгаа хийх;</a:t>
            </a:r>
          </a:p>
          <a:p>
            <a:pPr lvl="1" algn="just">
              <a:buClr>
                <a:srgbClr val="000066"/>
              </a:buClr>
              <a:buSzPct val="85000"/>
              <a:defRPr/>
            </a:pPr>
            <a:r>
              <a:rPr lang="mn-MN" sz="2000" dirty="0" smtClean="0"/>
              <a:t>Хүн </a:t>
            </a:r>
            <a:r>
              <a:rPr lang="mn-MN" sz="2000" smtClean="0"/>
              <a:t>амын тооллого </a:t>
            </a:r>
            <a:r>
              <a:rPr lang="mn-MN" sz="2000" dirty="0" smtClean="0"/>
              <a:t>- өртөг өндөртэй хэдий ч зарим тохиолдолд зайлшгүй шаардлагатай.</a:t>
            </a:r>
            <a:endParaRPr lang="mn-MN" sz="23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Судалгааны аргууд</a:t>
            </a:r>
            <a:r>
              <a:rPr lang="en-GB" sz="1800" dirty="0" smtClean="0"/>
              <a:t>(2)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96975"/>
            <a:ext cx="4338637" cy="575841"/>
          </a:xfrm>
        </p:spPr>
        <p:txBody>
          <a:bodyPr/>
          <a:lstStyle/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Дуусгавар</a:t>
            </a:r>
            <a:r>
              <a:rPr lang="en-GB" sz="27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just">
              <a:buClr>
                <a:srgbClr val="000066"/>
              </a:buClr>
              <a:buSzPct val="85000"/>
              <a:buFont typeface="Wingdings" pitchFamily="2" charset="2"/>
              <a:buNone/>
              <a:defRPr/>
            </a:pPr>
            <a:endParaRPr lang="en-US" sz="12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25851" y="1196752"/>
            <a:ext cx="4338637" cy="57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Clr>
                <a:srgbClr val="000066"/>
              </a:buClr>
              <a:buSzPct val="85000"/>
              <a:defRPr/>
            </a:pPr>
            <a:r>
              <a:rPr lang="mn-MN" sz="2700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Судалгааны төрөл</a:t>
            </a:r>
            <a:r>
              <a:rPr lang="en-GB" sz="27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just">
              <a:buClr>
                <a:srgbClr val="000066"/>
              </a:buClr>
              <a:buSzPct val="85000"/>
              <a:buFont typeface="Wingdings" pitchFamily="2" charset="2"/>
              <a:buNone/>
              <a:defRPr/>
            </a:pPr>
            <a:endParaRPr lang="en-US" sz="1200" b="0" kern="0" dirty="0" smtClean="0"/>
          </a:p>
        </p:txBody>
      </p:sp>
      <p:sp>
        <p:nvSpPr>
          <p:cNvPr id="8" name="Rectangle 7"/>
          <p:cNvSpPr/>
          <p:nvPr/>
        </p:nvSpPr>
        <p:spPr>
          <a:xfrm>
            <a:off x="51690" y="6093296"/>
            <a:ext cx="58164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spcBef>
                <a:spcPts val="1800"/>
              </a:spcBef>
              <a:buClr>
                <a:srgbClr val="000066"/>
              </a:buClr>
              <a:buSzPct val="85000"/>
            </a:pPr>
            <a:r>
              <a:rPr lang="en-GB" sz="1200" b="0" i="1" dirty="0">
                <a:solidFill>
                  <a:srgbClr val="333333"/>
                </a:solidFill>
              </a:rPr>
              <a:t>Source</a:t>
            </a:r>
            <a:r>
              <a:rPr lang="en-GB" sz="1200" b="0" dirty="0">
                <a:solidFill>
                  <a:srgbClr val="333333"/>
                </a:solidFill>
              </a:rPr>
              <a:t>: </a:t>
            </a:r>
            <a:r>
              <a:rPr lang="en-GB" sz="1200" b="0" dirty="0" smtClean="0">
                <a:solidFill>
                  <a:srgbClr val="333333"/>
                </a:solidFill>
              </a:rPr>
              <a:t>2012 </a:t>
            </a:r>
            <a:r>
              <a:rPr lang="en-GB" sz="1200" b="0" dirty="0">
                <a:solidFill>
                  <a:srgbClr val="333333"/>
                </a:solidFill>
              </a:rPr>
              <a:t>UIS </a:t>
            </a:r>
            <a:r>
              <a:rPr lang="en-GB" sz="1200" b="0" dirty="0" smtClean="0">
                <a:solidFill>
                  <a:srgbClr val="333333"/>
                </a:solidFill>
              </a:rPr>
              <a:t>Innovation Metadata Collection</a:t>
            </a:r>
            <a:endParaRPr lang="en-GB" sz="1400" b="0" dirty="0">
              <a:solidFill>
                <a:srgbClr val="333333"/>
              </a:solidFill>
            </a:endParaRPr>
          </a:p>
        </p:txBody>
      </p:sp>
      <p:pic>
        <p:nvPicPr>
          <p:cNvPr id="12" name="Picture 1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41" y="1772816"/>
            <a:ext cx="4907725" cy="3227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382" y="1772816"/>
            <a:ext cx="3321050" cy="287464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786710" y="1987540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Дээж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8050206" y="2344730"/>
            <a:ext cx="9286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Тоо бүртгэл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8164538" y="2681282"/>
            <a:ext cx="928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Хослуулсан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105016"/>
            <a:ext cx="19050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Сайн дурын</a:t>
            </a:r>
            <a:endParaRPr lang="en-US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3500430" y="2428868"/>
            <a:ext cx="1928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Албадан хийлгэсэн, тодорхой бус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3428992" y="2811458"/>
            <a:ext cx="2000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Албадан хийлгэсэн, шийтгэлтэй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3428992" y="3500438"/>
            <a:ext cx="1785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800" dirty="0" smtClean="0"/>
              <a:t>Албадан хийлгэсэн, шийтгэлгүй</a:t>
            </a:r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2428702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IS - Measuring R&amp;D - template">
  <a:themeElements>
    <a:clrScheme name="UIS - Measuring R&amp;D -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IS - Measuring R&amp;D -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UIS - Measuring R&amp;D -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S - Measuring R&amp;D -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S - Measuring R&amp;D -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S - Measuring R&amp;D -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S - Measuring R&amp;D -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S - Measuring R&amp;D -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S - Measuring R&amp;D -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UIS - Measuring R&amp;D - template</Template>
  <TotalTime>4642</TotalTime>
  <Words>1209</Words>
  <Application>Microsoft Office PowerPoint</Application>
  <PresentationFormat>On-screen Show (4:3)</PresentationFormat>
  <Paragraphs>192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UIS - Measuring R&amp;D - template</vt:lpstr>
      <vt:lpstr>Инновацийн асуулгыг  явуулах нь: Асуулгын үйл явц </vt:lpstr>
      <vt:lpstr>Ослогийн гарын авлагын 8-р бүлэг: Асуулгын үйл явц</vt:lpstr>
      <vt:lpstr>Асуулгын арга</vt:lpstr>
      <vt:lpstr>Хүн ам (1)</vt:lpstr>
      <vt:lpstr>Хүн ам (2)</vt:lpstr>
      <vt:lpstr>Хүн ам (3)</vt:lpstr>
      <vt:lpstr>Хүн ам (4)</vt:lpstr>
      <vt:lpstr>Судалгааны аргууд(1)</vt:lpstr>
      <vt:lpstr>Судалгааны аргууд(2)</vt:lpstr>
      <vt:lpstr>Судалгааны аргууд(3)</vt:lpstr>
      <vt:lpstr>Судалгааны аргууд (4)</vt:lpstr>
      <vt:lpstr>Судалгааны аргууд(5)</vt:lpstr>
      <vt:lpstr>Судалгааны аргууд(6)</vt:lpstr>
      <vt:lpstr>Судалгааны аргууд(7)</vt:lpstr>
      <vt:lpstr>Үр дүнг баримжаалан тооцох(1)</vt:lpstr>
      <vt:lpstr>Үр дүнг баримжаалан тооцох(2)</vt:lpstr>
      <vt:lpstr>Үр дүнг танилцуулах</vt:lpstr>
      <vt:lpstr>Мэдээлэл цуглуулах давтамж</vt:lpstr>
      <vt:lpstr>Дүгнэлт</vt:lpstr>
      <vt:lpstr>Баярлалаа!</vt:lpstr>
    </vt:vector>
  </TitlesOfParts>
  <Company>UNESCO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Research and Experimental Development</dc:title>
  <dc:creator>Ernesto Fernandez Polcuch</dc:creator>
  <cp:lastModifiedBy>user</cp:lastModifiedBy>
  <cp:revision>995</cp:revision>
  <dcterms:created xsi:type="dcterms:W3CDTF">2008-06-12T15:13:00Z</dcterms:created>
  <dcterms:modified xsi:type="dcterms:W3CDTF">2015-08-20T02:00:28Z</dcterms:modified>
</cp:coreProperties>
</file>