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52" r:id="rId2"/>
    <p:sldMasterId id="2147483653" r:id="rId3"/>
  </p:sldMasterIdLst>
  <p:notesMasterIdLst>
    <p:notesMasterId r:id="rId75"/>
  </p:notesMasterIdLst>
  <p:handoutMasterIdLst>
    <p:handoutMasterId r:id="rId76"/>
  </p:handoutMasterIdLst>
  <p:sldIdLst>
    <p:sldId id="257" r:id="rId4"/>
    <p:sldId id="483" r:id="rId5"/>
    <p:sldId id="484" r:id="rId6"/>
    <p:sldId id="379" r:id="rId7"/>
    <p:sldId id="394" r:id="rId8"/>
    <p:sldId id="393" r:id="rId9"/>
    <p:sldId id="386" r:id="rId10"/>
    <p:sldId id="395" r:id="rId11"/>
    <p:sldId id="380" r:id="rId12"/>
    <p:sldId id="388" r:id="rId13"/>
    <p:sldId id="401" r:id="rId14"/>
    <p:sldId id="381" r:id="rId15"/>
    <p:sldId id="390" r:id="rId16"/>
    <p:sldId id="485" r:id="rId17"/>
    <p:sldId id="382" r:id="rId18"/>
    <p:sldId id="383" r:id="rId19"/>
    <p:sldId id="422" r:id="rId20"/>
    <p:sldId id="412" r:id="rId21"/>
    <p:sldId id="413" r:id="rId22"/>
    <p:sldId id="414" r:id="rId23"/>
    <p:sldId id="415" r:id="rId24"/>
    <p:sldId id="416" r:id="rId25"/>
    <p:sldId id="417" r:id="rId26"/>
    <p:sldId id="418" r:id="rId27"/>
    <p:sldId id="419" r:id="rId28"/>
    <p:sldId id="420" r:id="rId29"/>
    <p:sldId id="421" r:id="rId30"/>
    <p:sldId id="516" r:id="rId31"/>
    <p:sldId id="391" r:id="rId32"/>
    <p:sldId id="409" r:id="rId33"/>
    <p:sldId id="406" r:id="rId34"/>
    <p:sldId id="407" r:id="rId35"/>
    <p:sldId id="368" r:id="rId36"/>
    <p:sldId id="503" r:id="rId37"/>
    <p:sldId id="504" r:id="rId38"/>
    <p:sldId id="505" r:id="rId39"/>
    <p:sldId id="506" r:id="rId40"/>
    <p:sldId id="507" r:id="rId41"/>
    <p:sldId id="508" r:id="rId42"/>
    <p:sldId id="509" r:id="rId43"/>
    <p:sldId id="510" r:id="rId44"/>
    <p:sldId id="511" r:id="rId45"/>
    <p:sldId id="512" r:id="rId46"/>
    <p:sldId id="513" r:id="rId47"/>
    <p:sldId id="514" r:id="rId48"/>
    <p:sldId id="479" r:id="rId49"/>
    <p:sldId id="480" r:id="rId50"/>
    <p:sldId id="462" r:id="rId51"/>
    <p:sldId id="463" r:id="rId52"/>
    <p:sldId id="464" r:id="rId53"/>
    <p:sldId id="465" r:id="rId54"/>
    <p:sldId id="476" r:id="rId55"/>
    <p:sldId id="496" r:id="rId56"/>
    <p:sldId id="468" r:id="rId57"/>
    <p:sldId id="477" r:id="rId58"/>
    <p:sldId id="470" r:id="rId59"/>
    <p:sldId id="471" r:id="rId60"/>
    <p:sldId id="472" r:id="rId61"/>
    <p:sldId id="478" r:id="rId62"/>
    <p:sldId id="481" r:id="rId63"/>
    <p:sldId id="488" r:id="rId64"/>
    <p:sldId id="489" r:id="rId65"/>
    <p:sldId id="490" r:id="rId66"/>
    <p:sldId id="515" r:id="rId67"/>
    <p:sldId id="501" r:id="rId68"/>
    <p:sldId id="502" r:id="rId69"/>
    <p:sldId id="493" r:id="rId70"/>
    <p:sldId id="495" r:id="rId71"/>
    <p:sldId id="494" r:id="rId72"/>
    <p:sldId id="446" r:id="rId73"/>
    <p:sldId id="366" r:id="rId74"/>
  </p:sldIdLst>
  <p:sldSz cx="9144000" cy="6858000" type="screen4x3"/>
  <p:notesSz cx="6735763" cy="9866313"/>
  <p:defaultTextStyle>
    <a:defPPr>
      <a:defRPr lang="en-US"/>
    </a:defPPr>
    <a:lvl1pPr algn="l" rtl="0" fontAlgn="base">
      <a:spcBef>
        <a:spcPct val="0"/>
      </a:spcBef>
      <a:spcAft>
        <a:spcPct val="0"/>
      </a:spcAft>
      <a:defRPr sz="3800" kern="1200">
        <a:solidFill>
          <a:schemeClr val="tx1"/>
        </a:solidFill>
        <a:effectLst>
          <a:outerShdw blurRad="38100" dist="38100" dir="2700000" algn="tl">
            <a:srgbClr val="000000">
              <a:alpha val="43137"/>
            </a:srgbClr>
          </a:outerShdw>
        </a:effectLst>
        <a:latin typeface="Arial" charset="0"/>
        <a:ea typeface="+mn-ea"/>
        <a:cs typeface="Arial" charset="0"/>
      </a:defRPr>
    </a:lvl1pPr>
    <a:lvl2pPr marL="457200" algn="l" rtl="0" fontAlgn="base">
      <a:spcBef>
        <a:spcPct val="0"/>
      </a:spcBef>
      <a:spcAft>
        <a:spcPct val="0"/>
      </a:spcAft>
      <a:defRPr sz="3800" kern="1200">
        <a:solidFill>
          <a:schemeClr val="tx1"/>
        </a:solidFill>
        <a:effectLst>
          <a:outerShdw blurRad="38100" dist="38100" dir="2700000" algn="tl">
            <a:srgbClr val="000000">
              <a:alpha val="43137"/>
            </a:srgbClr>
          </a:outerShdw>
        </a:effectLst>
        <a:latin typeface="Arial" charset="0"/>
        <a:ea typeface="+mn-ea"/>
        <a:cs typeface="Arial" charset="0"/>
      </a:defRPr>
    </a:lvl2pPr>
    <a:lvl3pPr marL="914400" algn="l" rtl="0" fontAlgn="base">
      <a:spcBef>
        <a:spcPct val="0"/>
      </a:spcBef>
      <a:spcAft>
        <a:spcPct val="0"/>
      </a:spcAft>
      <a:defRPr sz="3800" kern="1200">
        <a:solidFill>
          <a:schemeClr val="tx1"/>
        </a:solidFill>
        <a:effectLst>
          <a:outerShdw blurRad="38100" dist="38100" dir="2700000" algn="tl">
            <a:srgbClr val="000000">
              <a:alpha val="43137"/>
            </a:srgbClr>
          </a:outerShdw>
        </a:effectLst>
        <a:latin typeface="Arial" charset="0"/>
        <a:ea typeface="+mn-ea"/>
        <a:cs typeface="Arial" charset="0"/>
      </a:defRPr>
    </a:lvl3pPr>
    <a:lvl4pPr marL="1371600" algn="l" rtl="0" fontAlgn="base">
      <a:spcBef>
        <a:spcPct val="0"/>
      </a:spcBef>
      <a:spcAft>
        <a:spcPct val="0"/>
      </a:spcAft>
      <a:defRPr sz="3800" kern="1200">
        <a:solidFill>
          <a:schemeClr val="tx1"/>
        </a:solidFill>
        <a:effectLst>
          <a:outerShdw blurRad="38100" dist="38100" dir="2700000" algn="tl">
            <a:srgbClr val="000000">
              <a:alpha val="43137"/>
            </a:srgbClr>
          </a:outerShdw>
        </a:effectLst>
        <a:latin typeface="Arial" charset="0"/>
        <a:ea typeface="+mn-ea"/>
        <a:cs typeface="Arial" charset="0"/>
      </a:defRPr>
    </a:lvl4pPr>
    <a:lvl5pPr marL="1828800" algn="l" rtl="0" fontAlgn="base">
      <a:spcBef>
        <a:spcPct val="0"/>
      </a:spcBef>
      <a:spcAft>
        <a:spcPct val="0"/>
      </a:spcAft>
      <a:defRPr sz="3800" kern="1200">
        <a:solidFill>
          <a:schemeClr val="tx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sz="3800" kern="1200">
        <a:solidFill>
          <a:schemeClr val="tx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sz="3800" kern="1200">
        <a:solidFill>
          <a:schemeClr val="tx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sz="3800" kern="1200">
        <a:solidFill>
          <a:schemeClr val="tx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sz="3800" kern="1200">
        <a:solidFill>
          <a:schemeClr val="tx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88107" autoAdjust="0"/>
  </p:normalViewPr>
  <p:slideViewPr>
    <p:cSldViewPr>
      <p:cViewPr>
        <p:scale>
          <a:sx n="100" d="100"/>
          <a:sy n="100" d="100"/>
        </p:scale>
        <p:origin x="-24" y="-78"/>
      </p:cViewPr>
      <p:guideLst>
        <p:guide orient="horz" pos="2160"/>
        <p:guide pos="2880"/>
      </p:guideLst>
    </p:cSldViewPr>
  </p:slideViewPr>
  <p:outlineViewPr>
    <p:cViewPr>
      <p:scale>
        <a:sx n="33" d="100"/>
        <a:sy n="33" d="100"/>
      </p:scale>
      <p:origin x="264" y="244080"/>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_schaaper\Desktop\rd%20perc%20gdp.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10.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oleObject" Target="file:///\\uissv3\UIS\cscl\Science_Technology\INNOVATION\Cooperation\USR\USR_INNOV_2013_Figures&amp;Tables_vdraft.xlsx" TargetMode="External"/><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1" Type="http://schemas.openxmlformats.org/officeDocument/2006/relationships/oleObject" Target="file:///\\uissv3\UIS\cscl\Science_Technology\INNOVATION\Cooperation\USR\USR_INNOV_2013_Figures&amp;Tables_vdraft.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uissv3\UIS\cscl\Science_Technology\INNOVATION\Cooperation\USR\USR_INNOV_2013_Figures&amp;Tables_vdraft.xlsx" TargetMode="Externa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_schaaper\Desktop\rd%20perc%20gdp.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5556770681443101E-2"/>
          <c:y val="8.0568120996088316E-2"/>
          <c:w val="0.90518397005929818"/>
          <c:h val="0.72132164278344135"/>
        </c:manualLayout>
      </c:layout>
      <c:lineChart>
        <c:grouping val="standard"/>
        <c:ser>
          <c:idx val="2"/>
          <c:order val="2"/>
          <c:tx>
            <c:strRef>
              <c:f>Sheet1!$B$2</c:f>
            </c:strRef>
          </c:tx>
          <c:spPr>
            <a:ln>
              <a:noFill/>
            </a:ln>
          </c:spPr>
          <c:cat>
            <c:multiLvlStrRef>
              <c:f>Sheet1!$A$3:$A$10</c:f>
            </c:multiLvlStrRef>
          </c:cat>
          <c:val>
            <c:numRef>
              <c:f>Sheet1!$B$3:$B$10</c:f>
            </c:numRef>
          </c:val>
        </c:ser>
        <c:ser>
          <c:idx val="3"/>
          <c:order val="3"/>
          <c:tx>
            <c:strRef>
              <c:f>Sheet1!$C$2</c:f>
            </c:strRef>
          </c:tx>
          <c:spPr>
            <a:ln>
              <a:noFill/>
            </a:ln>
          </c:spPr>
          <c:cat>
            <c:multiLvlStrRef>
              <c:f>Sheet1!$A$3:$A$10</c:f>
            </c:multiLvlStrRef>
          </c:cat>
          <c:val>
            <c:numRef>
              <c:f>Sheet1!$C$3:$C$10</c:f>
            </c:numRef>
          </c:val>
        </c:ser>
        <c:ser>
          <c:idx val="0"/>
          <c:order val="0"/>
          <c:tx>
            <c:strRef>
              <c:f>Sheet1!$B$2</c:f>
              <c:strCache>
                <c:ptCount val="1"/>
                <c:pt idx="0">
                  <c:v>target</c:v>
                </c:pt>
              </c:strCache>
            </c:strRef>
          </c:tx>
          <c:spPr>
            <a:ln>
              <a:noFill/>
            </a:ln>
          </c:spPr>
          <c:marker>
            <c:symbol val="diamond"/>
            <c:size val="12"/>
          </c:marker>
          <c:cat>
            <c:strRef>
              <c:f>Sheet1!$A$3:$A$10</c:f>
              <c:strCache>
                <c:ptCount val="8"/>
                <c:pt idx="0">
                  <c:v>Qatar</c:v>
                </c:pt>
                <c:pt idx="1">
                  <c:v>Africa</c:v>
                </c:pt>
                <c:pt idx="2">
                  <c:v>Kenya</c:v>
                </c:pt>
                <c:pt idx="3">
                  <c:v>Tanzania</c:v>
                </c:pt>
                <c:pt idx="4">
                  <c:v>Botswana</c:v>
                </c:pt>
                <c:pt idx="5">
                  <c:v>China</c:v>
                </c:pt>
                <c:pt idx="6">
                  <c:v>EU</c:v>
                </c:pt>
                <c:pt idx="7">
                  <c:v>Singapore</c:v>
                </c:pt>
              </c:strCache>
            </c:strRef>
          </c:cat>
          <c:val>
            <c:numRef>
              <c:f>Sheet1!$B$3:$B$10</c:f>
              <c:numCache>
                <c:formatCode>0.0</c:formatCode>
                <c:ptCount val="8"/>
                <c:pt idx="0">
                  <c:v>2.8</c:v>
                </c:pt>
                <c:pt idx="1">
                  <c:v>1</c:v>
                </c:pt>
                <c:pt idx="2">
                  <c:v>1</c:v>
                </c:pt>
                <c:pt idx="3">
                  <c:v>1</c:v>
                </c:pt>
                <c:pt idx="4">
                  <c:v>2</c:v>
                </c:pt>
                <c:pt idx="5">
                  <c:v>2.2000000000000002</c:v>
                </c:pt>
                <c:pt idx="6">
                  <c:v>3</c:v>
                </c:pt>
                <c:pt idx="7">
                  <c:v>3</c:v>
                </c:pt>
              </c:numCache>
            </c:numRef>
          </c:val>
        </c:ser>
        <c:ser>
          <c:idx val="1"/>
          <c:order val="1"/>
          <c:tx>
            <c:strRef>
              <c:f>Sheet1!$C$2</c:f>
              <c:strCache>
                <c:ptCount val="1"/>
                <c:pt idx="0">
                  <c:v>current</c:v>
                </c:pt>
              </c:strCache>
            </c:strRef>
          </c:tx>
          <c:spPr>
            <a:ln>
              <a:noFill/>
            </a:ln>
          </c:spPr>
          <c:marker>
            <c:symbol val="diamond"/>
            <c:size val="12"/>
          </c:marker>
          <c:cat>
            <c:strRef>
              <c:f>Sheet1!$A$3:$A$10</c:f>
              <c:strCache>
                <c:ptCount val="8"/>
                <c:pt idx="0">
                  <c:v>Qatar</c:v>
                </c:pt>
                <c:pt idx="1">
                  <c:v>Africa</c:v>
                </c:pt>
                <c:pt idx="2">
                  <c:v>Kenya</c:v>
                </c:pt>
                <c:pt idx="3">
                  <c:v>Tanzania</c:v>
                </c:pt>
                <c:pt idx="4">
                  <c:v>Botswana</c:v>
                </c:pt>
                <c:pt idx="5">
                  <c:v>China</c:v>
                </c:pt>
                <c:pt idx="6">
                  <c:v>EU</c:v>
                </c:pt>
                <c:pt idx="7">
                  <c:v>Singapore</c:v>
                </c:pt>
              </c:strCache>
            </c:strRef>
          </c:cat>
          <c:val>
            <c:numRef>
              <c:f>Sheet1!$C$3:$C$10</c:f>
              <c:numCache>
                <c:formatCode>0.0</c:formatCode>
                <c:ptCount val="8"/>
                <c:pt idx="0">
                  <c:v>0.27</c:v>
                </c:pt>
                <c:pt idx="1">
                  <c:v>0.40870409718801698</c:v>
                </c:pt>
                <c:pt idx="2">
                  <c:v>0.4167900000000001</c:v>
                </c:pt>
                <c:pt idx="3">
                  <c:v>0.43442000000000175</c:v>
                </c:pt>
                <c:pt idx="4">
                  <c:v>0.51600999999999997</c:v>
                </c:pt>
                <c:pt idx="5">
                  <c:v>1.7019799999999978</c:v>
                </c:pt>
                <c:pt idx="6">
                  <c:v>2</c:v>
                </c:pt>
                <c:pt idx="7">
                  <c:v>2.0929856759031904</c:v>
                </c:pt>
              </c:numCache>
            </c:numRef>
          </c:val>
        </c:ser>
        <c:marker val="1"/>
        <c:axId val="263852416"/>
        <c:axId val="263853952"/>
      </c:lineChart>
      <c:catAx>
        <c:axId val="263852416"/>
        <c:scaling>
          <c:orientation val="minMax"/>
        </c:scaling>
        <c:axPos val="b"/>
        <c:tickLblPos val="nextTo"/>
        <c:txPr>
          <a:bodyPr/>
          <a:lstStyle/>
          <a:p>
            <a:pPr>
              <a:defRPr lang="en-CA"/>
            </a:pPr>
            <a:endParaRPr lang="en-US"/>
          </a:p>
        </c:txPr>
        <c:crossAx val="263853952"/>
        <c:crosses val="autoZero"/>
        <c:auto val="1"/>
        <c:lblAlgn val="ctr"/>
        <c:lblOffset val="100"/>
      </c:catAx>
      <c:valAx>
        <c:axId val="263853952"/>
        <c:scaling>
          <c:orientation val="minMax"/>
        </c:scaling>
        <c:axPos val="l"/>
        <c:majorGridlines/>
        <c:numFmt formatCode="0.0" sourceLinked="1"/>
        <c:tickLblPos val="nextTo"/>
        <c:txPr>
          <a:bodyPr/>
          <a:lstStyle/>
          <a:p>
            <a:pPr>
              <a:defRPr lang="en-CA"/>
            </a:pPr>
            <a:endParaRPr lang="en-US"/>
          </a:p>
        </c:txPr>
        <c:crossAx val="263852416"/>
        <c:crosses val="autoZero"/>
        <c:crossBetween val="between"/>
      </c:valAx>
    </c:plotArea>
    <c:legend>
      <c:legendPos val="t"/>
      <c:legendEntry>
        <c:idx val="1"/>
        <c:delete val="1"/>
      </c:legendEntry>
      <c:legendEntry>
        <c:idx val="0"/>
        <c:delete val="1"/>
      </c:legendEntry>
      <c:layout/>
      <c:txPr>
        <a:bodyPr/>
        <a:lstStyle/>
        <a:p>
          <a:pPr>
            <a:defRPr lang="en-CA"/>
          </a:pPr>
          <a:endParaRPr lang="en-US"/>
        </a:p>
      </c:txPr>
    </c:legend>
    <c:plotVisOnly val="1"/>
    <c:dispBlanksAs val="gap"/>
  </c:chart>
  <c:txPr>
    <a:bodyPr/>
    <a:lstStyle/>
    <a:p>
      <a:pPr>
        <a:defRPr sz="1800"/>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sz="1800" b="0" i="0" u="none" strike="noStrike" baseline="0" dirty="0" smtClean="0"/>
              <a:t>СХА-д зарцуулсан дотоодын нийт зардал</a:t>
            </a:r>
            <a:r>
              <a:rPr lang="en-US" sz="1800" b="0" i="0" u="none" strike="noStrike" baseline="0" dirty="0" smtClean="0"/>
              <a:t>: </a:t>
            </a:r>
            <a:r>
              <a:rPr lang="mn-MN" sz="1800" b="0" i="0" u="none" strike="noStrike" baseline="0" dirty="0" smtClean="0">
                <a:effectLst>
                  <a:outerShdw blurRad="50800" dist="38100" algn="tr" rotWithShape="0">
                    <a:prstClr val="black">
                      <a:alpha val="40000"/>
                    </a:prstClr>
                  </a:outerShdw>
                </a:effectLst>
              </a:rPr>
              <a:t>Америк долларын худалдан авах чадварын харьцаагаар тооцсон - </a:t>
            </a:r>
            <a:r>
              <a:rPr lang="en-US" sz="1800" b="1" i="0" u="none" strike="noStrike" baseline="0" dirty="0" smtClean="0"/>
              <a:t> </a:t>
            </a:r>
            <a:r>
              <a:rPr lang="en-US" sz="1800" b="0" i="0" u="none" strike="noStrike" baseline="0" dirty="0" smtClean="0">
                <a:solidFill>
                  <a:srgbClr val="FF0000"/>
                </a:solidFill>
              </a:rPr>
              <a:t>“in '000 current PPP$”</a:t>
            </a:r>
            <a:endParaRPr b="0">
              <a:solidFill>
                <a:srgbClr val="FF0000"/>
              </a:solidFill>
            </a:endParaRPr>
          </a:p>
        </c:rich>
      </c:tx>
      <c:layout>
        <c:manualLayout>
          <c:xMode val="edge"/>
          <c:yMode val="edge"/>
          <c:x val="0.11819833284728302"/>
          <c:y val="0"/>
        </c:manualLayout>
      </c:layout>
    </c:title>
    <c:plotArea>
      <c:layout/>
      <c:lineChart>
        <c:grouping val="standard"/>
        <c:ser>
          <c:idx val="0"/>
          <c:order val="0"/>
          <c:tx>
            <c:strRef>
              <c:f>graphs!$A$76</c:f>
              <c:strCache>
                <c:ptCount val="1"/>
                <c:pt idx="0">
                  <c:v>GERD in '000 current PPP$</c:v>
                </c:pt>
              </c:strCache>
            </c:strRef>
          </c:tx>
          <c:marker>
            <c:symbol val="none"/>
          </c:marker>
          <c:cat>
            <c:numRef>
              <c:f>graphs!$B$75:$R$75</c:f>
              <c:numCache>
                <c:formatCode>General</c:formatCod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numCache>
            </c:numRef>
          </c:cat>
          <c:val>
            <c:numRef>
              <c:f>graphs!$B$76:$R$76</c:f>
              <c:numCache>
                <c:formatCode>0</c:formatCode>
                <c:ptCount val="17"/>
                <c:pt idx="0">
                  <c:v>11054.269187555346</c:v>
                </c:pt>
                <c:pt idx="1">
                  <c:v>11448.866210202563</c:v>
                </c:pt>
                <c:pt idx="2">
                  <c:v>10798.880161023277</c:v>
                </c:pt>
                <c:pt idx="3">
                  <c:v>13954.256790074611</c:v>
                </c:pt>
                <c:pt idx="4">
                  <c:v>20957.002247213873</c:v>
                </c:pt>
                <c:pt idx="5">
                  <c:v>20973.011628665696</c:v>
                </c:pt>
                <c:pt idx="6">
                  <c:v>22896.629103640757</c:v>
                </c:pt>
                <c:pt idx="7">
                  <c:v>27674.502528581092</c:v>
                </c:pt>
                <c:pt idx="8">
                  <c:v>27199.993821744327</c:v>
                </c:pt>
                <c:pt idx="9">
                  <c:v>24476.771368360496</c:v>
                </c:pt>
                <c:pt idx="10">
                  <c:v>34518.450198024213</c:v>
                </c:pt>
                <c:pt idx="11">
                  <c:v>54153.495929102821</c:v>
                </c:pt>
                <c:pt idx="12">
                  <c:v>38819.353618580048</c:v>
                </c:pt>
                <c:pt idx="13">
                  <c:v>44311.223145911521</c:v>
                </c:pt>
                <c:pt idx="14">
                  <c:v>53489.244417151553</c:v>
                </c:pt>
                <c:pt idx="15">
                  <c:v>67234.146833700215</c:v>
                </c:pt>
                <c:pt idx="16">
                  <c:v>68012.285733201352</c:v>
                </c:pt>
              </c:numCache>
            </c:numRef>
          </c:val>
        </c:ser>
        <c:marker val="1"/>
        <c:axId val="251144064"/>
        <c:axId val="251185408"/>
      </c:lineChart>
      <c:catAx>
        <c:axId val="251144064"/>
        <c:scaling>
          <c:orientation val="minMax"/>
        </c:scaling>
        <c:axPos val="b"/>
        <c:numFmt formatCode="General" sourceLinked="1"/>
        <c:tickLblPos val="nextTo"/>
        <c:txPr>
          <a:bodyPr/>
          <a:lstStyle/>
          <a:p>
            <a:pPr>
              <a:defRPr lang="en-CA"/>
            </a:pPr>
            <a:endParaRPr lang="en-US"/>
          </a:p>
        </c:txPr>
        <c:crossAx val="251185408"/>
        <c:crosses val="autoZero"/>
        <c:auto val="1"/>
        <c:lblAlgn val="ctr"/>
        <c:lblOffset val="100"/>
      </c:catAx>
      <c:valAx>
        <c:axId val="251185408"/>
        <c:scaling>
          <c:orientation val="minMax"/>
        </c:scaling>
        <c:axPos val="l"/>
        <c:majorGridlines/>
        <c:numFmt formatCode="General" sourceLinked="0"/>
        <c:tickLblPos val="nextTo"/>
        <c:txPr>
          <a:bodyPr/>
          <a:lstStyle/>
          <a:p>
            <a:pPr>
              <a:defRPr lang="en-CA"/>
            </a:pPr>
            <a:endParaRPr lang="en-US"/>
          </a:p>
        </c:txPr>
        <c:crossAx val="251144064"/>
        <c:crosses val="autoZero"/>
        <c:crossBetween val="between"/>
      </c:valAx>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sz="1800" b="1" i="0" u="none" strike="noStrike" baseline="0" dirty="0" smtClean="0"/>
              <a:t>СХА-д зарцуулсан дотоодын нийт зардал</a:t>
            </a:r>
            <a:r>
              <a:rPr lang="en-US" sz="1800" b="1" i="0" u="none" strike="noStrike" baseline="0" dirty="0" smtClean="0"/>
              <a:t> (GERD) </a:t>
            </a:r>
          </a:p>
          <a:p>
            <a:pPr>
              <a:defRPr lang="en-CA"/>
            </a:pPr>
            <a:r>
              <a:rPr lang="en-US" sz="1800" b="1" i="0" u="none" strike="noStrike" baseline="0" dirty="0" smtClean="0"/>
              <a:t>(</a:t>
            </a:r>
            <a:r>
              <a:rPr lang="mn-MN" sz="1800" b="1" i="0" u="none" strike="noStrike" baseline="0" dirty="0" smtClean="0"/>
              <a:t>ДНБ-д эзлэх хувиар</a:t>
            </a:r>
            <a:r>
              <a:rPr lang="en-US" sz="1800" b="1" i="0" u="none" strike="noStrike" baseline="0" dirty="0" smtClean="0"/>
              <a:t>)</a:t>
            </a:r>
            <a:endParaRPr/>
          </a:p>
        </c:rich>
      </c:tx>
      <c:layout>
        <c:manualLayout>
          <c:xMode val="edge"/>
          <c:yMode val="edge"/>
          <c:x val="0.10757501596084273"/>
          <c:y val="0"/>
        </c:manualLayout>
      </c:layout>
    </c:title>
    <c:plotArea>
      <c:layout/>
      <c:lineChart>
        <c:grouping val="standard"/>
        <c:ser>
          <c:idx val="0"/>
          <c:order val="0"/>
          <c:tx>
            <c:strRef>
              <c:f>graphs!$A$99</c:f>
              <c:strCache>
                <c:ptCount val="1"/>
                <c:pt idx="0">
                  <c:v>GERD as a percentage of GDP</c:v>
                </c:pt>
              </c:strCache>
            </c:strRef>
          </c:tx>
          <c:marker>
            <c:symbol val="none"/>
          </c:marker>
          <c:cat>
            <c:numRef>
              <c:f>graphs!$B$98:$R$98</c:f>
              <c:numCache>
                <c:formatCode>General</c:formatCod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numCache>
            </c:numRef>
          </c:cat>
          <c:val>
            <c:numRef>
              <c:f>graphs!$B$99:$R$99</c:f>
              <c:numCache>
                <c:formatCode>0.00</c:formatCode>
                <c:ptCount val="17"/>
                <c:pt idx="0">
                  <c:v>0.16785893479570371</c:v>
                </c:pt>
                <c:pt idx="1">
                  <c:v>0.16642671622179803</c:v>
                </c:pt>
                <c:pt idx="2">
                  <c:v>0.15015751503676938</c:v>
                </c:pt>
                <c:pt idx="3">
                  <c:v>0.18757218847715332</c:v>
                </c:pt>
                <c:pt idx="4">
                  <c:v>0.267494677358112</c:v>
                </c:pt>
                <c:pt idx="5">
                  <c:v>0.25173320168614993</c:v>
                </c:pt>
                <c:pt idx="6">
                  <c:v>0.25179978809111536</c:v>
                </c:pt>
                <c:pt idx="7">
                  <c:v>0.26777127246665089</c:v>
                </c:pt>
                <c:pt idx="8">
                  <c:v>0.23775519040829096</c:v>
                </c:pt>
                <c:pt idx="9">
                  <c:v>0.19121012817763941</c:v>
                </c:pt>
                <c:pt idx="10">
                  <c:v>0.2382658996732582</c:v>
                </c:pt>
                <c:pt idx="11">
                  <c:v>0.33667098629307041</c:v>
                </c:pt>
                <c:pt idx="12">
                  <c:v>0.24257290549017499</c:v>
                </c:pt>
                <c:pt idx="13">
                  <c:v>0.25720706186101616</c:v>
                </c:pt>
                <c:pt idx="14">
                  <c:v>0.25911991074474239</c:v>
                </c:pt>
                <c:pt idx="15">
                  <c:v>0.28479119482845083</c:v>
                </c:pt>
                <c:pt idx="16">
                  <c:v>0.25396672348521632</c:v>
                </c:pt>
              </c:numCache>
            </c:numRef>
          </c:val>
        </c:ser>
        <c:marker val="1"/>
        <c:axId val="252685312"/>
        <c:axId val="280527232"/>
      </c:lineChart>
      <c:catAx>
        <c:axId val="252685312"/>
        <c:scaling>
          <c:orientation val="minMax"/>
        </c:scaling>
        <c:axPos val="b"/>
        <c:numFmt formatCode="General" sourceLinked="1"/>
        <c:tickLblPos val="nextTo"/>
        <c:txPr>
          <a:bodyPr/>
          <a:lstStyle/>
          <a:p>
            <a:pPr>
              <a:defRPr lang="en-CA"/>
            </a:pPr>
            <a:endParaRPr lang="en-US"/>
          </a:p>
        </c:txPr>
        <c:crossAx val="280527232"/>
        <c:crosses val="autoZero"/>
        <c:auto val="1"/>
        <c:lblAlgn val="ctr"/>
        <c:lblOffset val="100"/>
      </c:catAx>
      <c:valAx>
        <c:axId val="280527232"/>
        <c:scaling>
          <c:orientation val="minMax"/>
        </c:scaling>
        <c:axPos val="l"/>
        <c:majorGridlines/>
        <c:numFmt formatCode="General" sourceLinked="0"/>
        <c:tickLblPos val="nextTo"/>
        <c:txPr>
          <a:bodyPr/>
          <a:lstStyle/>
          <a:p>
            <a:pPr>
              <a:defRPr lang="en-CA"/>
            </a:pPr>
            <a:endParaRPr lang="en-US"/>
          </a:p>
        </c:txPr>
        <c:crossAx val="252685312"/>
        <c:crosses val="autoZero"/>
        <c:crossBetween val="between"/>
      </c:valAx>
    </c:plotArea>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sz="1600" b="1" i="0" u="none" strike="noStrike" baseline="0" dirty="0" smtClean="0"/>
              <a:t>СХА-д зарцуулсан дотоодын нийт зардал</a:t>
            </a:r>
            <a:r>
              <a:rPr lang="en-US" sz="1600" b="1" i="0" u="none" strike="noStrike" baseline="0" dirty="0" smtClean="0"/>
              <a:t> (GERD)</a:t>
            </a:r>
            <a:r>
              <a:rPr lang="mn-MN" sz="1600" b="1" i="0" u="none" strike="noStrike" baseline="0" dirty="0" smtClean="0"/>
              <a:t>-ын задаргаа</a:t>
            </a:r>
            <a:r>
              <a:rPr lang="en-US" sz="1600" b="1" i="0" u="none" strike="noStrike" baseline="0" dirty="0" smtClean="0"/>
              <a:t> </a:t>
            </a:r>
            <a:r>
              <a:rPr lang="mn-MN" sz="1600" b="1" i="0" u="none" strike="noStrike" baseline="0" dirty="0" smtClean="0"/>
              <a:t>секторын үйл ажиллагаагаар</a:t>
            </a:r>
            <a:r>
              <a:rPr lang="en-US" sz="1600" b="1" i="0" u="none" strike="noStrike" baseline="0" dirty="0" smtClean="0"/>
              <a:t> </a:t>
            </a:r>
            <a:r>
              <a:rPr sz="1600" smtClean="0"/>
              <a:t>(</a:t>
            </a:r>
            <a:r>
              <a:rPr lang="en-US" sz="1600" b="1" i="0" u="none" strike="noStrike" baseline="0" dirty="0" smtClean="0"/>
              <a:t>%</a:t>
            </a:r>
            <a:r>
              <a:rPr sz="1600" smtClean="0"/>
              <a:t>)</a:t>
            </a:r>
            <a:endParaRPr sz="1600"/>
          </a:p>
        </c:rich>
      </c:tx>
      <c:layout/>
    </c:title>
    <c:plotArea>
      <c:layout/>
      <c:barChart>
        <c:barDir val="col"/>
        <c:grouping val="clustered"/>
        <c:ser>
          <c:idx val="0"/>
          <c:order val="0"/>
          <c:tx>
            <c:strRef>
              <c:f>graphs!$B$131</c:f>
              <c:strCache>
                <c:ptCount val="1"/>
                <c:pt idx="0">
                  <c:v>GERD by sector of performance (%)</c:v>
                </c:pt>
              </c:strCache>
            </c:strRef>
          </c:tx>
          <c:cat>
            <c:strRef>
              <c:f>graphs!$A$132:$A$135</c:f>
              <c:strCache>
                <c:ptCount val="4"/>
                <c:pt idx="0">
                  <c:v>Business enterprise</c:v>
                </c:pt>
                <c:pt idx="1">
                  <c:v>Government</c:v>
                </c:pt>
                <c:pt idx="2">
                  <c:v>Higher education</c:v>
                </c:pt>
                <c:pt idx="3">
                  <c:v>Private non-profit</c:v>
                </c:pt>
              </c:strCache>
            </c:strRef>
          </c:cat>
          <c:val>
            <c:numRef>
              <c:f>graphs!$B$132:$B$135</c:f>
              <c:numCache>
                <c:formatCode>General</c:formatCode>
                <c:ptCount val="4"/>
                <c:pt idx="0">
                  <c:v>5.4494341688429406</c:v>
                </c:pt>
                <c:pt idx="1">
                  <c:v>84.304355239659259</c:v>
                </c:pt>
                <c:pt idx="2">
                  <c:v>10.246210591497718</c:v>
                </c:pt>
                <c:pt idx="3">
                  <c:v>0</c:v>
                </c:pt>
              </c:numCache>
            </c:numRef>
          </c:val>
        </c:ser>
        <c:axId val="252421248"/>
        <c:axId val="252423552"/>
      </c:barChart>
      <c:catAx>
        <c:axId val="252421248"/>
        <c:scaling>
          <c:orientation val="minMax"/>
        </c:scaling>
        <c:axPos val="b"/>
        <c:tickLblPos val="nextTo"/>
        <c:txPr>
          <a:bodyPr/>
          <a:lstStyle/>
          <a:p>
            <a:pPr>
              <a:defRPr lang="en-CA"/>
            </a:pPr>
            <a:endParaRPr lang="en-US"/>
          </a:p>
        </c:txPr>
        <c:crossAx val="252423552"/>
        <c:crosses val="autoZero"/>
        <c:auto val="1"/>
        <c:lblAlgn val="ctr"/>
        <c:lblOffset val="100"/>
      </c:catAx>
      <c:valAx>
        <c:axId val="252423552"/>
        <c:scaling>
          <c:orientation val="minMax"/>
        </c:scaling>
        <c:axPos val="l"/>
        <c:majorGridlines/>
        <c:numFmt formatCode="General" sourceLinked="1"/>
        <c:tickLblPos val="nextTo"/>
        <c:txPr>
          <a:bodyPr/>
          <a:lstStyle/>
          <a:p>
            <a:pPr>
              <a:defRPr lang="en-CA"/>
            </a:pPr>
            <a:endParaRPr lang="en-US"/>
          </a:p>
        </c:txPr>
        <c:crossAx val="252421248"/>
        <c:crosses val="autoZero"/>
        <c:crossBetween val="between"/>
      </c:valAx>
    </c:plotArea>
    <c:plotVisOnly val="1"/>
    <c:dispBlanksAs val="gap"/>
  </c:chart>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smtClean="0"/>
              <a:t>СХА-</a:t>
            </a:r>
            <a:r>
              <a:rPr lang="mn-MN" baseline="0" smtClean="0"/>
              <a:t>д </a:t>
            </a:r>
            <a:r>
              <a:rPr lang="mn-MN" baseline="0" dirty="0" smtClean="0"/>
              <a:t>зарсан зардал үйл ажиллагааны төрлөөр </a:t>
            </a:r>
            <a:r>
              <a:rPr lang="en-GB" baseline="0" dirty="0" smtClean="0"/>
              <a:t>(</a:t>
            </a:r>
            <a:r>
              <a:rPr lang="mn-MN" baseline="0" dirty="0" smtClean="0"/>
              <a:t>ДНБ-д эзлэх хувиар </a:t>
            </a:r>
            <a:r>
              <a:rPr lang="en-GB" baseline="0" dirty="0" smtClean="0"/>
              <a:t>%)</a:t>
            </a:r>
            <a:endParaRPr lang="en-GB" dirty="0"/>
          </a:p>
        </c:rich>
      </c:tx>
      <c:layout>
        <c:manualLayout>
          <c:xMode val="edge"/>
          <c:yMode val="edge"/>
          <c:x val="0.2469865485564311"/>
          <c:y val="3.5897435897435895E-2"/>
        </c:manualLayout>
      </c:layout>
    </c:title>
    <c:plotArea>
      <c:layout>
        <c:manualLayout>
          <c:layoutTarget val="inner"/>
          <c:xMode val="edge"/>
          <c:yMode val="edge"/>
          <c:x val="3.8896348893888266E-2"/>
          <c:y val="9.6666666666666942E-2"/>
          <c:w val="0.69019591301087613"/>
          <c:h val="0.81482475267514842"/>
        </c:manualLayout>
      </c:layout>
      <c:lineChart>
        <c:grouping val="standard"/>
        <c:ser>
          <c:idx val="0"/>
          <c:order val="0"/>
          <c:tx>
            <c:strRef>
              <c:f>graphs!$A$203</c:f>
              <c:strCache>
                <c:ptCount val="1"/>
                <c:pt idx="0">
                  <c:v>Хэрэглээний судалгаа %</c:v>
                </c:pt>
              </c:strCache>
            </c:strRef>
          </c:tx>
          <c:cat>
            <c:numRef>
              <c:f>graphs!$M$202:$S$202</c:f>
              <c:numCache>
                <c:formatCode>General</c:formatCode>
                <c:ptCount val="7"/>
                <c:pt idx="0">
                  <c:v>2007</c:v>
                </c:pt>
                <c:pt idx="1">
                  <c:v>2008</c:v>
                </c:pt>
                <c:pt idx="2">
                  <c:v>2009</c:v>
                </c:pt>
                <c:pt idx="3">
                  <c:v>2010</c:v>
                </c:pt>
                <c:pt idx="4">
                  <c:v>2011</c:v>
                </c:pt>
                <c:pt idx="5">
                  <c:v>2012</c:v>
                </c:pt>
                <c:pt idx="6">
                  <c:v>2013</c:v>
                </c:pt>
              </c:numCache>
            </c:numRef>
          </c:cat>
          <c:val>
            <c:numRef>
              <c:f>graphs!$M$203:$S$203</c:f>
              <c:numCache>
                <c:formatCode>General</c:formatCode>
                <c:ptCount val="7"/>
                <c:pt idx="0">
                  <c:v>48.8</c:v>
                </c:pt>
                <c:pt idx="1">
                  <c:v>50.3</c:v>
                </c:pt>
                <c:pt idx="2">
                  <c:v>47</c:v>
                </c:pt>
                <c:pt idx="3">
                  <c:v>46.8</c:v>
                </c:pt>
                <c:pt idx="4">
                  <c:v>47.7</c:v>
                </c:pt>
                <c:pt idx="6">
                  <c:v>55.077448420070176</c:v>
                </c:pt>
              </c:numCache>
            </c:numRef>
          </c:val>
        </c:ser>
        <c:ser>
          <c:idx val="1"/>
          <c:order val="1"/>
          <c:tx>
            <c:strRef>
              <c:f>graphs!$A$204</c:f>
              <c:strCache>
                <c:ptCount val="1"/>
                <c:pt idx="0">
                  <c:v>Суурь судалгаа %</c:v>
                </c:pt>
              </c:strCache>
            </c:strRef>
          </c:tx>
          <c:cat>
            <c:numRef>
              <c:f>graphs!$M$202:$S$202</c:f>
              <c:numCache>
                <c:formatCode>General</c:formatCode>
                <c:ptCount val="7"/>
                <c:pt idx="0">
                  <c:v>2007</c:v>
                </c:pt>
                <c:pt idx="1">
                  <c:v>2008</c:v>
                </c:pt>
                <c:pt idx="2">
                  <c:v>2009</c:v>
                </c:pt>
                <c:pt idx="3">
                  <c:v>2010</c:v>
                </c:pt>
                <c:pt idx="4">
                  <c:v>2011</c:v>
                </c:pt>
                <c:pt idx="5">
                  <c:v>2012</c:v>
                </c:pt>
                <c:pt idx="6">
                  <c:v>2013</c:v>
                </c:pt>
              </c:numCache>
            </c:numRef>
          </c:cat>
          <c:val>
            <c:numRef>
              <c:f>graphs!$M$204:$S$204</c:f>
              <c:numCache>
                <c:formatCode>General</c:formatCode>
                <c:ptCount val="7"/>
                <c:pt idx="0">
                  <c:v>30</c:v>
                </c:pt>
                <c:pt idx="1">
                  <c:v>38.5</c:v>
                </c:pt>
                <c:pt idx="2">
                  <c:v>38.5</c:v>
                </c:pt>
                <c:pt idx="3">
                  <c:v>32.1</c:v>
                </c:pt>
                <c:pt idx="4">
                  <c:v>27.9</c:v>
                </c:pt>
                <c:pt idx="6">
                  <c:v>25.000224358111446</c:v>
                </c:pt>
              </c:numCache>
            </c:numRef>
          </c:val>
        </c:ser>
        <c:ser>
          <c:idx val="2"/>
          <c:order val="2"/>
          <c:tx>
            <c:strRef>
              <c:f>graphs!$A$205</c:f>
              <c:strCache>
                <c:ptCount val="1"/>
                <c:pt idx="0">
                  <c:v>Тодорхой бус үйл ажиллагаа %</c:v>
                </c:pt>
              </c:strCache>
            </c:strRef>
          </c:tx>
          <c:cat>
            <c:numRef>
              <c:f>graphs!$M$202:$S$202</c:f>
              <c:numCache>
                <c:formatCode>General</c:formatCode>
                <c:ptCount val="7"/>
                <c:pt idx="0">
                  <c:v>2007</c:v>
                </c:pt>
                <c:pt idx="1">
                  <c:v>2008</c:v>
                </c:pt>
                <c:pt idx="2">
                  <c:v>2009</c:v>
                </c:pt>
                <c:pt idx="3">
                  <c:v>2010</c:v>
                </c:pt>
                <c:pt idx="4">
                  <c:v>2011</c:v>
                </c:pt>
                <c:pt idx="5">
                  <c:v>2012</c:v>
                </c:pt>
                <c:pt idx="6">
                  <c:v>2013</c:v>
                </c:pt>
              </c:numCache>
            </c:numRef>
          </c:cat>
          <c:val>
            <c:numRef>
              <c:f>graphs!$M$205:$S$205</c:f>
              <c:numCache>
                <c:formatCode>General</c:formatCode>
                <c:ptCount val="7"/>
                <c:pt idx="0">
                  <c:v>15.2</c:v>
                </c:pt>
                <c:pt idx="1">
                  <c:v>8.7000000000000011</c:v>
                </c:pt>
                <c:pt idx="2">
                  <c:v>10.200000000000001</c:v>
                </c:pt>
                <c:pt idx="3">
                  <c:v>16.899999999999999</c:v>
                </c:pt>
                <c:pt idx="4">
                  <c:v>20.7</c:v>
                </c:pt>
                <c:pt idx="6">
                  <c:v>11.616365578081108</c:v>
                </c:pt>
              </c:numCache>
            </c:numRef>
          </c:val>
        </c:ser>
        <c:ser>
          <c:idx val="3"/>
          <c:order val="3"/>
          <c:tx>
            <c:strRef>
              <c:f>graphs!$A$206</c:f>
              <c:strCache>
                <c:ptCount val="1"/>
                <c:pt idx="0">
                  <c:v>Туршилтын хөгжил %</c:v>
                </c:pt>
              </c:strCache>
            </c:strRef>
          </c:tx>
          <c:cat>
            <c:numRef>
              <c:f>graphs!$M$202:$S$202</c:f>
              <c:numCache>
                <c:formatCode>General</c:formatCode>
                <c:ptCount val="7"/>
                <c:pt idx="0">
                  <c:v>2007</c:v>
                </c:pt>
                <c:pt idx="1">
                  <c:v>2008</c:v>
                </c:pt>
                <c:pt idx="2">
                  <c:v>2009</c:v>
                </c:pt>
                <c:pt idx="3">
                  <c:v>2010</c:v>
                </c:pt>
                <c:pt idx="4">
                  <c:v>2011</c:v>
                </c:pt>
                <c:pt idx="5">
                  <c:v>2012</c:v>
                </c:pt>
                <c:pt idx="6">
                  <c:v>2013</c:v>
                </c:pt>
              </c:numCache>
            </c:numRef>
          </c:cat>
          <c:val>
            <c:numRef>
              <c:f>graphs!$M$206:$S$206</c:f>
              <c:numCache>
                <c:formatCode>General</c:formatCode>
                <c:ptCount val="7"/>
                <c:pt idx="0">
                  <c:v>6</c:v>
                </c:pt>
                <c:pt idx="1">
                  <c:v>2.5</c:v>
                </c:pt>
                <c:pt idx="2">
                  <c:v>4.3</c:v>
                </c:pt>
                <c:pt idx="3">
                  <c:v>4.3</c:v>
                </c:pt>
                <c:pt idx="4">
                  <c:v>3.7</c:v>
                </c:pt>
                <c:pt idx="6">
                  <c:v>8.3059616437372696</c:v>
                </c:pt>
              </c:numCache>
            </c:numRef>
          </c:val>
        </c:ser>
        <c:marker val="1"/>
        <c:axId val="254234624"/>
        <c:axId val="254236160"/>
      </c:lineChart>
      <c:catAx>
        <c:axId val="254234624"/>
        <c:scaling>
          <c:orientation val="minMax"/>
        </c:scaling>
        <c:axPos val="b"/>
        <c:numFmt formatCode="General" sourceLinked="1"/>
        <c:tickLblPos val="nextTo"/>
        <c:txPr>
          <a:bodyPr/>
          <a:lstStyle/>
          <a:p>
            <a:pPr>
              <a:defRPr lang="en-CA"/>
            </a:pPr>
            <a:endParaRPr lang="en-US"/>
          </a:p>
        </c:txPr>
        <c:crossAx val="254236160"/>
        <c:crosses val="autoZero"/>
        <c:auto val="1"/>
        <c:lblAlgn val="ctr"/>
        <c:lblOffset val="100"/>
      </c:catAx>
      <c:valAx>
        <c:axId val="254236160"/>
        <c:scaling>
          <c:orientation val="minMax"/>
        </c:scaling>
        <c:axPos val="l"/>
        <c:majorGridlines/>
        <c:numFmt formatCode="General" sourceLinked="1"/>
        <c:tickLblPos val="nextTo"/>
        <c:txPr>
          <a:bodyPr/>
          <a:lstStyle/>
          <a:p>
            <a:pPr>
              <a:defRPr lang="en-CA"/>
            </a:pPr>
            <a:endParaRPr lang="en-US"/>
          </a:p>
        </c:txPr>
        <c:crossAx val="254234624"/>
        <c:crosses val="autoZero"/>
        <c:crossBetween val="between"/>
      </c:valAx>
    </c:plotArea>
    <c:legend>
      <c:legendPos val="r"/>
      <c:layout/>
      <c:txPr>
        <a:bodyPr/>
        <a:lstStyle/>
        <a:p>
          <a:pPr>
            <a:defRPr lang="en-CA"/>
          </a:pPr>
          <a:endParaRPr lang="en-US"/>
        </a:p>
      </c:txPr>
    </c:legend>
    <c:plotVisOnly val="1"/>
    <c:dispBlanksAs val="gap"/>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3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55904250742255"/>
          <c:y val="0.19342328786792307"/>
          <c:w val="0.56781156177030556"/>
          <c:h val="0.73985370549999263"/>
        </c:manualLayout>
      </c:layout>
      <c:radarChart>
        <c:radarStyle val="marker"/>
        <c:ser>
          <c:idx val="0"/>
          <c:order val="0"/>
          <c:tx>
            <c:strRef>
              <c:f>Innovators_developed!$C$2</c:f>
              <c:strCache>
                <c:ptCount val="1"/>
                <c:pt idx="0">
                  <c:v>Бүтээгдэхүүний шинэчлэл</c:v>
                </c:pt>
              </c:strCache>
            </c:strRef>
          </c:tx>
          <c:spPr>
            <a:ln w="25400">
              <a:solidFill>
                <a:srgbClr val="FCAE26"/>
              </a:solidFill>
            </a:ln>
          </c:spPr>
          <c:marker>
            <c:symbol val="none"/>
          </c:marker>
          <c:cat>
            <c:strRef>
              <c:f>Innovators_developed!$B$3:$B$41</c:f>
              <c:strCache>
                <c:ptCount val="39"/>
                <c:pt idx="0">
                  <c:v>AUS</c:v>
                </c:pt>
                <c:pt idx="1">
                  <c:v>AUT</c:v>
                </c:pt>
                <c:pt idx="2">
                  <c:v>BEL</c:v>
                </c:pt>
                <c:pt idx="3">
                  <c:v>BLR</c:v>
                </c:pt>
                <c:pt idx="4">
                  <c:v>BUL</c:v>
                </c:pt>
                <c:pt idx="5">
                  <c:v>CAN</c:v>
                </c:pt>
                <c:pt idx="6">
                  <c:v>CRO</c:v>
                </c:pt>
                <c:pt idx="7">
                  <c:v>CYP</c:v>
                </c:pt>
                <c:pt idx="8">
                  <c:v>CZE</c:v>
                </c:pt>
                <c:pt idx="9">
                  <c:v>DEU</c:v>
                </c:pt>
                <c:pt idx="10">
                  <c:v>DNK</c:v>
                </c:pt>
                <c:pt idx="11">
                  <c:v>ESP</c:v>
                </c:pt>
                <c:pt idx="12">
                  <c:v>EST</c:v>
                </c:pt>
                <c:pt idx="13">
                  <c:v>FIN</c:v>
                </c:pt>
                <c:pt idx="14">
                  <c:v>FRA</c:v>
                </c:pt>
                <c:pt idx="15">
                  <c:v>GBR</c:v>
                </c:pt>
                <c:pt idx="16">
                  <c:v>HUN</c:v>
                </c:pt>
                <c:pt idx="17">
                  <c:v>IRL</c:v>
                </c:pt>
                <c:pt idx="18">
                  <c:v>ISL</c:v>
                </c:pt>
                <c:pt idx="19">
                  <c:v>ISR</c:v>
                </c:pt>
                <c:pt idx="20">
                  <c:v>ITA</c:v>
                </c:pt>
                <c:pt idx="21">
                  <c:v>JPN</c:v>
                </c:pt>
                <c:pt idx="22">
                  <c:v>KOR</c:v>
                </c:pt>
                <c:pt idx="23">
                  <c:v>LTU</c:v>
                </c:pt>
                <c:pt idx="24">
                  <c:v>LUX</c:v>
                </c:pt>
                <c:pt idx="25">
                  <c:v>LVA</c:v>
                </c:pt>
                <c:pt idx="26">
                  <c:v>MLT</c:v>
                </c:pt>
                <c:pt idx="27">
                  <c:v>NLD</c:v>
                </c:pt>
                <c:pt idx="28">
                  <c:v>NOR</c:v>
                </c:pt>
                <c:pt idx="29">
                  <c:v>NZL</c:v>
                </c:pt>
                <c:pt idx="30">
                  <c:v>POL</c:v>
                </c:pt>
                <c:pt idx="31">
                  <c:v>PRT</c:v>
                </c:pt>
                <c:pt idx="32">
                  <c:v>ROM</c:v>
                </c:pt>
                <c:pt idx="33">
                  <c:v>RUS</c:v>
                </c:pt>
                <c:pt idx="34">
                  <c:v>SRB</c:v>
                </c:pt>
                <c:pt idx="35">
                  <c:v>SVK</c:v>
                </c:pt>
                <c:pt idx="36">
                  <c:v>SWE</c:v>
                </c:pt>
                <c:pt idx="37">
                  <c:v>TUR</c:v>
                </c:pt>
                <c:pt idx="38">
                  <c:v>UKR</c:v>
                </c:pt>
              </c:strCache>
            </c:strRef>
          </c:cat>
          <c:val>
            <c:numRef>
              <c:f>Innovators_developed!$C$3:$C$41</c:f>
              <c:numCache>
                <c:formatCode>0</c:formatCode>
                <c:ptCount val="39"/>
                <c:pt idx="0">
                  <c:v>19.899999999999999</c:v>
                </c:pt>
                <c:pt idx="1">
                  <c:v>37.965850000000003</c:v>
                </c:pt>
                <c:pt idx="2">
                  <c:v>39.617110000000011</c:v>
                </c:pt>
                <c:pt idx="3">
                  <c:v>22.887319999999978</c:v>
                </c:pt>
                <c:pt idx="4">
                  <c:v>14.334200000000001</c:v>
                </c:pt>
                <c:pt idx="5">
                  <c:v>46</c:v>
                </c:pt>
                <c:pt idx="6">
                  <c:v>26.402939999999976</c:v>
                </c:pt>
                <c:pt idx="7">
                  <c:v>27.04918</c:v>
                </c:pt>
                <c:pt idx="8">
                  <c:v>28.502839999999981</c:v>
                </c:pt>
                <c:pt idx="9">
                  <c:v>49.462110000000045</c:v>
                </c:pt>
                <c:pt idx="10">
                  <c:v>30.578019999999977</c:v>
                </c:pt>
                <c:pt idx="11">
                  <c:v>17.795169999999978</c:v>
                </c:pt>
                <c:pt idx="12">
                  <c:v>29.919139999999977</c:v>
                </c:pt>
                <c:pt idx="13">
                  <c:v>37.464220000000005</c:v>
                </c:pt>
                <c:pt idx="14">
                  <c:v>28.449280000000002</c:v>
                </c:pt>
                <c:pt idx="15">
                  <c:v>30.962459999999979</c:v>
                </c:pt>
                <c:pt idx="16">
                  <c:v>13.109830000000002</c:v>
                </c:pt>
                <c:pt idx="17">
                  <c:v>36.760810000000035</c:v>
                </c:pt>
                <c:pt idx="18">
                  <c:v>40.625000000000036</c:v>
                </c:pt>
                <c:pt idx="19">
                  <c:v>34.200000000000003</c:v>
                </c:pt>
                <c:pt idx="20">
                  <c:v>32.923280000000005</c:v>
                </c:pt>
                <c:pt idx="21">
                  <c:v>19.601669999999999</c:v>
                </c:pt>
                <c:pt idx="22">
                  <c:v>13.544849999999999</c:v>
                </c:pt>
                <c:pt idx="23">
                  <c:v>14.694660000000001</c:v>
                </c:pt>
                <c:pt idx="24">
                  <c:v>41.346150000000002</c:v>
                </c:pt>
                <c:pt idx="25">
                  <c:v>13.628099999999998</c:v>
                </c:pt>
                <c:pt idx="26">
                  <c:v>22.605360000000001</c:v>
                </c:pt>
                <c:pt idx="27">
                  <c:v>39.68985</c:v>
                </c:pt>
                <c:pt idx="28">
                  <c:v>26.180669999999989</c:v>
                </c:pt>
                <c:pt idx="29">
                  <c:v>31.605049999999977</c:v>
                </c:pt>
                <c:pt idx="30">
                  <c:v>12.76</c:v>
                </c:pt>
                <c:pt idx="31">
                  <c:v>28.285399999999964</c:v>
                </c:pt>
                <c:pt idx="32">
                  <c:v>12.055800000000009</c:v>
                </c:pt>
                <c:pt idx="33">
                  <c:v>8</c:v>
                </c:pt>
                <c:pt idx="34">
                  <c:v>36.628370000000047</c:v>
                </c:pt>
                <c:pt idx="35">
                  <c:v>23.59075</c:v>
                </c:pt>
                <c:pt idx="36">
                  <c:v>35.791890000000002</c:v>
                </c:pt>
                <c:pt idx="37">
                  <c:v>26.224789999999977</c:v>
                </c:pt>
                <c:pt idx="38">
                  <c:v>10.955280000000009</c:v>
                </c:pt>
              </c:numCache>
            </c:numRef>
          </c:val>
        </c:ser>
        <c:ser>
          <c:idx val="1"/>
          <c:order val="1"/>
          <c:tx>
            <c:strRef>
              <c:f>Innovators_developed!$D$2</c:f>
              <c:strCache>
                <c:ptCount val="1"/>
                <c:pt idx="0">
                  <c:v>Үйл явцын шинэчлэл</c:v>
                </c:pt>
              </c:strCache>
            </c:strRef>
          </c:tx>
          <c:spPr>
            <a:ln w="25400">
              <a:solidFill>
                <a:srgbClr val="7030A0"/>
              </a:solidFill>
            </a:ln>
          </c:spPr>
          <c:marker>
            <c:symbol val="none"/>
          </c:marker>
          <c:cat>
            <c:strRef>
              <c:f>Innovators_developed!$B$3:$B$41</c:f>
              <c:strCache>
                <c:ptCount val="39"/>
                <c:pt idx="0">
                  <c:v>AUS</c:v>
                </c:pt>
                <c:pt idx="1">
                  <c:v>AUT</c:v>
                </c:pt>
                <c:pt idx="2">
                  <c:v>BEL</c:v>
                </c:pt>
                <c:pt idx="3">
                  <c:v>BLR</c:v>
                </c:pt>
                <c:pt idx="4">
                  <c:v>BUL</c:v>
                </c:pt>
                <c:pt idx="5">
                  <c:v>CAN</c:v>
                </c:pt>
                <c:pt idx="6">
                  <c:v>CRO</c:v>
                </c:pt>
                <c:pt idx="7">
                  <c:v>CYP</c:v>
                </c:pt>
                <c:pt idx="8">
                  <c:v>CZE</c:v>
                </c:pt>
                <c:pt idx="9">
                  <c:v>DEU</c:v>
                </c:pt>
                <c:pt idx="10">
                  <c:v>DNK</c:v>
                </c:pt>
                <c:pt idx="11">
                  <c:v>ESP</c:v>
                </c:pt>
                <c:pt idx="12">
                  <c:v>EST</c:v>
                </c:pt>
                <c:pt idx="13">
                  <c:v>FIN</c:v>
                </c:pt>
                <c:pt idx="14">
                  <c:v>FRA</c:v>
                </c:pt>
                <c:pt idx="15">
                  <c:v>GBR</c:v>
                </c:pt>
                <c:pt idx="16">
                  <c:v>HUN</c:v>
                </c:pt>
                <c:pt idx="17">
                  <c:v>IRL</c:v>
                </c:pt>
                <c:pt idx="18">
                  <c:v>ISL</c:v>
                </c:pt>
                <c:pt idx="19">
                  <c:v>ISR</c:v>
                </c:pt>
                <c:pt idx="20">
                  <c:v>ITA</c:v>
                </c:pt>
                <c:pt idx="21">
                  <c:v>JPN</c:v>
                </c:pt>
                <c:pt idx="22">
                  <c:v>KOR</c:v>
                </c:pt>
                <c:pt idx="23">
                  <c:v>LTU</c:v>
                </c:pt>
                <c:pt idx="24">
                  <c:v>LUX</c:v>
                </c:pt>
                <c:pt idx="25">
                  <c:v>LVA</c:v>
                </c:pt>
                <c:pt idx="26">
                  <c:v>MLT</c:v>
                </c:pt>
                <c:pt idx="27">
                  <c:v>NLD</c:v>
                </c:pt>
                <c:pt idx="28">
                  <c:v>NOR</c:v>
                </c:pt>
                <c:pt idx="29">
                  <c:v>NZL</c:v>
                </c:pt>
                <c:pt idx="30">
                  <c:v>POL</c:v>
                </c:pt>
                <c:pt idx="31">
                  <c:v>PRT</c:v>
                </c:pt>
                <c:pt idx="32">
                  <c:v>ROM</c:v>
                </c:pt>
                <c:pt idx="33">
                  <c:v>RUS</c:v>
                </c:pt>
                <c:pt idx="34">
                  <c:v>SRB</c:v>
                </c:pt>
                <c:pt idx="35">
                  <c:v>SVK</c:v>
                </c:pt>
                <c:pt idx="36">
                  <c:v>SWE</c:v>
                </c:pt>
                <c:pt idx="37">
                  <c:v>TUR</c:v>
                </c:pt>
                <c:pt idx="38">
                  <c:v>UKR</c:v>
                </c:pt>
              </c:strCache>
            </c:strRef>
          </c:cat>
          <c:val>
            <c:numRef>
              <c:f>Innovators_developed!$D$3:$D$41</c:f>
              <c:numCache>
                <c:formatCode>0</c:formatCode>
                <c:ptCount val="39"/>
                <c:pt idx="0">
                  <c:v>23.9</c:v>
                </c:pt>
                <c:pt idx="1">
                  <c:v>35.055679999999995</c:v>
                </c:pt>
                <c:pt idx="2">
                  <c:v>39.773390000000013</c:v>
                </c:pt>
                <c:pt idx="3">
                  <c:v>5.9272299999999998</c:v>
                </c:pt>
                <c:pt idx="4">
                  <c:v>13.237599999999999</c:v>
                </c:pt>
                <c:pt idx="5">
                  <c:v>48</c:v>
                </c:pt>
                <c:pt idx="6">
                  <c:v>30.144130000000001</c:v>
                </c:pt>
                <c:pt idx="7">
                  <c:v>37.868850000000002</c:v>
                </c:pt>
                <c:pt idx="8">
                  <c:v>24.888689999999976</c:v>
                </c:pt>
                <c:pt idx="9">
                  <c:v>32.03463</c:v>
                </c:pt>
                <c:pt idx="10">
                  <c:v>30.967359999999989</c:v>
                </c:pt>
                <c:pt idx="11">
                  <c:v>25.744489999999978</c:v>
                </c:pt>
                <c:pt idx="12">
                  <c:v>35.983829999999998</c:v>
                </c:pt>
                <c:pt idx="13">
                  <c:v>34.745280000000001</c:v>
                </c:pt>
                <c:pt idx="14">
                  <c:v>27.278009999999973</c:v>
                </c:pt>
                <c:pt idx="15">
                  <c:v>18.261800000000001</c:v>
                </c:pt>
                <c:pt idx="16">
                  <c:v>9.4946200000000012</c:v>
                </c:pt>
                <c:pt idx="17">
                  <c:v>41.57105</c:v>
                </c:pt>
                <c:pt idx="18">
                  <c:v>36.057689999999994</c:v>
                </c:pt>
                <c:pt idx="19">
                  <c:v>30.9</c:v>
                </c:pt>
                <c:pt idx="20">
                  <c:v>33.032060000000001</c:v>
                </c:pt>
                <c:pt idx="21">
                  <c:v>20.156600000000001</c:v>
                </c:pt>
                <c:pt idx="22">
                  <c:v>8.00502</c:v>
                </c:pt>
                <c:pt idx="23">
                  <c:v>13.053440000000009</c:v>
                </c:pt>
                <c:pt idx="24">
                  <c:v>34.935900000000011</c:v>
                </c:pt>
                <c:pt idx="25">
                  <c:v>11.023620000000001</c:v>
                </c:pt>
                <c:pt idx="26">
                  <c:v>29.885059999999989</c:v>
                </c:pt>
                <c:pt idx="27">
                  <c:v>35.262390000000046</c:v>
                </c:pt>
                <c:pt idx="28">
                  <c:v>18.795559999999973</c:v>
                </c:pt>
                <c:pt idx="29">
                  <c:v>23.21912</c:v>
                </c:pt>
                <c:pt idx="30">
                  <c:v>12.639999999999999</c:v>
                </c:pt>
                <c:pt idx="31">
                  <c:v>38.075850000000003</c:v>
                </c:pt>
                <c:pt idx="32">
                  <c:v>13.061670000000001</c:v>
                </c:pt>
                <c:pt idx="33">
                  <c:v>5.9</c:v>
                </c:pt>
                <c:pt idx="34">
                  <c:v>35.078810000000011</c:v>
                </c:pt>
                <c:pt idx="35">
                  <c:v>22.613230000000001</c:v>
                </c:pt>
                <c:pt idx="36">
                  <c:v>29.946439999999964</c:v>
                </c:pt>
                <c:pt idx="37">
                  <c:v>29.510079999999999</c:v>
                </c:pt>
                <c:pt idx="38">
                  <c:v>11.638149999999998</c:v>
                </c:pt>
              </c:numCache>
            </c:numRef>
          </c:val>
        </c:ser>
        <c:ser>
          <c:idx val="2"/>
          <c:order val="2"/>
          <c:tx>
            <c:strRef>
              <c:f>Innovators_developed!$E$2</c:f>
              <c:strCache>
                <c:ptCount val="1"/>
                <c:pt idx="0">
                  <c:v>Зохион байгууллалтын шинэчлэл</c:v>
                </c:pt>
              </c:strCache>
            </c:strRef>
          </c:tx>
          <c:spPr>
            <a:ln w="25400">
              <a:solidFill>
                <a:srgbClr val="605F5D"/>
              </a:solidFill>
            </a:ln>
          </c:spPr>
          <c:marker>
            <c:symbol val="none"/>
          </c:marker>
          <c:cat>
            <c:strRef>
              <c:f>Innovators_developed!$B$3:$B$41</c:f>
              <c:strCache>
                <c:ptCount val="39"/>
                <c:pt idx="0">
                  <c:v>AUS</c:v>
                </c:pt>
                <c:pt idx="1">
                  <c:v>AUT</c:v>
                </c:pt>
                <c:pt idx="2">
                  <c:v>BEL</c:v>
                </c:pt>
                <c:pt idx="3">
                  <c:v>BLR</c:v>
                </c:pt>
                <c:pt idx="4">
                  <c:v>BUL</c:v>
                </c:pt>
                <c:pt idx="5">
                  <c:v>CAN</c:v>
                </c:pt>
                <c:pt idx="6">
                  <c:v>CRO</c:v>
                </c:pt>
                <c:pt idx="7">
                  <c:v>CYP</c:v>
                </c:pt>
                <c:pt idx="8">
                  <c:v>CZE</c:v>
                </c:pt>
                <c:pt idx="9">
                  <c:v>DEU</c:v>
                </c:pt>
                <c:pt idx="10">
                  <c:v>DNK</c:v>
                </c:pt>
                <c:pt idx="11">
                  <c:v>ESP</c:v>
                </c:pt>
                <c:pt idx="12">
                  <c:v>EST</c:v>
                </c:pt>
                <c:pt idx="13">
                  <c:v>FIN</c:v>
                </c:pt>
                <c:pt idx="14">
                  <c:v>FRA</c:v>
                </c:pt>
                <c:pt idx="15">
                  <c:v>GBR</c:v>
                </c:pt>
                <c:pt idx="16">
                  <c:v>HUN</c:v>
                </c:pt>
                <c:pt idx="17">
                  <c:v>IRL</c:v>
                </c:pt>
                <c:pt idx="18">
                  <c:v>ISL</c:v>
                </c:pt>
                <c:pt idx="19">
                  <c:v>ISR</c:v>
                </c:pt>
                <c:pt idx="20">
                  <c:v>ITA</c:v>
                </c:pt>
                <c:pt idx="21">
                  <c:v>JPN</c:v>
                </c:pt>
                <c:pt idx="22">
                  <c:v>KOR</c:v>
                </c:pt>
                <c:pt idx="23">
                  <c:v>LTU</c:v>
                </c:pt>
                <c:pt idx="24">
                  <c:v>LUX</c:v>
                </c:pt>
                <c:pt idx="25">
                  <c:v>LVA</c:v>
                </c:pt>
                <c:pt idx="26">
                  <c:v>MLT</c:v>
                </c:pt>
                <c:pt idx="27">
                  <c:v>NLD</c:v>
                </c:pt>
                <c:pt idx="28">
                  <c:v>NOR</c:v>
                </c:pt>
                <c:pt idx="29">
                  <c:v>NZL</c:v>
                </c:pt>
                <c:pt idx="30">
                  <c:v>POL</c:v>
                </c:pt>
                <c:pt idx="31">
                  <c:v>PRT</c:v>
                </c:pt>
                <c:pt idx="32">
                  <c:v>ROM</c:v>
                </c:pt>
                <c:pt idx="33">
                  <c:v>RUS</c:v>
                </c:pt>
                <c:pt idx="34">
                  <c:v>SRB</c:v>
                </c:pt>
                <c:pt idx="35">
                  <c:v>SVK</c:v>
                </c:pt>
                <c:pt idx="36">
                  <c:v>SWE</c:v>
                </c:pt>
                <c:pt idx="37">
                  <c:v>TUR</c:v>
                </c:pt>
                <c:pt idx="38">
                  <c:v>UKR</c:v>
                </c:pt>
              </c:strCache>
            </c:strRef>
          </c:cat>
          <c:val>
            <c:numRef>
              <c:f>Innovators_developed!$E$3:$E$41</c:f>
              <c:numCache>
                <c:formatCode>0</c:formatCode>
                <c:ptCount val="39"/>
                <c:pt idx="0">
                  <c:v>21.2</c:v>
                </c:pt>
                <c:pt idx="1">
                  <c:v>34.951739999999994</c:v>
                </c:pt>
                <c:pt idx="2">
                  <c:v>30.55284</c:v>
                </c:pt>
                <c:pt idx="3">
                  <c:v>2.5234700000000001</c:v>
                </c:pt>
                <c:pt idx="4">
                  <c:v>11.827680000000004</c:v>
                </c:pt>
                <c:pt idx="5">
                  <c:v>46.9</c:v>
                </c:pt>
                <c:pt idx="6">
                  <c:v>22.87642</c:v>
                </c:pt>
                <c:pt idx="7">
                  <c:v>29.344259999999988</c:v>
                </c:pt>
                <c:pt idx="8">
                  <c:v>30.467039999999976</c:v>
                </c:pt>
                <c:pt idx="9">
                  <c:v>46.286430000000003</c:v>
                </c:pt>
                <c:pt idx="10">
                  <c:v>35.729260000000011</c:v>
                </c:pt>
                <c:pt idx="11">
                  <c:v>23.280339999999963</c:v>
                </c:pt>
                <c:pt idx="12">
                  <c:v>22.439350000000001</c:v>
                </c:pt>
                <c:pt idx="13">
                  <c:v>31.825990000000001</c:v>
                </c:pt>
                <c:pt idx="14">
                  <c:v>36.122230000000037</c:v>
                </c:pt>
                <c:pt idx="15">
                  <c:v>32.463560000000001</c:v>
                </c:pt>
                <c:pt idx="16">
                  <c:v>12.98474</c:v>
                </c:pt>
                <c:pt idx="17">
                  <c:v>38.261250000000011</c:v>
                </c:pt>
                <c:pt idx="18">
                  <c:v>31.25</c:v>
                </c:pt>
                <c:pt idx="19">
                  <c:v>50.6</c:v>
                </c:pt>
                <c:pt idx="20">
                  <c:v>31.150539999999989</c:v>
                </c:pt>
                <c:pt idx="21">
                  <c:v>28.827729999999978</c:v>
                </c:pt>
                <c:pt idx="22">
                  <c:v>14.677010000000001</c:v>
                </c:pt>
                <c:pt idx="23">
                  <c:v>16.564889999999988</c:v>
                </c:pt>
                <c:pt idx="24">
                  <c:v>44.871789999999997</c:v>
                </c:pt>
                <c:pt idx="25">
                  <c:v>18.897639999999981</c:v>
                </c:pt>
                <c:pt idx="26">
                  <c:v>26.436779999999978</c:v>
                </c:pt>
                <c:pt idx="27">
                  <c:v>30.037080000000017</c:v>
                </c:pt>
                <c:pt idx="28">
                  <c:v>20.412039999999976</c:v>
                </c:pt>
                <c:pt idx="29">
                  <c:v>25.563569999999977</c:v>
                </c:pt>
                <c:pt idx="30">
                  <c:v>13.025450000000006</c:v>
                </c:pt>
                <c:pt idx="31">
                  <c:v>29.880379999999978</c:v>
                </c:pt>
                <c:pt idx="32">
                  <c:v>16.901619999999976</c:v>
                </c:pt>
                <c:pt idx="33">
                  <c:v>4</c:v>
                </c:pt>
                <c:pt idx="34">
                  <c:v>39.032860000000007</c:v>
                </c:pt>
                <c:pt idx="35">
                  <c:v>21.831219999999988</c:v>
                </c:pt>
                <c:pt idx="36">
                  <c:v>27.513390000000001</c:v>
                </c:pt>
                <c:pt idx="37">
                  <c:v>23.897469999999988</c:v>
                </c:pt>
                <c:pt idx="38">
                  <c:v>10.00808</c:v>
                </c:pt>
              </c:numCache>
            </c:numRef>
          </c:val>
        </c:ser>
        <c:ser>
          <c:idx val="3"/>
          <c:order val="3"/>
          <c:tx>
            <c:strRef>
              <c:f>Innovators_developed!$F$2</c:f>
              <c:strCache>
                <c:ptCount val="1"/>
                <c:pt idx="0">
                  <c:v>Маркетингийн шинэчлэл</c:v>
                </c:pt>
              </c:strCache>
            </c:strRef>
          </c:tx>
          <c:spPr>
            <a:ln w="25400">
              <a:solidFill>
                <a:srgbClr val="65D6FC"/>
              </a:solidFill>
            </a:ln>
          </c:spPr>
          <c:marker>
            <c:symbol val="none"/>
          </c:marker>
          <c:cat>
            <c:strRef>
              <c:f>Innovators_developed!$B$3:$B$41</c:f>
              <c:strCache>
                <c:ptCount val="39"/>
                <c:pt idx="0">
                  <c:v>AUS</c:v>
                </c:pt>
                <c:pt idx="1">
                  <c:v>AUT</c:v>
                </c:pt>
                <c:pt idx="2">
                  <c:v>BEL</c:v>
                </c:pt>
                <c:pt idx="3">
                  <c:v>BLR</c:v>
                </c:pt>
                <c:pt idx="4">
                  <c:v>BUL</c:v>
                </c:pt>
                <c:pt idx="5">
                  <c:v>CAN</c:v>
                </c:pt>
                <c:pt idx="6">
                  <c:v>CRO</c:v>
                </c:pt>
                <c:pt idx="7">
                  <c:v>CYP</c:v>
                </c:pt>
                <c:pt idx="8">
                  <c:v>CZE</c:v>
                </c:pt>
                <c:pt idx="9">
                  <c:v>DEU</c:v>
                </c:pt>
                <c:pt idx="10">
                  <c:v>DNK</c:v>
                </c:pt>
                <c:pt idx="11">
                  <c:v>ESP</c:v>
                </c:pt>
                <c:pt idx="12">
                  <c:v>EST</c:v>
                </c:pt>
                <c:pt idx="13">
                  <c:v>FIN</c:v>
                </c:pt>
                <c:pt idx="14">
                  <c:v>FRA</c:v>
                </c:pt>
                <c:pt idx="15">
                  <c:v>GBR</c:v>
                </c:pt>
                <c:pt idx="16">
                  <c:v>HUN</c:v>
                </c:pt>
                <c:pt idx="17">
                  <c:v>IRL</c:v>
                </c:pt>
                <c:pt idx="18">
                  <c:v>ISL</c:v>
                </c:pt>
                <c:pt idx="19">
                  <c:v>ISR</c:v>
                </c:pt>
                <c:pt idx="20">
                  <c:v>ITA</c:v>
                </c:pt>
                <c:pt idx="21">
                  <c:v>JPN</c:v>
                </c:pt>
                <c:pt idx="22">
                  <c:v>KOR</c:v>
                </c:pt>
                <c:pt idx="23">
                  <c:v>LTU</c:v>
                </c:pt>
                <c:pt idx="24">
                  <c:v>LUX</c:v>
                </c:pt>
                <c:pt idx="25">
                  <c:v>LVA</c:v>
                </c:pt>
                <c:pt idx="26">
                  <c:v>MLT</c:v>
                </c:pt>
                <c:pt idx="27">
                  <c:v>NLD</c:v>
                </c:pt>
                <c:pt idx="28">
                  <c:v>NOR</c:v>
                </c:pt>
                <c:pt idx="29">
                  <c:v>NZL</c:v>
                </c:pt>
                <c:pt idx="30">
                  <c:v>POL</c:v>
                </c:pt>
                <c:pt idx="31">
                  <c:v>PRT</c:v>
                </c:pt>
                <c:pt idx="32">
                  <c:v>ROM</c:v>
                </c:pt>
                <c:pt idx="33">
                  <c:v>RUS</c:v>
                </c:pt>
                <c:pt idx="34">
                  <c:v>SRB</c:v>
                </c:pt>
                <c:pt idx="35">
                  <c:v>SVK</c:v>
                </c:pt>
                <c:pt idx="36">
                  <c:v>SWE</c:v>
                </c:pt>
                <c:pt idx="37">
                  <c:v>TUR</c:v>
                </c:pt>
                <c:pt idx="38">
                  <c:v>UKR</c:v>
                </c:pt>
              </c:strCache>
            </c:strRef>
          </c:cat>
          <c:val>
            <c:numRef>
              <c:f>Innovators_developed!$F$3:$F$41</c:f>
              <c:numCache>
                <c:formatCode>0</c:formatCode>
                <c:ptCount val="39"/>
                <c:pt idx="0">
                  <c:v>18.3</c:v>
                </c:pt>
                <c:pt idx="1">
                  <c:v>28.121749999999977</c:v>
                </c:pt>
                <c:pt idx="2">
                  <c:v>32.408670000000001</c:v>
                </c:pt>
                <c:pt idx="3">
                  <c:v>3.9319199999999976</c:v>
                </c:pt>
                <c:pt idx="4">
                  <c:v>13.146209999999998</c:v>
                </c:pt>
                <c:pt idx="5">
                  <c:v>32.800000000000004</c:v>
                </c:pt>
                <c:pt idx="6">
                  <c:v>26.126950000000019</c:v>
                </c:pt>
                <c:pt idx="7">
                  <c:v>25.245899999999978</c:v>
                </c:pt>
                <c:pt idx="8">
                  <c:v>29.82104</c:v>
                </c:pt>
                <c:pt idx="9">
                  <c:v>48.009950000000003</c:v>
                </c:pt>
                <c:pt idx="10">
                  <c:v>27.25367</c:v>
                </c:pt>
                <c:pt idx="11">
                  <c:v>15.930919999999999</c:v>
                </c:pt>
                <c:pt idx="12">
                  <c:v>25.606470000000005</c:v>
                </c:pt>
                <c:pt idx="13">
                  <c:v>27.790500000000002</c:v>
                </c:pt>
                <c:pt idx="14">
                  <c:v>23.706119999999977</c:v>
                </c:pt>
                <c:pt idx="15">
                  <c:v>17.637180000000019</c:v>
                </c:pt>
                <c:pt idx="16">
                  <c:v>16.212160000000001</c:v>
                </c:pt>
                <c:pt idx="17">
                  <c:v>29.744039999999973</c:v>
                </c:pt>
                <c:pt idx="18">
                  <c:v>25.961539999999964</c:v>
                </c:pt>
                <c:pt idx="19">
                  <c:v>57.9</c:v>
                </c:pt>
                <c:pt idx="20">
                  <c:v>28.844629999999977</c:v>
                </c:pt>
                <c:pt idx="21">
                  <c:v>22.855889999999999</c:v>
                </c:pt>
                <c:pt idx="22">
                  <c:v>9.1622900000000005</c:v>
                </c:pt>
                <c:pt idx="23">
                  <c:v>16.793890000000001</c:v>
                </c:pt>
                <c:pt idx="24">
                  <c:v>31.73077</c:v>
                </c:pt>
                <c:pt idx="25">
                  <c:v>13.809810000000002</c:v>
                </c:pt>
                <c:pt idx="26">
                  <c:v>19.923369999999974</c:v>
                </c:pt>
                <c:pt idx="27">
                  <c:v>21.84515</c:v>
                </c:pt>
                <c:pt idx="28">
                  <c:v>21.172739999999976</c:v>
                </c:pt>
                <c:pt idx="29">
                  <c:v>25.20289</c:v>
                </c:pt>
                <c:pt idx="30">
                  <c:v>13.912730000000009</c:v>
                </c:pt>
                <c:pt idx="31">
                  <c:v>30.491219999999974</c:v>
                </c:pt>
                <c:pt idx="32">
                  <c:v>18.839939999999999</c:v>
                </c:pt>
                <c:pt idx="33">
                  <c:v>3.4</c:v>
                </c:pt>
                <c:pt idx="34">
                  <c:v>37.429870000000001</c:v>
                </c:pt>
                <c:pt idx="35">
                  <c:v>18.540239999999976</c:v>
                </c:pt>
                <c:pt idx="36">
                  <c:v>28.84468</c:v>
                </c:pt>
                <c:pt idx="37">
                  <c:v>38.442510000000013</c:v>
                </c:pt>
                <c:pt idx="38">
                  <c:v>13.76019</c:v>
                </c:pt>
              </c:numCache>
            </c:numRef>
          </c:val>
        </c:ser>
        <c:axId val="254931712"/>
        <c:axId val="254933248"/>
      </c:radarChart>
      <c:catAx>
        <c:axId val="254931712"/>
        <c:scaling>
          <c:orientation val="minMax"/>
        </c:scaling>
        <c:axPos val="b"/>
        <c:majorGridlines/>
        <c:tickLblPos val="nextTo"/>
        <c:txPr>
          <a:bodyPr/>
          <a:lstStyle/>
          <a:p>
            <a:pPr>
              <a:defRPr lang="en-CA" sz="800">
                <a:solidFill>
                  <a:sysClr val="windowText" lastClr="000000"/>
                </a:solidFill>
              </a:defRPr>
            </a:pPr>
            <a:endParaRPr lang="en-US"/>
          </a:p>
        </c:txPr>
        <c:crossAx val="254933248"/>
        <c:crosses val="autoZero"/>
        <c:auto val="1"/>
        <c:lblAlgn val="ctr"/>
        <c:lblOffset val="100"/>
      </c:catAx>
      <c:valAx>
        <c:axId val="254933248"/>
        <c:scaling>
          <c:orientation val="minMax"/>
          <c:max val="60"/>
          <c:min val="0"/>
        </c:scaling>
        <c:axPos val="l"/>
        <c:numFmt formatCode="0" sourceLinked="0"/>
        <c:majorTickMark val="none"/>
        <c:minorTickMark val="cross"/>
        <c:tickLblPos val="nextTo"/>
        <c:txPr>
          <a:bodyPr/>
          <a:lstStyle/>
          <a:p>
            <a:pPr>
              <a:defRPr lang="en-CA" sz="800"/>
            </a:pPr>
            <a:endParaRPr lang="en-US"/>
          </a:p>
        </c:txPr>
        <c:crossAx val="254931712"/>
        <c:crosses val="autoZero"/>
        <c:crossBetween val="between"/>
        <c:majorUnit val="10"/>
        <c:minorUnit val="10"/>
      </c:valAx>
      <c:spPr>
        <a:noFill/>
      </c:spPr>
    </c:plotArea>
    <c:legend>
      <c:legendPos val="t"/>
      <c:layout/>
      <c:spPr>
        <a:solidFill>
          <a:schemeClr val="bg1">
            <a:lumMod val="95000"/>
          </a:schemeClr>
        </a:solidFill>
      </c:spPr>
      <c:txPr>
        <a:bodyPr/>
        <a:lstStyle/>
        <a:p>
          <a:pPr>
            <a:defRPr lang="en-CA">
              <a:solidFill>
                <a:sysClr val="windowText" lastClr="000000"/>
              </a:solidFill>
            </a:defRPr>
          </a:pPr>
          <a:endParaRPr lang="en-US"/>
        </a:p>
      </c:txPr>
    </c:legend>
    <c:plotVisOnly val="1"/>
    <c:dispBlanksAs val="gap"/>
  </c:chart>
  <c:spPr>
    <a:solidFill>
      <a:schemeClr val="bg1"/>
    </a:solidFill>
    <a:ln>
      <a:noFill/>
    </a:ln>
  </c:spPr>
  <c:txPr>
    <a:bodyPr/>
    <a:lstStyle/>
    <a:p>
      <a:pPr>
        <a:defRPr>
          <a:latin typeface="+mn-lt"/>
          <a:cs typeface="Arial" panose="020B0604020202020204" pitchFamily="34" charset="0"/>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3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472567081419551"/>
          <c:y val="0.16411844941504641"/>
          <c:w val="0.60275815715097225"/>
          <c:h val="0.75805803727659327"/>
        </c:manualLayout>
      </c:layout>
      <c:radarChart>
        <c:radarStyle val="marker"/>
        <c:ser>
          <c:idx val="0"/>
          <c:order val="0"/>
          <c:tx>
            <c:strRef>
              <c:f>Innovators_developing!$C$2</c:f>
              <c:strCache>
                <c:ptCount val="1"/>
                <c:pt idx="0">
                  <c:v>Product innovators</c:v>
                </c:pt>
              </c:strCache>
            </c:strRef>
          </c:tx>
          <c:spPr>
            <a:ln w="25400">
              <a:solidFill>
                <a:srgbClr val="FCAE26"/>
              </a:solidFill>
            </a:ln>
          </c:spPr>
          <c:marker>
            <c:symbol val="none"/>
          </c:marker>
          <c:cat>
            <c:strRef>
              <c:f>Innovators_developing!$B$3:$B$18</c:f>
              <c:strCache>
                <c:ptCount val="16"/>
                <c:pt idx="0">
                  <c:v>ARG</c:v>
                </c:pt>
                <c:pt idx="1">
                  <c:v>BRA</c:v>
                </c:pt>
                <c:pt idx="2">
                  <c:v>COL</c:v>
                </c:pt>
                <c:pt idx="3">
                  <c:v>CRI</c:v>
                </c:pt>
                <c:pt idx="4">
                  <c:v>CUB</c:v>
                </c:pt>
                <c:pt idx="5">
                  <c:v>ECU</c:v>
                </c:pt>
                <c:pt idx="6">
                  <c:v>EGY</c:v>
                </c:pt>
                <c:pt idx="7">
                  <c:v>HKG</c:v>
                </c:pt>
                <c:pt idx="8">
                  <c:v>IDN</c:v>
                </c:pt>
                <c:pt idx="9">
                  <c:v>IND</c:v>
                </c:pt>
                <c:pt idx="10">
                  <c:v>MEX</c:v>
                </c:pt>
                <c:pt idx="11">
                  <c:v>MYS</c:v>
                </c:pt>
                <c:pt idx="12">
                  <c:v>PHL</c:v>
                </c:pt>
                <c:pt idx="13">
                  <c:v>SLV</c:v>
                </c:pt>
                <c:pt idx="14">
                  <c:v>URY</c:v>
                </c:pt>
                <c:pt idx="15">
                  <c:v>ZAF</c:v>
                </c:pt>
              </c:strCache>
            </c:strRef>
          </c:cat>
          <c:val>
            <c:numRef>
              <c:f>Innovators_developing!$C$3:$C$18</c:f>
              <c:numCache>
                <c:formatCode>0.00</c:formatCode>
                <c:ptCount val="16"/>
                <c:pt idx="0">
                  <c:v>31.741040000000002</c:v>
                </c:pt>
                <c:pt idx="1">
                  <c:v>17.503409999999953</c:v>
                </c:pt>
                <c:pt idx="2">
                  <c:v>17.054259999999999</c:v>
                </c:pt>
                <c:pt idx="3">
                  <c:v>67.519180000000006</c:v>
                </c:pt>
                <c:pt idx="4">
                  <c:v>44</c:v>
                </c:pt>
                <c:pt idx="5">
                  <c:v>45.758750000000013</c:v>
                </c:pt>
                <c:pt idx="6">
                  <c:v>6.1151099999999881</c:v>
                </c:pt>
                <c:pt idx="7">
                  <c:v>2.9187699999999968</c:v>
                </c:pt>
                <c:pt idx="8">
                  <c:v>20.226310000000002</c:v>
                </c:pt>
                <c:pt idx="9">
                  <c:v>12.07</c:v>
                </c:pt>
                <c:pt idx="10">
                  <c:v>9.71448</c:v>
                </c:pt>
                <c:pt idx="11">
                  <c:v>43.554949999999998</c:v>
                </c:pt>
                <c:pt idx="12">
                  <c:v>37.6</c:v>
                </c:pt>
                <c:pt idx="13">
                  <c:v>23.254190000000001</c:v>
                </c:pt>
                <c:pt idx="14">
                  <c:v>17.184010000000001</c:v>
                </c:pt>
                <c:pt idx="15">
                  <c:v>16.8</c:v>
                </c:pt>
              </c:numCache>
            </c:numRef>
          </c:val>
        </c:ser>
        <c:ser>
          <c:idx val="1"/>
          <c:order val="1"/>
          <c:tx>
            <c:strRef>
              <c:f>Innovators_developing!$D$2</c:f>
              <c:strCache>
                <c:ptCount val="1"/>
                <c:pt idx="0">
                  <c:v>Process innovators</c:v>
                </c:pt>
              </c:strCache>
            </c:strRef>
          </c:tx>
          <c:spPr>
            <a:ln w="25400">
              <a:solidFill>
                <a:srgbClr val="7030A0"/>
              </a:solidFill>
            </a:ln>
          </c:spPr>
          <c:marker>
            <c:symbol val="none"/>
          </c:marker>
          <c:cat>
            <c:strRef>
              <c:f>Innovators_developing!$B$3:$B$18</c:f>
              <c:strCache>
                <c:ptCount val="16"/>
                <c:pt idx="0">
                  <c:v>ARG</c:v>
                </c:pt>
                <c:pt idx="1">
                  <c:v>BRA</c:v>
                </c:pt>
                <c:pt idx="2">
                  <c:v>COL</c:v>
                </c:pt>
                <c:pt idx="3">
                  <c:v>CRI</c:v>
                </c:pt>
                <c:pt idx="4">
                  <c:v>CUB</c:v>
                </c:pt>
                <c:pt idx="5">
                  <c:v>ECU</c:v>
                </c:pt>
                <c:pt idx="6">
                  <c:v>EGY</c:v>
                </c:pt>
                <c:pt idx="7">
                  <c:v>HKG</c:v>
                </c:pt>
                <c:pt idx="8">
                  <c:v>IDN</c:v>
                </c:pt>
                <c:pt idx="9">
                  <c:v>IND</c:v>
                </c:pt>
                <c:pt idx="10">
                  <c:v>MEX</c:v>
                </c:pt>
                <c:pt idx="11">
                  <c:v>MYS</c:v>
                </c:pt>
                <c:pt idx="12">
                  <c:v>PHL</c:v>
                </c:pt>
                <c:pt idx="13">
                  <c:v>SLV</c:v>
                </c:pt>
                <c:pt idx="14">
                  <c:v>URY</c:v>
                </c:pt>
                <c:pt idx="15">
                  <c:v>ZAF</c:v>
                </c:pt>
              </c:strCache>
            </c:strRef>
          </c:cat>
          <c:val>
            <c:numRef>
              <c:f>Innovators_developing!$D$3:$D$18</c:f>
              <c:numCache>
                <c:formatCode>0.00</c:formatCode>
                <c:ptCount val="16"/>
                <c:pt idx="0">
                  <c:v>29.541170000000001</c:v>
                </c:pt>
                <c:pt idx="1">
                  <c:v>31.955489999999944</c:v>
                </c:pt>
                <c:pt idx="2">
                  <c:v>22.075669999999953</c:v>
                </c:pt>
                <c:pt idx="3">
                  <c:v>62.148340000000012</c:v>
                </c:pt>
                <c:pt idx="4">
                  <c:v>48.4</c:v>
                </c:pt>
                <c:pt idx="5">
                  <c:v>47.120620000000002</c:v>
                </c:pt>
                <c:pt idx="6">
                  <c:v>8.2733799999999995</c:v>
                </c:pt>
                <c:pt idx="7">
                  <c:v>0.44904000000000005</c:v>
                </c:pt>
                <c:pt idx="8">
                  <c:v>18.104669999999999</c:v>
                </c:pt>
                <c:pt idx="9">
                  <c:v>12.12993</c:v>
                </c:pt>
                <c:pt idx="10">
                  <c:v>6.7777000000000003</c:v>
                </c:pt>
                <c:pt idx="11">
                  <c:v>44.09769</c:v>
                </c:pt>
                <c:pt idx="12">
                  <c:v>43.9</c:v>
                </c:pt>
                <c:pt idx="13">
                  <c:v>18.854749999999989</c:v>
                </c:pt>
                <c:pt idx="14">
                  <c:v>24.48472999999991</c:v>
                </c:pt>
                <c:pt idx="15">
                  <c:v>13.1</c:v>
                </c:pt>
              </c:numCache>
            </c:numRef>
          </c:val>
        </c:ser>
        <c:ser>
          <c:idx val="2"/>
          <c:order val="2"/>
          <c:tx>
            <c:strRef>
              <c:f>Innovators_developing!$E$2</c:f>
              <c:strCache>
                <c:ptCount val="1"/>
                <c:pt idx="0">
                  <c:v>Organizational innovators</c:v>
                </c:pt>
              </c:strCache>
            </c:strRef>
          </c:tx>
          <c:spPr>
            <a:ln w="25400">
              <a:solidFill>
                <a:srgbClr val="605F5D"/>
              </a:solidFill>
            </a:ln>
          </c:spPr>
          <c:marker>
            <c:symbol val="none"/>
          </c:marker>
          <c:cat>
            <c:strRef>
              <c:f>Innovators_developing!$B$3:$B$18</c:f>
              <c:strCache>
                <c:ptCount val="16"/>
                <c:pt idx="0">
                  <c:v>ARG</c:v>
                </c:pt>
                <c:pt idx="1">
                  <c:v>BRA</c:v>
                </c:pt>
                <c:pt idx="2">
                  <c:v>COL</c:v>
                </c:pt>
                <c:pt idx="3">
                  <c:v>CRI</c:v>
                </c:pt>
                <c:pt idx="4">
                  <c:v>CUB</c:v>
                </c:pt>
                <c:pt idx="5">
                  <c:v>ECU</c:v>
                </c:pt>
                <c:pt idx="6">
                  <c:v>EGY</c:v>
                </c:pt>
                <c:pt idx="7">
                  <c:v>HKG</c:v>
                </c:pt>
                <c:pt idx="8">
                  <c:v>IDN</c:v>
                </c:pt>
                <c:pt idx="9">
                  <c:v>IND</c:v>
                </c:pt>
                <c:pt idx="10">
                  <c:v>MEX</c:v>
                </c:pt>
                <c:pt idx="11">
                  <c:v>MYS</c:v>
                </c:pt>
                <c:pt idx="12">
                  <c:v>PHL</c:v>
                </c:pt>
                <c:pt idx="13">
                  <c:v>SLV</c:v>
                </c:pt>
                <c:pt idx="14">
                  <c:v>URY</c:v>
                </c:pt>
                <c:pt idx="15">
                  <c:v>ZAF</c:v>
                </c:pt>
              </c:strCache>
            </c:strRef>
          </c:cat>
          <c:val>
            <c:numRef>
              <c:f>Innovators_developing!$E$3:$E$18</c:f>
              <c:numCache>
                <c:formatCode>0.00</c:formatCode>
                <c:ptCount val="16"/>
                <c:pt idx="0">
                  <c:v>13.2621</c:v>
                </c:pt>
                <c:pt idx="1">
                  <c:v>57.752250000000011</c:v>
                </c:pt>
                <c:pt idx="2">
                  <c:v>13.432840000000002</c:v>
                </c:pt>
                <c:pt idx="3">
                  <c:v>40.409210000000002</c:v>
                </c:pt>
                <c:pt idx="4">
                  <c:v>64.8</c:v>
                </c:pt>
                <c:pt idx="5">
                  <c:v>21.011669999999999</c:v>
                </c:pt>
                <c:pt idx="6">
                  <c:v>3.6870500000000002</c:v>
                </c:pt>
                <c:pt idx="7">
                  <c:v>8.8605600000000067</c:v>
                </c:pt>
                <c:pt idx="8">
                  <c:v>39.038190000000085</c:v>
                </c:pt>
                <c:pt idx="9">
                  <c:v>38.0199</c:v>
                </c:pt>
                <c:pt idx="10">
                  <c:v>3.2086999999999999</c:v>
                </c:pt>
                <c:pt idx="11">
                  <c:v>37.720490000000012</c:v>
                </c:pt>
                <c:pt idx="12">
                  <c:v>57.8</c:v>
                </c:pt>
                <c:pt idx="13">
                  <c:v>9.5670400000000004</c:v>
                </c:pt>
                <c:pt idx="14">
                  <c:v>8.443010000000001</c:v>
                </c:pt>
                <c:pt idx="15">
                  <c:v>52.6</c:v>
                </c:pt>
              </c:numCache>
            </c:numRef>
          </c:val>
        </c:ser>
        <c:ser>
          <c:idx val="3"/>
          <c:order val="3"/>
          <c:tx>
            <c:strRef>
              <c:f>Innovators_developing!$F$2</c:f>
              <c:strCache>
                <c:ptCount val="1"/>
                <c:pt idx="0">
                  <c:v>Marketing innovators</c:v>
                </c:pt>
              </c:strCache>
            </c:strRef>
          </c:tx>
          <c:spPr>
            <a:ln w="25400">
              <a:solidFill>
                <a:srgbClr val="65D6FC"/>
              </a:solidFill>
            </a:ln>
          </c:spPr>
          <c:marker>
            <c:symbol val="none"/>
          </c:marker>
          <c:cat>
            <c:strRef>
              <c:f>Innovators_developing!$B$3:$B$18</c:f>
              <c:strCache>
                <c:ptCount val="16"/>
                <c:pt idx="0">
                  <c:v>ARG</c:v>
                </c:pt>
                <c:pt idx="1">
                  <c:v>BRA</c:v>
                </c:pt>
                <c:pt idx="2">
                  <c:v>COL</c:v>
                </c:pt>
                <c:pt idx="3">
                  <c:v>CRI</c:v>
                </c:pt>
                <c:pt idx="4">
                  <c:v>CUB</c:v>
                </c:pt>
                <c:pt idx="5">
                  <c:v>ECU</c:v>
                </c:pt>
                <c:pt idx="6">
                  <c:v>EGY</c:v>
                </c:pt>
                <c:pt idx="7">
                  <c:v>HKG</c:v>
                </c:pt>
                <c:pt idx="8">
                  <c:v>IDN</c:v>
                </c:pt>
                <c:pt idx="9">
                  <c:v>IND</c:v>
                </c:pt>
                <c:pt idx="10">
                  <c:v>MEX</c:v>
                </c:pt>
                <c:pt idx="11">
                  <c:v>MYS</c:v>
                </c:pt>
                <c:pt idx="12">
                  <c:v>PHL</c:v>
                </c:pt>
                <c:pt idx="13">
                  <c:v>SLV</c:v>
                </c:pt>
                <c:pt idx="14">
                  <c:v>URY</c:v>
                </c:pt>
                <c:pt idx="15">
                  <c:v>ZAF</c:v>
                </c:pt>
              </c:strCache>
            </c:strRef>
          </c:cat>
          <c:val>
            <c:numRef>
              <c:f>Innovators_developing!$F$3:$F$18</c:f>
              <c:numCache>
                <c:formatCode>0.00</c:formatCode>
                <c:ptCount val="16"/>
                <c:pt idx="0">
                  <c:v>8.7366400000000013</c:v>
                </c:pt>
                <c:pt idx="1">
                  <c:v>42.935070000000003</c:v>
                </c:pt>
                <c:pt idx="2">
                  <c:v>9.3833200000000012</c:v>
                </c:pt>
                <c:pt idx="3">
                  <c:v>42.966750000000012</c:v>
                </c:pt>
                <c:pt idx="4">
                  <c:v>23.2</c:v>
                </c:pt>
                <c:pt idx="5">
                  <c:v>28.988329999999902</c:v>
                </c:pt>
                <c:pt idx="6">
                  <c:v>6.4748200000000002</c:v>
                </c:pt>
                <c:pt idx="7">
                  <c:v>6.2545099999999945</c:v>
                </c:pt>
                <c:pt idx="8">
                  <c:v>55.162660000000002</c:v>
                </c:pt>
                <c:pt idx="9">
                  <c:v>35.526790000000013</c:v>
                </c:pt>
                <c:pt idx="10">
                  <c:v>1.76071</c:v>
                </c:pt>
                <c:pt idx="11">
                  <c:v>50.203530000000086</c:v>
                </c:pt>
                <c:pt idx="12">
                  <c:v>50.4</c:v>
                </c:pt>
                <c:pt idx="13">
                  <c:v>10.68436</c:v>
                </c:pt>
                <c:pt idx="14">
                  <c:v>4.7678199999999888</c:v>
                </c:pt>
                <c:pt idx="15">
                  <c:v>23.3</c:v>
                </c:pt>
              </c:numCache>
            </c:numRef>
          </c:val>
        </c:ser>
        <c:axId val="264297472"/>
        <c:axId val="264567424"/>
      </c:radarChart>
      <c:catAx>
        <c:axId val="264297472"/>
        <c:scaling>
          <c:orientation val="minMax"/>
        </c:scaling>
        <c:axPos val="b"/>
        <c:majorGridlines/>
        <c:tickLblPos val="nextTo"/>
        <c:txPr>
          <a:bodyPr/>
          <a:lstStyle/>
          <a:p>
            <a:pPr>
              <a:defRPr lang="en-CA" sz="800">
                <a:solidFill>
                  <a:sysClr val="windowText" lastClr="000000"/>
                </a:solidFill>
              </a:defRPr>
            </a:pPr>
            <a:endParaRPr lang="en-US"/>
          </a:p>
        </c:txPr>
        <c:crossAx val="264567424"/>
        <c:crosses val="autoZero"/>
        <c:auto val="1"/>
        <c:lblAlgn val="ctr"/>
        <c:lblOffset val="100"/>
      </c:catAx>
      <c:valAx>
        <c:axId val="264567424"/>
        <c:scaling>
          <c:orientation val="minMax"/>
          <c:max val="70"/>
          <c:min val="0"/>
        </c:scaling>
        <c:axPos val="l"/>
        <c:numFmt formatCode="0" sourceLinked="0"/>
        <c:majorTickMark val="none"/>
        <c:minorTickMark val="cross"/>
        <c:tickLblPos val="nextTo"/>
        <c:txPr>
          <a:bodyPr/>
          <a:lstStyle/>
          <a:p>
            <a:pPr>
              <a:defRPr lang="en-CA" sz="800"/>
            </a:pPr>
            <a:endParaRPr lang="en-US"/>
          </a:p>
        </c:txPr>
        <c:crossAx val="264297472"/>
        <c:crosses val="autoZero"/>
        <c:crossBetween val="between"/>
        <c:majorUnit val="10"/>
        <c:minorUnit val="10"/>
      </c:valAx>
      <c:spPr>
        <a:noFill/>
      </c:spPr>
    </c:plotArea>
    <c:plotVisOnly val="1"/>
    <c:dispBlanksAs val="gap"/>
  </c:chart>
  <c:spPr>
    <a:solidFill>
      <a:schemeClr val="bg1"/>
    </a:solidFill>
    <a:ln>
      <a:noFill/>
    </a:ln>
  </c:spPr>
  <c:txPr>
    <a:bodyPr/>
    <a:lstStyle/>
    <a:p>
      <a:pPr>
        <a:defRPr>
          <a:latin typeface="+mn-lt"/>
          <a:cs typeface="Arial" panose="020B0604020202020204" pitchFamily="34" charset="0"/>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3702896512935884E-2"/>
          <c:y val="5.772481324449838E-2"/>
          <c:w val="0.94736103898108825"/>
          <c:h val="0.88369957601453886"/>
        </c:manualLayout>
      </c:layout>
      <c:barChart>
        <c:barDir val="col"/>
        <c:grouping val="clustered"/>
        <c:ser>
          <c:idx val="0"/>
          <c:order val="0"/>
          <c:tx>
            <c:strRef>
              <c:f>InnovationRate_developed!$C$2</c:f>
              <c:strCache>
                <c:ptCount val="1"/>
                <c:pt idx="0">
                  <c:v>Product innovators</c:v>
                </c:pt>
              </c:strCache>
            </c:strRef>
          </c:tx>
          <c:spPr>
            <a:solidFill>
              <a:srgbClr val="FCAE26"/>
            </a:solidFill>
          </c:spPr>
          <c:cat>
            <c:strRef>
              <c:f>InnovationRate_developed!$B$3:$B$36</c:f>
              <c:strCache>
                <c:ptCount val="34"/>
                <c:pt idx="0">
                  <c:v>DEU</c:v>
                </c:pt>
                <c:pt idx="1">
                  <c:v>LUX</c:v>
                </c:pt>
                <c:pt idx="2">
                  <c:v>ISL</c:v>
                </c:pt>
                <c:pt idx="3">
                  <c:v>NLD</c:v>
                </c:pt>
                <c:pt idx="4">
                  <c:v>BEL</c:v>
                </c:pt>
                <c:pt idx="5">
                  <c:v>AUT</c:v>
                </c:pt>
                <c:pt idx="6">
                  <c:v>FIN</c:v>
                </c:pt>
                <c:pt idx="7">
                  <c:v>IRL</c:v>
                </c:pt>
                <c:pt idx="8">
                  <c:v>SRB</c:v>
                </c:pt>
                <c:pt idx="9">
                  <c:v>SWE</c:v>
                </c:pt>
                <c:pt idx="10">
                  <c:v>ITA</c:v>
                </c:pt>
                <c:pt idx="11">
                  <c:v>NZL</c:v>
                </c:pt>
                <c:pt idx="12">
                  <c:v>GBR</c:v>
                </c:pt>
                <c:pt idx="13">
                  <c:v>DNK</c:v>
                </c:pt>
                <c:pt idx="14">
                  <c:v>EST</c:v>
                </c:pt>
                <c:pt idx="15">
                  <c:v>CZE</c:v>
                </c:pt>
                <c:pt idx="16">
                  <c:v>FRA</c:v>
                </c:pt>
                <c:pt idx="17">
                  <c:v>PRT</c:v>
                </c:pt>
                <c:pt idx="18">
                  <c:v>CYP</c:v>
                </c:pt>
                <c:pt idx="19">
                  <c:v>CRO</c:v>
                </c:pt>
                <c:pt idx="20">
                  <c:v>TUR</c:v>
                </c:pt>
                <c:pt idx="21">
                  <c:v>NOR</c:v>
                </c:pt>
                <c:pt idx="22">
                  <c:v>SVK</c:v>
                </c:pt>
                <c:pt idx="23">
                  <c:v>MLT</c:v>
                </c:pt>
                <c:pt idx="24">
                  <c:v>JPN</c:v>
                </c:pt>
                <c:pt idx="25">
                  <c:v>ESP</c:v>
                </c:pt>
                <c:pt idx="26">
                  <c:v>LTU</c:v>
                </c:pt>
                <c:pt idx="27">
                  <c:v>BUL</c:v>
                </c:pt>
                <c:pt idx="28">
                  <c:v>LVA</c:v>
                </c:pt>
                <c:pt idx="29">
                  <c:v>KOR</c:v>
                </c:pt>
                <c:pt idx="30">
                  <c:v>HUN</c:v>
                </c:pt>
                <c:pt idx="31">
                  <c:v>POL</c:v>
                </c:pt>
                <c:pt idx="32">
                  <c:v>ROM</c:v>
                </c:pt>
                <c:pt idx="33">
                  <c:v>UKR</c:v>
                </c:pt>
              </c:strCache>
            </c:strRef>
          </c:cat>
          <c:val>
            <c:numRef>
              <c:f>InnovationRate_developed!$C$3:$C$36</c:f>
              <c:numCache>
                <c:formatCode>0.00</c:formatCode>
                <c:ptCount val="34"/>
                <c:pt idx="0">
                  <c:v>49.462110000000116</c:v>
                </c:pt>
                <c:pt idx="1">
                  <c:v>41.346150000000002</c:v>
                </c:pt>
                <c:pt idx="2">
                  <c:v>40.625000000000085</c:v>
                </c:pt>
                <c:pt idx="3">
                  <c:v>39.68985</c:v>
                </c:pt>
                <c:pt idx="4">
                  <c:v>39.617110000000011</c:v>
                </c:pt>
                <c:pt idx="5">
                  <c:v>37.965850000000003</c:v>
                </c:pt>
                <c:pt idx="6">
                  <c:v>37.464220000000005</c:v>
                </c:pt>
                <c:pt idx="7">
                  <c:v>36.760810000000063</c:v>
                </c:pt>
                <c:pt idx="8">
                  <c:v>36.628370000000118</c:v>
                </c:pt>
                <c:pt idx="9">
                  <c:v>35.791890000000002</c:v>
                </c:pt>
                <c:pt idx="10">
                  <c:v>32.923280000000005</c:v>
                </c:pt>
                <c:pt idx="11">
                  <c:v>31.605049999999952</c:v>
                </c:pt>
                <c:pt idx="12">
                  <c:v>30.962459999999933</c:v>
                </c:pt>
                <c:pt idx="13">
                  <c:v>30.578019999999952</c:v>
                </c:pt>
                <c:pt idx="14">
                  <c:v>29.919139999999953</c:v>
                </c:pt>
                <c:pt idx="15">
                  <c:v>28.502839999999956</c:v>
                </c:pt>
                <c:pt idx="16">
                  <c:v>28.449280000000002</c:v>
                </c:pt>
                <c:pt idx="17">
                  <c:v>28.28539999999991</c:v>
                </c:pt>
                <c:pt idx="18">
                  <c:v>27.04918</c:v>
                </c:pt>
                <c:pt idx="19">
                  <c:v>26.402939999999937</c:v>
                </c:pt>
                <c:pt idx="20">
                  <c:v>26.224789999999953</c:v>
                </c:pt>
                <c:pt idx="21">
                  <c:v>26.180669999999989</c:v>
                </c:pt>
                <c:pt idx="22">
                  <c:v>23.59075</c:v>
                </c:pt>
                <c:pt idx="23">
                  <c:v>22.605360000000001</c:v>
                </c:pt>
                <c:pt idx="24">
                  <c:v>19.601669999999999</c:v>
                </c:pt>
                <c:pt idx="25">
                  <c:v>17.795169999999953</c:v>
                </c:pt>
                <c:pt idx="26">
                  <c:v>14.694660000000001</c:v>
                </c:pt>
                <c:pt idx="27">
                  <c:v>14.334200000000001</c:v>
                </c:pt>
                <c:pt idx="28">
                  <c:v>13.6281</c:v>
                </c:pt>
                <c:pt idx="29">
                  <c:v>13.54485</c:v>
                </c:pt>
                <c:pt idx="30">
                  <c:v>13.109830000000002</c:v>
                </c:pt>
                <c:pt idx="31">
                  <c:v>12.76</c:v>
                </c:pt>
                <c:pt idx="32">
                  <c:v>12.055800000000021</c:v>
                </c:pt>
                <c:pt idx="33">
                  <c:v>10.955280000000025</c:v>
                </c:pt>
              </c:numCache>
            </c:numRef>
          </c:val>
        </c:ser>
        <c:ser>
          <c:idx val="1"/>
          <c:order val="1"/>
          <c:tx>
            <c:strRef>
              <c:f>InnovationRate_developed!$D$2</c:f>
              <c:strCache>
                <c:ptCount val="1"/>
                <c:pt idx="0">
                  <c:v>Process innovators</c:v>
                </c:pt>
              </c:strCache>
            </c:strRef>
          </c:tx>
          <c:spPr>
            <a:solidFill>
              <a:srgbClr val="7030A0"/>
            </a:solidFill>
          </c:spPr>
          <c:cat>
            <c:strRef>
              <c:f>InnovationRate_developed!$B$3:$B$36</c:f>
              <c:strCache>
                <c:ptCount val="34"/>
                <c:pt idx="0">
                  <c:v>DEU</c:v>
                </c:pt>
                <c:pt idx="1">
                  <c:v>LUX</c:v>
                </c:pt>
                <c:pt idx="2">
                  <c:v>ISL</c:v>
                </c:pt>
                <c:pt idx="3">
                  <c:v>NLD</c:v>
                </c:pt>
                <c:pt idx="4">
                  <c:v>BEL</c:v>
                </c:pt>
                <c:pt idx="5">
                  <c:v>AUT</c:v>
                </c:pt>
                <c:pt idx="6">
                  <c:v>FIN</c:v>
                </c:pt>
                <c:pt idx="7">
                  <c:v>IRL</c:v>
                </c:pt>
                <c:pt idx="8">
                  <c:v>SRB</c:v>
                </c:pt>
                <c:pt idx="9">
                  <c:v>SWE</c:v>
                </c:pt>
                <c:pt idx="10">
                  <c:v>ITA</c:v>
                </c:pt>
                <c:pt idx="11">
                  <c:v>NZL</c:v>
                </c:pt>
                <c:pt idx="12">
                  <c:v>GBR</c:v>
                </c:pt>
                <c:pt idx="13">
                  <c:v>DNK</c:v>
                </c:pt>
                <c:pt idx="14">
                  <c:v>EST</c:v>
                </c:pt>
                <c:pt idx="15">
                  <c:v>CZE</c:v>
                </c:pt>
                <c:pt idx="16">
                  <c:v>FRA</c:v>
                </c:pt>
                <c:pt idx="17">
                  <c:v>PRT</c:v>
                </c:pt>
                <c:pt idx="18">
                  <c:v>CYP</c:v>
                </c:pt>
                <c:pt idx="19">
                  <c:v>CRO</c:v>
                </c:pt>
                <c:pt idx="20">
                  <c:v>TUR</c:v>
                </c:pt>
                <c:pt idx="21">
                  <c:v>NOR</c:v>
                </c:pt>
                <c:pt idx="22">
                  <c:v>SVK</c:v>
                </c:pt>
                <c:pt idx="23">
                  <c:v>MLT</c:v>
                </c:pt>
                <c:pt idx="24">
                  <c:v>JPN</c:v>
                </c:pt>
                <c:pt idx="25">
                  <c:v>ESP</c:v>
                </c:pt>
                <c:pt idx="26">
                  <c:v>LTU</c:v>
                </c:pt>
                <c:pt idx="27">
                  <c:v>BUL</c:v>
                </c:pt>
                <c:pt idx="28">
                  <c:v>LVA</c:v>
                </c:pt>
                <c:pt idx="29">
                  <c:v>KOR</c:v>
                </c:pt>
                <c:pt idx="30">
                  <c:v>HUN</c:v>
                </c:pt>
                <c:pt idx="31">
                  <c:v>POL</c:v>
                </c:pt>
                <c:pt idx="32">
                  <c:v>ROM</c:v>
                </c:pt>
                <c:pt idx="33">
                  <c:v>UKR</c:v>
                </c:pt>
              </c:strCache>
            </c:strRef>
          </c:cat>
          <c:val>
            <c:numRef>
              <c:f>InnovationRate_developed!$D$3:$D$36</c:f>
              <c:numCache>
                <c:formatCode>0.00</c:formatCode>
                <c:ptCount val="34"/>
                <c:pt idx="0">
                  <c:v>32.03463</c:v>
                </c:pt>
                <c:pt idx="1">
                  <c:v>34.935900000000011</c:v>
                </c:pt>
                <c:pt idx="2">
                  <c:v>36.057689999999994</c:v>
                </c:pt>
                <c:pt idx="3">
                  <c:v>35.262390000000117</c:v>
                </c:pt>
                <c:pt idx="4">
                  <c:v>39.773390000000013</c:v>
                </c:pt>
                <c:pt idx="5">
                  <c:v>35.055680000000002</c:v>
                </c:pt>
                <c:pt idx="6">
                  <c:v>34.745280000000001</c:v>
                </c:pt>
                <c:pt idx="7">
                  <c:v>41.57105</c:v>
                </c:pt>
                <c:pt idx="8">
                  <c:v>35.078810000000011</c:v>
                </c:pt>
                <c:pt idx="9">
                  <c:v>29.94643999999991</c:v>
                </c:pt>
                <c:pt idx="10">
                  <c:v>33.032060000000001</c:v>
                </c:pt>
                <c:pt idx="11">
                  <c:v>23.21912</c:v>
                </c:pt>
                <c:pt idx="12">
                  <c:v>18.261800000000001</c:v>
                </c:pt>
                <c:pt idx="13">
                  <c:v>30.967359999999989</c:v>
                </c:pt>
                <c:pt idx="14">
                  <c:v>35.983829999999998</c:v>
                </c:pt>
                <c:pt idx="15">
                  <c:v>24.888689999999933</c:v>
                </c:pt>
                <c:pt idx="16">
                  <c:v>27.278009999999949</c:v>
                </c:pt>
                <c:pt idx="17">
                  <c:v>38.075850000000003</c:v>
                </c:pt>
                <c:pt idx="18">
                  <c:v>37.868850000000002</c:v>
                </c:pt>
                <c:pt idx="19">
                  <c:v>30.144130000000001</c:v>
                </c:pt>
                <c:pt idx="20">
                  <c:v>29.510079999999999</c:v>
                </c:pt>
                <c:pt idx="21">
                  <c:v>18.795559999999949</c:v>
                </c:pt>
                <c:pt idx="22">
                  <c:v>22.613230000000001</c:v>
                </c:pt>
                <c:pt idx="23">
                  <c:v>29.885059999999989</c:v>
                </c:pt>
                <c:pt idx="24">
                  <c:v>20.156600000000001</c:v>
                </c:pt>
                <c:pt idx="25">
                  <c:v>25.744489999999953</c:v>
                </c:pt>
                <c:pt idx="26">
                  <c:v>13.053440000000025</c:v>
                </c:pt>
                <c:pt idx="27">
                  <c:v>13.2376</c:v>
                </c:pt>
                <c:pt idx="28">
                  <c:v>11.023620000000001</c:v>
                </c:pt>
                <c:pt idx="29">
                  <c:v>8.00502</c:v>
                </c:pt>
                <c:pt idx="30">
                  <c:v>9.4946200000000012</c:v>
                </c:pt>
                <c:pt idx="31">
                  <c:v>12.64</c:v>
                </c:pt>
                <c:pt idx="32">
                  <c:v>13.061670000000001</c:v>
                </c:pt>
                <c:pt idx="33">
                  <c:v>11.63815</c:v>
                </c:pt>
              </c:numCache>
            </c:numRef>
          </c:val>
        </c:ser>
        <c:gapWidth val="60"/>
        <c:axId val="264082176"/>
        <c:axId val="264084096"/>
      </c:barChart>
      <c:lineChart>
        <c:grouping val="standard"/>
        <c:ser>
          <c:idx val="2"/>
          <c:order val="2"/>
          <c:tx>
            <c:strRef>
              <c:f>InnovationRate_developed!$E$2</c:f>
              <c:strCache>
                <c:ptCount val="1"/>
                <c:pt idx="0">
                  <c:v>Innovative firms</c:v>
                </c:pt>
              </c:strCache>
            </c:strRef>
          </c:tx>
          <c:spPr>
            <a:ln>
              <a:noFill/>
            </a:ln>
          </c:spPr>
          <c:marker>
            <c:symbol val="diamond"/>
            <c:size val="9"/>
            <c:spPr>
              <a:solidFill>
                <a:srgbClr val="FE6D1A"/>
              </a:solidFill>
              <a:ln>
                <a:noFill/>
              </a:ln>
            </c:spPr>
          </c:marker>
          <c:cat>
            <c:strRef>
              <c:f>InnovationRate_developed!$B$3:$B$36</c:f>
              <c:strCache>
                <c:ptCount val="34"/>
                <c:pt idx="0">
                  <c:v>DEU</c:v>
                </c:pt>
                <c:pt idx="1">
                  <c:v>LUX</c:v>
                </c:pt>
                <c:pt idx="2">
                  <c:v>ISL</c:v>
                </c:pt>
                <c:pt idx="3">
                  <c:v>NLD</c:v>
                </c:pt>
                <c:pt idx="4">
                  <c:v>BEL</c:v>
                </c:pt>
                <c:pt idx="5">
                  <c:v>AUT</c:v>
                </c:pt>
                <c:pt idx="6">
                  <c:v>FIN</c:v>
                </c:pt>
                <c:pt idx="7">
                  <c:v>IRL</c:v>
                </c:pt>
                <c:pt idx="8">
                  <c:v>SRB</c:v>
                </c:pt>
                <c:pt idx="9">
                  <c:v>SWE</c:v>
                </c:pt>
                <c:pt idx="10">
                  <c:v>ITA</c:v>
                </c:pt>
                <c:pt idx="11">
                  <c:v>NZL</c:v>
                </c:pt>
                <c:pt idx="12">
                  <c:v>GBR</c:v>
                </c:pt>
                <c:pt idx="13">
                  <c:v>DNK</c:v>
                </c:pt>
                <c:pt idx="14">
                  <c:v>EST</c:v>
                </c:pt>
                <c:pt idx="15">
                  <c:v>CZE</c:v>
                </c:pt>
                <c:pt idx="16">
                  <c:v>FRA</c:v>
                </c:pt>
                <c:pt idx="17">
                  <c:v>PRT</c:v>
                </c:pt>
                <c:pt idx="18">
                  <c:v>CYP</c:v>
                </c:pt>
                <c:pt idx="19">
                  <c:v>CRO</c:v>
                </c:pt>
                <c:pt idx="20">
                  <c:v>TUR</c:v>
                </c:pt>
                <c:pt idx="21">
                  <c:v>NOR</c:v>
                </c:pt>
                <c:pt idx="22">
                  <c:v>SVK</c:v>
                </c:pt>
                <c:pt idx="23">
                  <c:v>MLT</c:v>
                </c:pt>
                <c:pt idx="24">
                  <c:v>JPN</c:v>
                </c:pt>
                <c:pt idx="25">
                  <c:v>ESP</c:v>
                </c:pt>
                <c:pt idx="26">
                  <c:v>LTU</c:v>
                </c:pt>
                <c:pt idx="27">
                  <c:v>BUL</c:v>
                </c:pt>
                <c:pt idx="28">
                  <c:v>LVA</c:v>
                </c:pt>
                <c:pt idx="29">
                  <c:v>KOR</c:v>
                </c:pt>
                <c:pt idx="30">
                  <c:v>HUN</c:v>
                </c:pt>
                <c:pt idx="31">
                  <c:v>POL</c:v>
                </c:pt>
                <c:pt idx="32">
                  <c:v>ROM</c:v>
                </c:pt>
                <c:pt idx="33">
                  <c:v>UKR</c:v>
                </c:pt>
              </c:strCache>
            </c:strRef>
          </c:cat>
          <c:val>
            <c:numRef>
              <c:f>InnovationRate_developed!$E$3:$E$36</c:f>
              <c:numCache>
                <c:formatCode>0.00</c:formatCode>
                <c:ptCount val="34"/>
                <c:pt idx="0">
                  <c:v>59.289590000000011</c:v>
                </c:pt>
                <c:pt idx="1">
                  <c:v>50.961540000000007</c:v>
                </c:pt>
                <c:pt idx="2">
                  <c:v>50.721150000000094</c:v>
                </c:pt>
                <c:pt idx="3">
                  <c:v>51.522640000000003</c:v>
                </c:pt>
                <c:pt idx="4">
                  <c:v>55.323310000000063</c:v>
                </c:pt>
                <c:pt idx="5">
                  <c:v>48.389009999999999</c:v>
                </c:pt>
                <c:pt idx="6">
                  <c:v>48.71208</c:v>
                </c:pt>
                <c:pt idx="7">
                  <c:v>52.647840000000002</c:v>
                </c:pt>
                <c:pt idx="8">
                  <c:v>42.986910000000002</c:v>
                </c:pt>
                <c:pt idx="9">
                  <c:v>47.543990000000001</c:v>
                </c:pt>
                <c:pt idx="10">
                  <c:v>43.851140000000001</c:v>
                </c:pt>
                <c:pt idx="11">
                  <c:v>41.749320000000012</c:v>
                </c:pt>
                <c:pt idx="12">
                  <c:v>35.23742</c:v>
                </c:pt>
                <c:pt idx="13">
                  <c:v>44.654089999999997</c:v>
                </c:pt>
                <c:pt idx="14">
                  <c:v>48.719680000000004</c:v>
                </c:pt>
                <c:pt idx="15">
                  <c:v>36.385860000000001</c:v>
                </c:pt>
                <c:pt idx="16">
                  <c:v>37.864609999999999</c:v>
                </c:pt>
                <c:pt idx="17">
                  <c:v>42.818360000000006</c:v>
                </c:pt>
                <c:pt idx="18">
                  <c:v>38.524590000000003</c:v>
                </c:pt>
                <c:pt idx="19">
                  <c:v>35.234590000000011</c:v>
                </c:pt>
                <c:pt idx="20">
                  <c:v>35.001869999999997</c:v>
                </c:pt>
                <c:pt idx="21">
                  <c:v>32.012680000000003</c:v>
                </c:pt>
                <c:pt idx="22">
                  <c:v>30.954709999999952</c:v>
                </c:pt>
                <c:pt idx="23">
                  <c:v>34.099620000000002</c:v>
                </c:pt>
                <c:pt idx="24">
                  <c:v>28.482549999999883</c:v>
                </c:pt>
                <c:pt idx="25">
                  <c:v>30.68356</c:v>
                </c:pt>
                <c:pt idx="26">
                  <c:v>20.229009999999953</c:v>
                </c:pt>
                <c:pt idx="27">
                  <c:v>20.57441</c:v>
                </c:pt>
                <c:pt idx="28">
                  <c:v>17.74682</c:v>
                </c:pt>
                <c:pt idx="29">
                  <c:v>17.52796000000005</c:v>
                </c:pt>
                <c:pt idx="30">
                  <c:v>16.549910000000001</c:v>
                </c:pt>
                <c:pt idx="31">
                  <c:v>17.11636000000005</c:v>
                </c:pt>
                <c:pt idx="32">
                  <c:v>15.98385</c:v>
                </c:pt>
                <c:pt idx="33">
                  <c:v>14.641309999999999</c:v>
                </c:pt>
              </c:numCache>
            </c:numRef>
          </c:val>
        </c:ser>
        <c:ser>
          <c:idx val="3"/>
          <c:order val="3"/>
          <c:tx>
            <c:strRef>
              <c:f>InnovationRate_developed!$F$2</c:f>
              <c:strCache>
                <c:ptCount val="1"/>
                <c:pt idx="0">
                  <c:v>Innovation-active firms</c:v>
                </c:pt>
              </c:strCache>
            </c:strRef>
          </c:tx>
          <c:spPr>
            <a:ln>
              <a:noFill/>
            </a:ln>
          </c:spPr>
          <c:marker>
            <c:symbol val="diamond"/>
            <c:size val="9"/>
            <c:spPr>
              <a:solidFill>
                <a:srgbClr val="605F5D"/>
              </a:solidFill>
              <a:ln>
                <a:noFill/>
              </a:ln>
            </c:spPr>
          </c:marker>
          <c:cat>
            <c:strRef>
              <c:f>InnovationRate_developed!$B$3:$B$36</c:f>
              <c:strCache>
                <c:ptCount val="34"/>
                <c:pt idx="0">
                  <c:v>DEU</c:v>
                </c:pt>
                <c:pt idx="1">
                  <c:v>LUX</c:v>
                </c:pt>
                <c:pt idx="2">
                  <c:v>ISL</c:v>
                </c:pt>
                <c:pt idx="3">
                  <c:v>NLD</c:v>
                </c:pt>
                <c:pt idx="4">
                  <c:v>BEL</c:v>
                </c:pt>
                <c:pt idx="5">
                  <c:v>AUT</c:v>
                </c:pt>
                <c:pt idx="6">
                  <c:v>FIN</c:v>
                </c:pt>
                <c:pt idx="7">
                  <c:v>IRL</c:v>
                </c:pt>
                <c:pt idx="8">
                  <c:v>SRB</c:v>
                </c:pt>
                <c:pt idx="9">
                  <c:v>SWE</c:v>
                </c:pt>
                <c:pt idx="10">
                  <c:v>ITA</c:v>
                </c:pt>
                <c:pt idx="11">
                  <c:v>NZL</c:v>
                </c:pt>
                <c:pt idx="12">
                  <c:v>GBR</c:v>
                </c:pt>
                <c:pt idx="13">
                  <c:v>DNK</c:v>
                </c:pt>
                <c:pt idx="14">
                  <c:v>EST</c:v>
                </c:pt>
                <c:pt idx="15">
                  <c:v>CZE</c:v>
                </c:pt>
                <c:pt idx="16">
                  <c:v>FRA</c:v>
                </c:pt>
                <c:pt idx="17">
                  <c:v>PRT</c:v>
                </c:pt>
                <c:pt idx="18">
                  <c:v>CYP</c:v>
                </c:pt>
                <c:pt idx="19">
                  <c:v>CRO</c:v>
                </c:pt>
                <c:pt idx="20">
                  <c:v>TUR</c:v>
                </c:pt>
                <c:pt idx="21">
                  <c:v>NOR</c:v>
                </c:pt>
                <c:pt idx="22">
                  <c:v>SVK</c:v>
                </c:pt>
                <c:pt idx="23">
                  <c:v>MLT</c:v>
                </c:pt>
                <c:pt idx="24">
                  <c:v>JPN</c:v>
                </c:pt>
                <c:pt idx="25">
                  <c:v>ESP</c:v>
                </c:pt>
                <c:pt idx="26">
                  <c:v>LTU</c:v>
                </c:pt>
                <c:pt idx="27">
                  <c:v>BUL</c:v>
                </c:pt>
                <c:pt idx="28">
                  <c:v>LVA</c:v>
                </c:pt>
                <c:pt idx="29">
                  <c:v>KOR</c:v>
                </c:pt>
                <c:pt idx="30">
                  <c:v>HUN</c:v>
                </c:pt>
                <c:pt idx="31">
                  <c:v>POL</c:v>
                </c:pt>
                <c:pt idx="32">
                  <c:v>ROM</c:v>
                </c:pt>
                <c:pt idx="33">
                  <c:v>UKR</c:v>
                </c:pt>
              </c:strCache>
            </c:strRef>
          </c:cat>
          <c:val>
            <c:numRef>
              <c:f>InnovationRate_developed!$F$3:$F$36</c:f>
              <c:numCache>
                <c:formatCode>0.00</c:formatCode>
                <c:ptCount val="34"/>
                <c:pt idx="0">
                  <c:v>71.782319999999999</c:v>
                </c:pt>
                <c:pt idx="1">
                  <c:v>53.525640000000003</c:v>
                </c:pt>
                <c:pt idx="2">
                  <c:v>50.721150000000094</c:v>
                </c:pt>
                <c:pt idx="3">
                  <c:v>53.399260000000005</c:v>
                </c:pt>
                <c:pt idx="4">
                  <c:v>58.74194</c:v>
                </c:pt>
                <c:pt idx="5">
                  <c:v>50.363770000000002</c:v>
                </c:pt>
                <c:pt idx="6">
                  <c:v>53.692040000000013</c:v>
                </c:pt>
                <c:pt idx="7">
                  <c:v>58.517209999999999</c:v>
                </c:pt>
                <c:pt idx="8">
                  <c:v>47.261550000000085</c:v>
                </c:pt>
                <c:pt idx="9">
                  <c:v>51.935730000000063</c:v>
                </c:pt>
                <c:pt idx="10">
                  <c:v>46.229570000000116</c:v>
                </c:pt>
                <c:pt idx="11">
                  <c:v>49.413889999999995</c:v>
                </c:pt>
                <c:pt idx="12">
                  <c:v>38.353819999999999</c:v>
                </c:pt>
                <c:pt idx="13">
                  <c:v>47.768790000000116</c:v>
                </c:pt>
                <c:pt idx="14">
                  <c:v>53.099730000000093</c:v>
                </c:pt>
                <c:pt idx="15">
                  <c:v>39.153210000000001</c:v>
                </c:pt>
                <c:pt idx="16">
                  <c:v>40.639520000000012</c:v>
                </c:pt>
                <c:pt idx="17">
                  <c:v>43.93824</c:v>
                </c:pt>
                <c:pt idx="18">
                  <c:v>38.524590000000003</c:v>
                </c:pt>
                <c:pt idx="19">
                  <c:v>36.706530000000086</c:v>
                </c:pt>
                <c:pt idx="20">
                  <c:v>36.88617</c:v>
                </c:pt>
                <c:pt idx="21">
                  <c:v>39.36609</c:v>
                </c:pt>
                <c:pt idx="22">
                  <c:v>31.345719999999933</c:v>
                </c:pt>
                <c:pt idx="23">
                  <c:v>38.314179999999993</c:v>
                </c:pt>
                <c:pt idx="24">
                  <c:v>32.951499999999996</c:v>
                </c:pt>
                <c:pt idx="25">
                  <c:v>33.701880000000003</c:v>
                </c:pt>
                <c:pt idx="26">
                  <c:v>22.213739999999948</c:v>
                </c:pt>
                <c:pt idx="27">
                  <c:v>22.819839999999999</c:v>
                </c:pt>
                <c:pt idx="28">
                  <c:v>19.503329999999949</c:v>
                </c:pt>
                <c:pt idx="29">
                  <c:v>24.247890000000005</c:v>
                </c:pt>
                <c:pt idx="30">
                  <c:v>18.826619999999949</c:v>
                </c:pt>
                <c:pt idx="31">
                  <c:v>18.069089999999989</c:v>
                </c:pt>
                <c:pt idx="32">
                  <c:v>16.505139999999937</c:v>
                </c:pt>
                <c:pt idx="33">
                  <c:v>15.79411</c:v>
                </c:pt>
              </c:numCache>
            </c:numRef>
          </c:val>
        </c:ser>
        <c:marker val="1"/>
        <c:axId val="264082176"/>
        <c:axId val="264084096"/>
      </c:lineChart>
      <c:catAx>
        <c:axId val="264082176"/>
        <c:scaling>
          <c:orientation val="minMax"/>
        </c:scaling>
        <c:axPos val="b"/>
        <c:majorGridlines>
          <c:spPr>
            <a:ln>
              <a:solidFill>
                <a:schemeClr val="bg1">
                  <a:lumMod val="85000"/>
                </a:schemeClr>
              </a:solidFill>
            </a:ln>
          </c:spPr>
        </c:majorGridlines>
        <c:tickLblPos val="nextTo"/>
        <c:txPr>
          <a:bodyPr/>
          <a:lstStyle/>
          <a:p>
            <a:pPr>
              <a:defRPr lang="en-CA" sz="800">
                <a:solidFill>
                  <a:sysClr val="windowText" lastClr="000000"/>
                </a:solidFill>
              </a:defRPr>
            </a:pPr>
            <a:endParaRPr lang="en-US"/>
          </a:p>
        </c:txPr>
        <c:crossAx val="264084096"/>
        <c:crosses val="autoZero"/>
        <c:auto val="1"/>
        <c:lblAlgn val="ctr"/>
        <c:lblOffset val="100"/>
      </c:catAx>
      <c:valAx>
        <c:axId val="264084096"/>
        <c:scaling>
          <c:orientation val="minMax"/>
          <c:max val="80"/>
        </c:scaling>
        <c:axPos val="l"/>
        <c:majorGridlines>
          <c:spPr>
            <a:ln>
              <a:solidFill>
                <a:schemeClr val="bg1">
                  <a:lumMod val="75000"/>
                </a:schemeClr>
              </a:solidFill>
            </a:ln>
          </c:spPr>
        </c:majorGridlines>
        <c:numFmt formatCode="0" sourceLinked="0"/>
        <c:tickLblPos val="nextTo"/>
        <c:txPr>
          <a:bodyPr/>
          <a:lstStyle/>
          <a:p>
            <a:pPr>
              <a:defRPr lang="en-CA" sz="800">
                <a:solidFill>
                  <a:sysClr val="windowText" lastClr="000000"/>
                </a:solidFill>
              </a:defRPr>
            </a:pPr>
            <a:endParaRPr lang="en-US"/>
          </a:p>
        </c:txPr>
        <c:crossAx val="264082176"/>
        <c:crosses val="autoZero"/>
        <c:crossBetween val="between"/>
        <c:majorUnit val="20"/>
        <c:minorUnit val="5"/>
      </c:valAx>
      <c:spPr>
        <a:solidFill>
          <a:srgbClr val="F2F2F2"/>
        </a:solidFill>
      </c:spPr>
    </c:plotArea>
    <c:legend>
      <c:legendPos val="t"/>
      <c:layout>
        <c:manualLayout>
          <c:xMode val="edge"/>
          <c:yMode val="edge"/>
          <c:x val="1.8924704724409463E-2"/>
          <c:y val="1.6681607106803963E-2"/>
          <c:w val="0.94765191241754021"/>
          <c:h val="3.3512283700879782E-2"/>
        </c:manualLayout>
      </c:layout>
    </c:legend>
    <c:plotVisOnly val="1"/>
    <c:dispBlanksAs val="gap"/>
  </c:chart>
  <c:spPr>
    <a:ln>
      <a:no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2315473986736745E-2"/>
          <c:y val="6.2051755249343914E-2"/>
          <c:w val="0.94736103898108825"/>
          <c:h val="0.88193672080052343"/>
        </c:manualLayout>
      </c:layout>
      <c:barChart>
        <c:barDir val="col"/>
        <c:grouping val="clustered"/>
        <c:ser>
          <c:idx val="0"/>
          <c:order val="0"/>
          <c:tx>
            <c:strRef>
              <c:f>InnovationRate_developing!$C$4</c:f>
              <c:strCache>
                <c:ptCount val="1"/>
                <c:pt idx="0">
                  <c:v>Product innovators</c:v>
                </c:pt>
              </c:strCache>
            </c:strRef>
          </c:tx>
          <c:spPr>
            <a:solidFill>
              <a:srgbClr val="FCAE26"/>
            </a:solidFill>
          </c:spPr>
          <c:cat>
            <c:strRef>
              <c:f>InnovationRate_developing!$B$5:$B$21</c:f>
              <c:strCache>
                <c:ptCount val="17"/>
                <c:pt idx="0">
                  <c:v>CRI</c:v>
                </c:pt>
                <c:pt idx="1">
                  <c:v>ECU</c:v>
                </c:pt>
                <c:pt idx="2">
                  <c:v>CUB</c:v>
                </c:pt>
                <c:pt idx="3">
                  <c:v>MYS</c:v>
                </c:pt>
                <c:pt idx="4">
                  <c:v>KEN</c:v>
                </c:pt>
                <c:pt idx="5">
                  <c:v>PHL</c:v>
                </c:pt>
                <c:pt idx="6">
                  <c:v>PAN</c:v>
                </c:pt>
                <c:pt idx="7">
                  <c:v>ARG</c:v>
                </c:pt>
                <c:pt idx="8">
                  <c:v>CHN</c:v>
                </c:pt>
                <c:pt idx="9">
                  <c:v>IDN</c:v>
                </c:pt>
                <c:pt idx="10">
                  <c:v>BRA</c:v>
                </c:pt>
                <c:pt idx="11">
                  <c:v>URY</c:v>
                </c:pt>
                <c:pt idx="12">
                  <c:v>COL</c:v>
                </c:pt>
                <c:pt idx="13">
                  <c:v>IND</c:v>
                </c:pt>
                <c:pt idx="14">
                  <c:v>MEX</c:v>
                </c:pt>
                <c:pt idx="15">
                  <c:v>EGY</c:v>
                </c:pt>
                <c:pt idx="16">
                  <c:v>HKG</c:v>
                </c:pt>
              </c:strCache>
            </c:strRef>
          </c:cat>
          <c:val>
            <c:numRef>
              <c:f>InnovationRate_developing!$C$5:$C$21</c:f>
              <c:numCache>
                <c:formatCode>0.00</c:formatCode>
                <c:ptCount val="17"/>
                <c:pt idx="0">
                  <c:v>67.519180000000006</c:v>
                </c:pt>
                <c:pt idx="1">
                  <c:v>45.758750000000013</c:v>
                </c:pt>
                <c:pt idx="2">
                  <c:v>44</c:v>
                </c:pt>
                <c:pt idx="3">
                  <c:v>43.554949999999998</c:v>
                </c:pt>
                <c:pt idx="4">
                  <c:v>40.298510000000171</c:v>
                </c:pt>
                <c:pt idx="5">
                  <c:v>37.6</c:v>
                </c:pt>
                <c:pt idx="6">
                  <c:v>36.630040000000001</c:v>
                </c:pt>
                <c:pt idx="7">
                  <c:v>31.741040000000002</c:v>
                </c:pt>
                <c:pt idx="8">
                  <c:v>25.072619999999937</c:v>
                </c:pt>
                <c:pt idx="9">
                  <c:v>20.226310000000002</c:v>
                </c:pt>
                <c:pt idx="10">
                  <c:v>17.503409999999953</c:v>
                </c:pt>
                <c:pt idx="11">
                  <c:v>17.184010000000001</c:v>
                </c:pt>
                <c:pt idx="12">
                  <c:v>17.054259999999999</c:v>
                </c:pt>
                <c:pt idx="13">
                  <c:v>12.07</c:v>
                </c:pt>
                <c:pt idx="14">
                  <c:v>9.71448</c:v>
                </c:pt>
                <c:pt idx="15">
                  <c:v>6.1151099999999881</c:v>
                </c:pt>
                <c:pt idx="16">
                  <c:v>2.9187699999999968</c:v>
                </c:pt>
              </c:numCache>
            </c:numRef>
          </c:val>
        </c:ser>
        <c:ser>
          <c:idx val="1"/>
          <c:order val="1"/>
          <c:tx>
            <c:strRef>
              <c:f>InnovationRate_developing!$D$4</c:f>
              <c:strCache>
                <c:ptCount val="1"/>
                <c:pt idx="0">
                  <c:v>Process innovators</c:v>
                </c:pt>
              </c:strCache>
            </c:strRef>
          </c:tx>
          <c:spPr>
            <a:solidFill>
              <a:srgbClr val="7030A0"/>
            </a:solidFill>
          </c:spPr>
          <c:cat>
            <c:strRef>
              <c:f>InnovationRate_developing!$B$5:$B$21</c:f>
              <c:strCache>
                <c:ptCount val="17"/>
                <c:pt idx="0">
                  <c:v>CRI</c:v>
                </c:pt>
                <c:pt idx="1">
                  <c:v>ECU</c:v>
                </c:pt>
                <c:pt idx="2">
                  <c:v>CUB</c:v>
                </c:pt>
                <c:pt idx="3">
                  <c:v>MYS</c:v>
                </c:pt>
                <c:pt idx="4">
                  <c:v>KEN</c:v>
                </c:pt>
                <c:pt idx="5">
                  <c:v>PHL</c:v>
                </c:pt>
                <c:pt idx="6">
                  <c:v>PAN</c:v>
                </c:pt>
                <c:pt idx="7">
                  <c:v>ARG</c:v>
                </c:pt>
                <c:pt idx="8">
                  <c:v>CHN</c:v>
                </c:pt>
                <c:pt idx="9">
                  <c:v>IDN</c:v>
                </c:pt>
                <c:pt idx="10">
                  <c:v>BRA</c:v>
                </c:pt>
                <c:pt idx="11">
                  <c:v>URY</c:v>
                </c:pt>
                <c:pt idx="12">
                  <c:v>COL</c:v>
                </c:pt>
                <c:pt idx="13">
                  <c:v>IND</c:v>
                </c:pt>
                <c:pt idx="14">
                  <c:v>MEX</c:v>
                </c:pt>
                <c:pt idx="15">
                  <c:v>EGY</c:v>
                </c:pt>
                <c:pt idx="16">
                  <c:v>HKG</c:v>
                </c:pt>
              </c:strCache>
            </c:strRef>
          </c:cat>
          <c:val>
            <c:numRef>
              <c:f>InnovationRate_developing!$D$5:$D$21</c:f>
              <c:numCache>
                <c:formatCode>0.00</c:formatCode>
                <c:ptCount val="17"/>
                <c:pt idx="0">
                  <c:v>62.148340000000012</c:v>
                </c:pt>
                <c:pt idx="1">
                  <c:v>47.120620000000002</c:v>
                </c:pt>
                <c:pt idx="2">
                  <c:v>48.4</c:v>
                </c:pt>
                <c:pt idx="3">
                  <c:v>44.09769</c:v>
                </c:pt>
                <c:pt idx="4">
                  <c:v>32.835820000000005</c:v>
                </c:pt>
                <c:pt idx="5">
                  <c:v>43.9</c:v>
                </c:pt>
                <c:pt idx="6">
                  <c:v>36.630040000000001</c:v>
                </c:pt>
                <c:pt idx="7">
                  <c:v>29.541170000000001</c:v>
                </c:pt>
                <c:pt idx="8">
                  <c:v>25.251740000000002</c:v>
                </c:pt>
                <c:pt idx="9">
                  <c:v>18.104669999999999</c:v>
                </c:pt>
                <c:pt idx="10">
                  <c:v>31.955489999999944</c:v>
                </c:pt>
                <c:pt idx="11">
                  <c:v>24.48472999999991</c:v>
                </c:pt>
                <c:pt idx="12">
                  <c:v>22.075669999999953</c:v>
                </c:pt>
                <c:pt idx="13">
                  <c:v>12.12993</c:v>
                </c:pt>
                <c:pt idx="14">
                  <c:v>6.7777000000000003</c:v>
                </c:pt>
                <c:pt idx="15">
                  <c:v>8.2733799999999995</c:v>
                </c:pt>
                <c:pt idx="16">
                  <c:v>0.44904000000000005</c:v>
                </c:pt>
              </c:numCache>
            </c:numRef>
          </c:val>
        </c:ser>
        <c:gapWidth val="60"/>
        <c:axId val="263422336"/>
        <c:axId val="263424256"/>
      </c:barChart>
      <c:lineChart>
        <c:grouping val="standard"/>
        <c:ser>
          <c:idx val="2"/>
          <c:order val="2"/>
          <c:tx>
            <c:strRef>
              <c:f>InnovationRate_developing!$E$4</c:f>
              <c:strCache>
                <c:ptCount val="1"/>
                <c:pt idx="0">
                  <c:v>Innovative firms</c:v>
                </c:pt>
              </c:strCache>
            </c:strRef>
          </c:tx>
          <c:spPr>
            <a:ln>
              <a:noFill/>
            </a:ln>
          </c:spPr>
          <c:marker>
            <c:symbol val="diamond"/>
            <c:size val="9"/>
            <c:spPr>
              <a:solidFill>
                <a:srgbClr val="FE6D1A"/>
              </a:solidFill>
              <a:ln>
                <a:noFill/>
              </a:ln>
            </c:spPr>
          </c:marker>
          <c:cat>
            <c:strRef>
              <c:f>InnovationRate_developing!$B$5:$B$21</c:f>
              <c:strCache>
                <c:ptCount val="17"/>
                <c:pt idx="0">
                  <c:v>CRI</c:v>
                </c:pt>
                <c:pt idx="1">
                  <c:v>ECU</c:v>
                </c:pt>
                <c:pt idx="2">
                  <c:v>CUB</c:v>
                </c:pt>
                <c:pt idx="3">
                  <c:v>MYS</c:v>
                </c:pt>
                <c:pt idx="4">
                  <c:v>KEN</c:v>
                </c:pt>
                <c:pt idx="5">
                  <c:v>PHL</c:v>
                </c:pt>
                <c:pt idx="6">
                  <c:v>PAN</c:v>
                </c:pt>
                <c:pt idx="7">
                  <c:v>ARG</c:v>
                </c:pt>
                <c:pt idx="8">
                  <c:v>CHN</c:v>
                </c:pt>
                <c:pt idx="9">
                  <c:v>IDN</c:v>
                </c:pt>
                <c:pt idx="10">
                  <c:v>BRA</c:v>
                </c:pt>
                <c:pt idx="11">
                  <c:v>URY</c:v>
                </c:pt>
                <c:pt idx="12">
                  <c:v>COL</c:v>
                </c:pt>
                <c:pt idx="13">
                  <c:v>IND</c:v>
                </c:pt>
                <c:pt idx="14">
                  <c:v>MEX</c:v>
                </c:pt>
                <c:pt idx="15">
                  <c:v>EGY</c:v>
                </c:pt>
                <c:pt idx="16">
                  <c:v>HKG</c:v>
                </c:pt>
              </c:strCache>
            </c:strRef>
          </c:cat>
          <c:val>
            <c:numRef>
              <c:f>InnovationRate_developing!$E$5:$E$21</c:f>
              <c:numCache>
                <c:formatCode>0.00</c:formatCode>
                <c:ptCount val="17"/>
                <c:pt idx="0">
                  <c:v>80.562659999999994</c:v>
                </c:pt>
                <c:pt idx="1">
                  <c:v>58.560310000000094</c:v>
                </c:pt>
                <c:pt idx="2">
                  <c:v>81.2</c:v>
                </c:pt>
                <c:pt idx="3">
                  <c:v>53.459969999999998</c:v>
                </c:pt>
                <c:pt idx="4">
                  <c:v>55.223880000000001</c:v>
                </c:pt>
                <c:pt idx="5">
                  <c:v>50.2</c:v>
                </c:pt>
                <c:pt idx="6">
                  <c:v>47.252750000000013</c:v>
                </c:pt>
                <c:pt idx="7">
                  <c:v>39.032060000000001</c:v>
                </c:pt>
                <c:pt idx="8">
                  <c:v>29.052810000000001</c:v>
                </c:pt>
                <c:pt idx="9">
                  <c:v>31.96604999999991</c:v>
                </c:pt>
                <c:pt idx="10">
                  <c:v>35.90954</c:v>
                </c:pt>
                <c:pt idx="11">
                  <c:v>28.582070000000002</c:v>
                </c:pt>
                <c:pt idx="12">
                  <c:v>30.290409999999948</c:v>
                </c:pt>
                <c:pt idx="13">
                  <c:v>18.518519999999953</c:v>
                </c:pt>
                <c:pt idx="14">
                  <c:v>11.38001</c:v>
                </c:pt>
                <c:pt idx="15">
                  <c:v>9.352520000000025</c:v>
                </c:pt>
                <c:pt idx="16">
                  <c:v>3.0550899999999968</c:v>
                </c:pt>
              </c:numCache>
            </c:numRef>
          </c:val>
        </c:ser>
        <c:ser>
          <c:idx val="3"/>
          <c:order val="3"/>
          <c:tx>
            <c:strRef>
              <c:f>InnovationRate_developing!$F$4</c:f>
              <c:strCache>
                <c:ptCount val="1"/>
                <c:pt idx="0">
                  <c:v>Innovation-active firms</c:v>
                </c:pt>
              </c:strCache>
            </c:strRef>
          </c:tx>
          <c:spPr>
            <a:ln>
              <a:noFill/>
            </a:ln>
          </c:spPr>
          <c:marker>
            <c:symbol val="diamond"/>
            <c:size val="9"/>
            <c:spPr>
              <a:solidFill>
                <a:srgbClr val="605F5D"/>
              </a:solidFill>
              <a:ln>
                <a:noFill/>
              </a:ln>
            </c:spPr>
          </c:marker>
          <c:cat>
            <c:strRef>
              <c:f>InnovationRate_developing!$B$5:$B$21</c:f>
              <c:strCache>
                <c:ptCount val="17"/>
                <c:pt idx="0">
                  <c:v>CRI</c:v>
                </c:pt>
                <c:pt idx="1">
                  <c:v>ECU</c:v>
                </c:pt>
                <c:pt idx="2">
                  <c:v>CUB</c:v>
                </c:pt>
                <c:pt idx="3">
                  <c:v>MYS</c:v>
                </c:pt>
                <c:pt idx="4">
                  <c:v>KEN</c:v>
                </c:pt>
                <c:pt idx="5">
                  <c:v>PHL</c:v>
                </c:pt>
                <c:pt idx="6">
                  <c:v>PAN</c:v>
                </c:pt>
                <c:pt idx="7">
                  <c:v>ARG</c:v>
                </c:pt>
                <c:pt idx="8">
                  <c:v>CHN</c:v>
                </c:pt>
                <c:pt idx="9">
                  <c:v>IDN</c:v>
                </c:pt>
                <c:pt idx="10">
                  <c:v>BRA</c:v>
                </c:pt>
                <c:pt idx="11">
                  <c:v>URY</c:v>
                </c:pt>
                <c:pt idx="12">
                  <c:v>COL</c:v>
                </c:pt>
                <c:pt idx="13">
                  <c:v>IND</c:v>
                </c:pt>
                <c:pt idx="14">
                  <c:v>MEX</c:v>
                </c:pt>
                <c:pt idx="15">
                  <c:v>EGY</c:v>
                </c:pt>
                <c:pt idx="16">
                  <c:v>HKG</c:v>
                </c:pt>
              </c:strCache>
            </c:strRef>
          </c:cat>
          <c:val>
            <c:numRef>
              <c:f>InnovationRate_developing!$F$5:$F$21</c:f>
              <c:numCache>
                <c:formatCode>0.00</c:formatCode>
                <c:ptCount val="17"/>
                <c:pt idx="0">
                  <c:v>80.562659999999994</c:v>
                </c:pt>
                <c:pt idx="1">
                  <c:v>62.684820000000002</c:v>
                </c:pt>
                <c:pt idx="2">
                  <c:v>94</c:v>
                </c:pt>
                <c:pt idx="3">
                  <c:v>56.987789999999997</c:v>
                </c:pt>
                <c:pt idx="4">
                  <c:v>69.402990000000003</c:v>
                </c:pt>
                <c:pt idx="5">
                  <c:v>54.4</c:v>
                </c:pt>
                <c:pt idx="6">
                  <c:v>72.893770000000004</c:v>
                </c:pt>
                <c:pt idx="7">
                  <c:v>39.032060000000001</c:v>
                </c:pt>
                <c:pt idx="8">
                  <c:v>30.017230000000001</c:v>
                </c:pt>
                <c:pt idx="9">
                  <c:v>31.96604999999991</c:v>
                </c:pt>
                <c:pt idx="10">
                  <c:v>38.199140000000085</c:v>
                </c:pt>
                <c:pt idx="11">
                  <c:v>28.582070000000002</c:v>
                </c:pt>
                <c:pt idx="12">
                  <c:v>37.105170000000093</c:v>
                </c:pt>
                <c:pt idx="13">
                  <c:v>35.622680000000003</c:v>
                </c:pt>
                <c:pt idx="14">
                  <c:v>15.14616</c:v>
                </c:pt>
                <c:pt idx="15">
                  <c:v>10.07194</c:v>
                </c:pt>
                <c:pt idx="16">
                  <c:v>5.9097100000000014</c:v>
                </c:pt>
              </c:numCache>
            </c:numRef>
          </c:val>
        </c:ser>
        <c:marker val="1"/>
        <c:axId val="263422336"/>
        <c:axId val="263424256"/>
      </c:lineChart>
      <c:catAx>
        <c:axId val="263422336"/>
        <c:scaling>
          <c:orientation val="minMax"/>
        </c:scaling>
        <c:axPos val="b"/>
        <c:majorGridlines>
          <c:spPr>
            <a:ln>
              <a:solidFill>
                <a:schemeClr val="bg1">
                  <a:lumMod val="85000"/>
                </a:schemeClr>
              </a:solidFill>
            </a:ln>
          </c:spPr>
        </c:majorGridlines>
        <c:tickLblPos val="nextTo"/>
        <c:txPr>
          <a:bodyPr/>
          <a:lstStyle/>
          <a:p>
            <a:pPr>
              <a:defRPr lang="en-CA" sz="800">
                <a:solidFill>
                  <a:sysClr val="windowText" lastClr="000000"/>
                </a:solidFill>
              </a:defRPr>
            </a:pPr>
            <a:endParaRPr lang="en-US"/>
          </a:p>
        </c:txPr>
        <c:crossAx val="263424256"/>
        <c:crosses val="autoZero"/>
        <c:auto val="1"/>
        <c:lblAlgn val="ctr"/>
        <c:lblOffset val="100"/>
      </c:catAx>
      <c:valAx>
        <c:axId val="263424256"/>
        <c:scaling>
          <c:orientation val="minMax"/>
          <c:max val="100"/>
        </c:scaling>
        <c:axPos val="l"/>
        <c:majorGridlines>
          <c:spPr>
            <a:ln>
              <a:solidFill>
                <a:schemeClr val="bg1">
                  <a:lumMod val="75000"/>
                </a:schemeClr>
              </a:solidFill>
            </a:ln>
          </c:spPr>
        </c:majorGridlines>
        <c:numFmt formatCode="0" sourceLinked="0"/>
        <c:tickLblPos val="nextTo"/>
        <c:txPr>
          <a:bodyPr/>
          <a:lstStyle/>
          <a:p>
            <a:pPr>
              <a:defRPr lang="en-CA" sz="800">
                <a:solidFill>
                  <a:sysClr val="windowText" lastClr="000000"/>
                </a:solidFill>
              </a:defRPr>
            </a:pPr>
            <a:endParaRPr lang="en-US"/>
          </a:p>
        </c:txPr>
        <c:crossAx val="263422336"/>
        <c:crosses val="autoZero"/>
        <c:crossBetween val="between"/>
        <c:majorUnit val="20"/>
        <c:minorUnit val="5"/>
      </c:valAx>
      <c:spPr>
        <a:solidFill>
          <a:srgbClr val="F2F2F2"/>
        </a:solidFill>
      </c:spPr>
    </c:plotArea>
    <c:legend>
      <c:legendPos val="t"/>
      <c:layout>
        <c:manualLayout>
          <c:xMode val="edge"/>
          <c:yMode val="edge"/>
          <c:x val="3.3832493911234066E-2"/>
          <c:y val="1.596046587926515E-2"/>
          <c:w val="0.94765191241754021"/>
          <c:h val="3.3512283700879782E-2"/>
        </c:manualLayout>
      </c:layout>
      <c:spPr>
        <a:solidFill>
          <a:schemeClr val="bg1">
            <a:lumMod val="95000"/>
          </a:schemeClr>
        </a:solidFill>
      </c:spPr>
      <c:txPr>
        <a:bodyPr/>
        <a:lstStyle/>
        <a:p>
          <a:pPr>
            <a:defRPr lang="en-CA">
              <a:solidFill>
                <a:sysClr val="windowText" lastClr="000000"/>
              </a:solidFill>
            </a:defRPr>
          </a:pPr>
          <a:endParaRPr lang="en-US"/>
        </a:p>
      </c:txPr>
    </c:legend>
    <c:plotVisOnly val="1"/>
    <c:dispBlanksAs val="gap"/>
  </c:chart>
  <c:spPr>
    <a:ln>
      <a:noFill/>
    </a:ln>
  </c:sp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42461358996922E-2"/>
          <c:y val="3.2016757520694612E-2"/>
          <c:w val="0.90654272382618839"/>
          <c:h val="0.91697213809812261"/>
        </c:manualLayout>
      </c:layout>
      <c:barChart>
        <c:barDir val="bar"/>
        <c:grouping val="clustered"/>
        <c:ser>
          <c:idx val="0"/>
          <c:order val="0"/>
          <c:tx>
            <c:strRef>
              <c:f>'RACE_develop(ed)(ing)'!$B$4</c:f>
              <c:strCache>
                <c:ptCount val="1"/>
                <c:pt idx="0">
                  <c:v>In-house R&amp;D performers</c:v>
                </c:pt>
              </c:strCache>
            </c:strRef>
          </c:tx>
          <c:spPr>
            <a:solidFill>
              <a:srgbClr val="FCAE26"/>
            </a:solidFill>
          </c:spPr>
          <c:cat>
            <c:strRef>
              <c:f>'C:\Users\o_hajjar\Desktop\[Copy of Draft_chart (2).xlsx]Sheet3'!$A$3:$A$38</c:f>
              <c:strCache>
                <c:ptCount val="36"/>
                <c:pt idx="0">
                  <c:v>KOR</c:v>
                </c:pt>
                <c:pt idx="1">
                  <c:v>FIN</c:v>
                </c:pt>
                <c:pt idx="2">
                  <c:v>NOR</c:v>
                </c:pt>
                <c:pt idx="3">
                  <c:v>FRA</c:v>
                </c:pt>
                <c:pt idx="4">
                  <c:v>BEL</c:v>
                </c:pt>
                <c:pt idx="5">
                  <c:v>NLD</c:v>
                </c:pt>
                <c:pt idx="6">
                  <c:v>SWE</c:v>
                </c:pt>
                <c:pt idx="7">
                  <c:v>CRO</c:v>
                </c:pt>
                <c:pt idx="8">
                  <c:v>AUT</c:v>
                </c:pt>
                <c:pt idx="9">
                  <c:v>CZE</c:v>
                </c:pt>
                <c:pt idx="10">
                  <c:v>SRB</c:v>
                </c:pt>
                <c:pt idx="11">
                  <c:v>LUX</c:v>
                </c:pt>
                <c:pt idx="12">
                  <c:v>IRL</c:v>
                </c:pt>
                <c:pt idx="13">
                  <c:v>DEU</c:v>
                </c:pt>
                <c:pt idx="14">
                  <c:v>LTU</c:v>
                </c:pt>
                <c:pt idx="15">
                  <c:v>JPN</c:v>
                </c:pt>
                <c:pt idx="16">
                  <c:v>MLT</c:v>
                </c:pt>
                <c:pt idx="17">
                  <c:v>SVK</c:v>
                </c:pt>
                <c:pt idx="18">
                  <c:v>HUN</c:v>
                </c:pt>
                <c:pt idx="19">
                  <c:v>EST</c:v>
                </c:pt>
                <c:pt idx="20">
                  <c:v>ITA</c:v>
                </c:pt>
                <c:pt idx="21">
                  <c:v>DNK</c:v>
                </c:pt>
                <c:pt idx="22">
                  <c:v>ISR</c:v>
                </c:pt>
                <c:pt idx="23">
                  <c:v>PRT</c:v>
                </c:pt>
                <c:pt idx="24">
                  <c:v>CYP</c:v>
                </c:pt>
                <c:pt idx="25">
                  <c:v>LVA</c:v>
                </c:pt>
                <c:pt idx="26">
                  <c:v>ROM</c:v>
                </c:pt>
                <c:pt idx="27">
                  <c:v>ESP</c:v>
                </c:pt>
                <c:pt idx="28">
                  <c:v>POL</c:v>
                </c:pt>
                <c:pt idx="29">
                  <c:v>NZL</c:v>
                </c:pt>
                <c:pt idx="30">
                  <c:v>TUR</c:v>
                </c:pt>
                <c:pt idx="31">
                  <c:v>BLR</c:v>
                </c:pt>
                <c:pt idx="32">
                  <c:v>UKR</c:v>
                </c:pt>
                <c:pt idx="33">
                  <c:v>RUS</c:v>
                </c:pt>
                <c:pt idx="34">
                  <c:v>AUS</c:v>
                </c:pt>
                <c:pt idx="35">
                  <c:v>BUL</c:v>
                </c:pt>
              </c:strCache>
            </c:strRef>
          </c:cat>
          <c:val>
            <c:numRef>
              <c:f>'RACE_develop(ed)(ing)'!$B$6:$B$41</c:f>
              <c:numCache>
                <c:formatCode>#,##0;#</c:formatCode>
                <c:ptCount val="36"/>
                <c:pt idx="0">
                  <c:v>86.378609999999981</c:v>
                </c:pt>
                <c:pt idx="1">
                  <c:v>84.328359999999989</c:v>
                </c:pt>
                <c:pt idx="2">
                  <c:v>77.938810000000004</c:v>
                </c:pt>
                <c:pt idx="3">
                  <c:v>72.441450000000316</c:v>
                </c:pt>
                <c:pt idx="4">
                  <c:v>71.134020000000007</c:v>
                </c:pt>
                <c:pt idx="5">
                  <c:v>68.6237399999997</c:v>
                </c:pt>
                <c:pt idx="6">
                  <c:v>67.501470000000012</c:v>
                </c:pt>
                <c:pt idx="7">
                  <c:v>66.833749999999981</c:v>
                </c:pt>
                <c:pt idx="8">
                  <c:v>63.384429999999995</c:v>
                </c:pt>
                <c:pt idx="9">
                  <c:v>60.981049999999996</c:v>
                </c:pt>
                <c:pt idx="10">
                  <c:v>59.920860000000005</c:v>
                </c:pt>
                <c:pt idx="11">
                  <c:v>59.281439999999996</c:v>
                </c:pt>
                <c:pt idx="12">
                  <c:v>57.918550000000003</c:v>
                </c:pt>
                <c:pt idx="13">
                  <c:v>56.938720000000011</c:v>
                </c:pt>
                <c:pt idx="14">
                  <c:v>56.701030000000003</c:v>
                </c:pt>
                <c:pt idx="15">
                  <c:v>55.948330000000013</c:v>
                </c:pt>
                <c:pt idx="16">
                  <c:v>53</c:v>
                </c:pt>
                <c:pt idx="17">
                  <c:v>52.806649999999998</c:v>
                </c:pt>
                <c:pt idx="18">
                  <c:v>51.362130000000136</c:v>
                </c:pt>
                <c:pt idx="19">
                  <c:v>51.269040000000011</c:v>
                </c:pt>
                <c:pt idx="20">
                  <c:v>50.567930000000011</c:v>
                </c:pt>
                <c:pt idx="21">
                  <c:v>49.279000000000003</c:v>
                </c:pt>
                <c:pt idx="22">
                  <c:v>48.9</c:v>
                </c:pt>
                <c:pt idx="23">
                  <c:v>40.97316</c:v>
                </c:pt>
                <c:pt idx="24">
                  <c:v>39.574469999999998</c:v>
                </c:pt>
                <c:pt idx="25">
                  <c:v>37.577639999999995</c:v>
                </c:pt>
                <c:pt idx="26">
                  <c:v>37.411029999999997</c:v>
                </c:pt>
                <c:pt idx="27">
                  <c:v>37.053000000000004</c:v>
                </c:pt>
                <c:pt idx="28">
                  <c:v>36.003220000000006</c:v>
                </c:pt>
                <c:pt idx="29">
                  <c:v>34.457609999999995</c:v>
                </c:pt>
                <c:pt idx="30">
                  <c:v>33.005770000000012</c:v>
                </c:pt>
                <c:pt idx="31">
                  <c:v>26.401869999999999</c:v>
                </c:pt>
                <c:pt idx="32">
                  <c:v>23.616920000000075</c:v>
                </c:pt>
                <c:pt idx="33">
                  <c:v>18.899999999999999</c:v>
                </c:pt>
                <c:pt idx="34">
                  <c:v>18</c:v>
                </c:pt>
                <c:pt idx="35">
                  <c:v>13.787190000000001</c:v>
                </c:pt>
              </c:numCache>
            </c:numRef>
          </c:val>
        </c:ser>
        <c:gapWidth val="60"/>
        <c:axId val="295595008"/>
        <c:axId val="295678720"/>
      </c:barChart>
      <c:scatterChart>
        <c:scatterStyle val="lineMarker"/>
        <c:ser>
          <c:idx val="1"/>
          <c:order val="1"/>
          <c:tx>
            <c:strRef>
              <c:f>'RACE_develop(ed)(ing)'!$A$6</c:f>
              <c:strCache>
                <c:ptCount val="1"/>
                <c:pt idx="0">
                  <c:v>KOR</c:v>
                </c:pt>
              </c:strCache>
            </c:strRef>
          </c:tx>
          <c:spPr>
            <a:ln w="28575">
              <a:noFill/>
            </a:ln>
          </c:spPr>
          <c:marker>
            <c:symbol val="diamond"/>
            <c:size val="9"/>
            <c:spPr>
              <a:solidFill>
                <a:srgbClr val="605F5D"/>
              </a:solidFill>
              <a:ln>
                <a:noFill/>
              </a:ln>
            </c:spPr>
          </c:marker>
          <c:xVal>
            <c:numRef>
              <c:f>'RACE_develop(ed)(ing)'!$C$6</c:f>
              <c:numCache>
                <c:formatCode>#,##0;#</c:formatCode>
                <c:ptCount val="1"/>
                <c:pt idx="0">
                  <c:v>14.84515</c:v>
                </c:pt>
              </c:numCache>
            </c:numRef>
          </c:xVal>
          <c:yVal>
            <c:numLit>
              <c:formatCode>General</c:formatCode>
              <c:ptCount val="1"/>
              <c:pt idx="0">
                <c:v>1</c:v>
              </c:pt>
            </c:numLit>
          </c:yVal>
        </c:ser>
        <c:ser>
          <c:idx val="2"/>
          <c:order val="2"/>
          <c:tx>
            <c:strRef>
              <c:f>'RACE_develop(ed)(ing)'!$A$7</c:f>
              <c:strCache>
                <c:ptCount val="1"/>
                <c:pt idx="0">
                  <c:v>FIN</c:v>
                </c:pt>
              </c:strCache>
            </c:strRef>
          </c:tx>
          <c:spPr>
            <a:ln w="28575">
              <a:noFill/>
            </a:ln>
          </c:spPr>
          <c:marker>
            <c:symbol val="diamond"/>
            <c:size val="9"/>
            <c:spPr>
              <a:solidFill>
                <a:srgbClr val="605F5D"/>
              </a:solidFill>
              <a:ln>
                <a:noFill/>
              </a:ln>
            </c:spPr>
          </c:marker>
          <c:xVal>
            <c:numRef>
              <c:f>'RACE_develop(ed)(ing)'!$C$7</c:f>
              <c:numCache>
                <c:formatCode>#,##0;#</c:formatCode>
                <c:ptCount val="1"/>
                <c:pt idx="0">
                  <c:v>59.43497</c:v>
                </c:pt>
              </c:numCache>
            </c:numRef>
          </c:xVal>
          <c:yVal>
            <c:numLit>
              <c:formatCode>General</c:formatCode>
              <c:ptCount val="1"/>
              <c:pt idx="0">
                <c:v>2</c:v>
              </c:pt>
            </c:numLit>
          </c:yVal>
        </c:ser>
        <c:ser>
          <c:idx val="3"/>
          <c:order val="3"/>
          <c:tx>
            <c:strRef>
              <c:f>'RACE_develop(ed)(ing)'!$A$8</c:f>
              <c:strCache>
                <c:ptCount val="1"/>
                <c:pt idx="0">
                  <c:v>NOR</c:v>
                </c:pt>
              </c:strCache>
            </c:strRef>
          </c:tx>
          <c:spPr>
            <a:ln w="28575">
              <a:noFill/>
            </a:ln>
          </c:spPr>
          <c:marker>
            <c:symbol val="diamond"/>
            <c:size val="9"/>
            <c:spPr>
              <a:solidFill>
                <a:srgbClr val="605F5D"/>
              </a:solidFill>
              <a:ln>
                <a:noFill/>
              </a:ln>
            </c:spPr>
          </c:marker>
          <c:xVal>
            <c:numRef>
              <c:f>'RACE_develop(ed)(ing)'!$C$8</c:f>
              <c:numCache>
                <c:formatCode>#,##0;#</c:formatCode>
                <c:ptCount val="1"/>
                <c:pt idx="0">
                  <c:v>40.821259999999995</c:v>
                </c:pt>
              </c:numCache>
            </c:numRef>
          </c:xVal>
          <c:yVal>
            <c:numLit>
              <c:formatCode>General</c:formatCode>
              <c:ptCount val="1"/>
              <c:pt idx="0">
                <c:v>3</c:v>
              </c:pt>
            </c:numLit>
          </c:yVal>
        </c:ser>
        <c:ser>
          <c:idx val="4"/>
          <c:order val="4"/>
          <c:tx>
            <c:strRef>
              <c:f>'RACE_develop(ed)(ing)'!$A$9</c:f>
              <c:strCache>
                <c:ptCount val="1"/>
                <c:pt idx="0">
                  <c:v>FRA</c:v>
                </c:pt>
              </c:strCache>
            </c:strRef>
          </c:tx>
          <c:spPr>
            <a:ln w="28575">
              <a:noFill/>
            </a:ln>
          </c:spPr>
          <c:marker>
            <c:symbol val="diamond"/>
            <c:size val="9"/>
            <c:spPr>
              <a:solidFill>
                <a:srgbClr val="605F5D"/>
              </a:solidFill>
              <a:ln>
                <a:noFill/>
              </a:ln>
            </c:spPr>
          </c:marker>
          <c:xVal>
            <c:numRef>
              <c:f>'RACE_develop(ed)(ing)'!$C$9</c:f>
              <c:numCache>
                <c:formatCode>#,##0;#</c:formatCode>
                <c:ptCount val="1"/>
                <c:pt idx="0">
                  <c:v>34.037320000000001</c:v>
                </c:pt>
              </c:numCache>
            </c:numRef>
          </c:xVal>
          <c:yVal>
            <c:numLit>
              <c:formatCode>General</c:formatCode>
              <c:ptCount val="1"/>
              <c:pt idx="0">
                <c:v>4</c:v>
              </c:pt>
            </c:numLit>
          </c:yVal>
        </c:ser>
        <c:ser>
          <c:idx val="5"/>
          <c:order val="5"/>
          <c:tx>
            <c:strRef>
              <c:f>'RACE_develop(ed)(ing)'!$A$10</c:f>
              <c:strCache>
                <c:ptCount val="1"/>
                <c:pt idx="0">
                  <c:v>BEL</c:v>
                </c:pt>
              </c:strCache>
            </c:strRef>
          </c:tx>
          <c:spPr>
            <a:ln w="28575">
              <a:noFill/>
            </a:ln>
          </c:spPr>
          <c:marker>
            <c:symbol val="diamond"/>
            <c:size val="9"/>
            <c:spPr>
              <a:solidFill>
                <a:srgbClr val="605F5D"/>
              </a:solidFill>
              <a:ln>
                <a:noFill/>
              </a:ln>
            </c:spPr>
          </c:marker>
          <c:xVal>
            <c:numRef>
              <c:f>'RACE_develop(ed)(ing)'!$C$10</c:f>
              <c:numCache>
                <c:formatCode>#,##0;#</c:formatCode>
                <c:ptCount val="1"/>
                <c:pt idx="0">
                  <c:v>34.153639999999996</c:v>
                </c:pt>
              </c:numCache>
            </c:numRef>
          </c:xVal>
          <c:yVal>
            <c:numLit>
              <c:formatCode>General</c:formatCode>
              <c:ptCount val="1"/>
              <c:pt idx="0">
                <c:v>5</c:v>
              </c:pt>
            </c:numLit>
          </c:yVal>
        </c:ser>
        <c:ser>
          <c:idx val="6"/>
          <c:order val="6"/>
          <c:tx>
            <c:strRef>
              <c:f>'RACE_develop(ed)(ing)'!$A$11</c:f>
              <c:strCache>
                <c:ptCount val="1"/>
                <c:pt idx="0">
                  <c:v>NLD</c:v>
                </c:pt>
              </c:strCache>
            </c:strRef>
          </c:tx>
          <c:spPr>
            <a:ln w="28575">
              <a:noFill/>
            </a:ln>
          </c:spPr>
          <c:marker>
            <c:symbol val="diamond"/>
            <c:size val="9"/>
            <c:spPr>
              <a:solidFill>
                <a:srgbClr val="605F5D"/>
              </a:solidFill>
              <a:ln>
                <a:noFill/>
              </a:ln>
            </c:spPr>
          </c:marker>
          <c:xVal>
            <c:numRef>
              <c:f>'RACE_develop(ed)(ing)'!$C$11</c:f>
              <c:numCache>
                <c:formatCode>#,##0;#</c:formatCode>
                <c:ptCount val="1"/>
                <c:pt idx="0">
                  <c:v>26.725589999999894</c:v>
                </c:pt>
              </c:numCache>
            </c:numRef>
          </c:xVal>
          <c:yVal>
            <c:numLit>
              <c:formatCode>General</c:formatCode>
              <c:ptCount val="1"/>
              <c:pt idx="0">
                <c:v>6</c:v>
              </c:pt>
            </c:numLit>
          </c:yVal>
        </c:ser>
        <c:ser>
          <c:idx val="7"/>
          <c:order val="7"/>
          <c:tx>
            <c:strRef>
              <c:f>'RACE_develop(ed)(ing)'!$A$12</c:f>
              <c:strCache>
                <c:ptCount val="1"/>
                <c:pt idx="0">
                  <c:v>SWE</c:v>
                </c:pt>
              </c:strCache>
            </c:strRef>
          </c:tx>
          <c:spPr>
            <a:ln w="28575">
              <a:noFill/>
            </a:ln>
          </c:spPr>
          <c:marker>
            <c:symbol val="diamond"/>
            <c:size val="9"/>
            <c:spPr>
              <a:solidFill>
                <a:srgbClr val="605F5D"/>
              </a:solidFill>
              <a:ln>
                <a:noFill/>
              </a:ln>
            </c:spPr>
          </c:marker>
          <c:xVal>
            <c:numRef>
              <c:f>'RACE_develop(ed)(ing)'!$C$12</c:f>
              <c:numCache>
                <c:formatCode>#,##0;#</c:formatCode>
                <c:ptCount val="1"/>
                <c:pt idx="0">
                  <c:v>33.264580000000002</c:v>
                </c:pt>
              </c:numCache>
            </c:numRef>
          </c:xVal>
          <c:yVal>
            <c:numLit>
              <c:formatCode>General</c:formatCode>
              <c:ptCount val="1"/>
              <c:pt idx="0">
                <c:v>7</c:v>
              </c:pt>
            </c:numLit>
          </c:yVal>
        </c:ser>
        <c:ser>
          <c:idx val="8"/>
          <c:order val="8"/>
          <c:tx>
            <c:strRef>
              <c:f>'RACE_develop(ed)(ing)'!$A$13</c:f>
              <c:strCache>
                <c:ptCount val="1"/>
                <c:pt idx="0">
                  <c:v>CRO</c:v>
                </c:pt>
              </c:strCache>
            </c:strRef>
          </c:tx>
          <c:spPr>
            <a:ln w="28575">
              <a:noFill/>
            </a:ln>
          </c:spPr>
          <c:marker>
            <c:symbol val="diamond"/>
            <c:size val="9"/>
            <c:spPr>
              <a:solidFill>
                <a:srgbClr val="605F5D"/>
              </a:solidFill>
              <a:ln>
                <a:noFill/>
              </a:ln>
            </c:spPr>
          </c:marker>
          <c:xVal>
            <c:numRef>
              <c:f>'RACE_develop(ed)(ing)'!$C$13</c:f>
              <c:numCache>
                <c:formatCode>#,##0;#</c:formatCode>
                <c:ptCount val="1"/>
                <c:pt idx="0">
                  <c:v>32.665000000000013</c:v>
                </c:pt>
              </c:numCache>
            </c:numRef>
          </c:xVal>
          <c:yVal>
            <c:numLit>
              <c:formatCode>General</c:formatCode>
              <c:ptCount val="1"/>
              <c:pt idx="0">
                <c:v>8</c:v>
              </c:pt>
            </c:numLit>
          </c:yVal>
        </c:ser>
        <c:ser>
          <c:idx val="9"/>
          <c:order val="9"/>
          <c:tx>
            <c:strRef>
              <c:f>'RACE_develop(ed)(ing)'!$A$14</c:f>
              <c:strCache>
                <c:ptCount val="1"/>
                <c:pt idx="0">
                  <c:v>AUT</c:v>
                </c:pt>
              </c:strCache>
            </c:strRef>
          </c:tx>
          <c:spPr>
            <a:ln w="28575">
              <a:noFill/>
            </a:ln>
          </c:spPr>
          <c:marker>
            <c:symbol val="diamond"/>
            <c:size val="9"/>
            <c:spPr>
              <a:solidFill>
                <a:srgbClr val="605F5D"/>
              </a:solidFill>
              <a:ln>
                <a:noFill/>
              </a:ln>
            </c:spPr>
          </c:marker>
          <c:xVal>
            <c:numRef>
              <c:f>'RACE_develop(ed)(ing)'!$C$14</c:f>
              <c:numCache>
                <c:formatCode>#,##0;#</c:formatCode>
                <c:ptCount val="1"/>
                <c:pt idx="0">
                  <c:v>34.109670000000001</c:v>
                </c:pt>
              </c:numCache>
            </c:numRef>
          </c:xVal>
          <c:yVal>
            <c:numLit>
              <c:formatCode>General</c:formatCode>
              <c:ptCount val="1"/>
              <c:pt idx="0">
                <c:v>9</c:v>
              </c:pt>
            </c:numLit>
          </c:yVal>
        </c:ser>
        <c:ser>
          <c:idx val="10"/>
          <c:order val="10"/>
          <c:tx>
            <c:strRef>
              <c:f>'RACE_develop(ed)(ing)'!$A$15</c:f>
              <c:strCache>
                <c:ptCount val="1"/>
                <c:pt idx="0">
                  <c:v>CZE</c:v>
                </c:pt>
              </c:strCache>
            </c:strRef>
          </c:tx>
          <c:spPr>
            <a:ln w="28575">
              <a:noFill/>
            </a:ln>
          </c:spPr>
          <c:marker>
            <c:symbol val="diamond"/>
            <c:size val="9"/>
            <c:spPr>
              <a:solidFill>
                <a:srgbClr val="605F5D"/>
              </a:solidFill>
              <a:ln>
                <a:noFill/>
              </a:ln>
            </c:spPr>
          </c:marker>
          <c:xVal>
            <c:numRef>
              <c:f>'RACE_develop(ed)(ing)'!$C$15</c:f>
              <c:numCache>
                <c:formatCode>#,##0;#</c:formatCode>
                <c:ptCount val="1"/>
                <c:pt idx="0">
                  <c:v>29.855070000000001</c:v>
                </c:pt>
              </c:numCache>
            </c:numRef>
          </c:xVal>
          <c:yVal>
            <c:numLit>
              <c:formatCode>General</c:formatCode>
              <c:ptCount val="1"/>
              <c:pt idx="0">
                <c:v>10</c:v>
              </c:pt>
            </c:numLit>
          </c:yVal>
        </c:ser>
        <c:ser>
          <c:idx val="11"/>
          <c:order val="11"/>
          <c:tx>
            <c:strRef>
              <c:f>'RACE_develop(ed)(ing)'!$A$16</c:f>
              <c:strCache>
                <c:ptCount val="1"/>
                <c:pt idx="0">
                  <c:v>SRB</c:v>
                </c:pt>
              </c:strCache>
            </c:strRef>
          </c:tx>
          <c:spPr>
            <a:ln w="28575">
              <a:noFill/>
            </a:ln>
          </c:spPr>
          <c:marker>
            <c:symbol val="diamond"/>
            <c:size val="9"/>
            <c:spPr>
              <a:solidFill>
                <a:srgbClr val="605F5D"/>
              </a:solidFill>
              <a:ln>
                <a:noFill/>
              </a:ln>
            </c:spPr>
          </c:marker>
          <c:xVal>
            <c:numRef>
              <c:f>'RACE_develop(ed)(ing)'!$C$16</c:f>
              <c:numCache>
                <c:formatCode>#,##0;#</c:formatCode>
                <c:ptCount val="1"/>
                <c:pt idx="0">
                  <c:v>26.229509999999912</c:v>
                </c:pt>
              </c:numCache>
            </c:numRef>
          </c:xVal>
          <c:yVal>
            <c:numLit>
              <c:formatCode>General</c:formatCode>
              <c:ptCount val="1"/>
              <c:pt idx="0">
                <c:v>11</c:v>
              </c:pt>
            </c:numLit>
          </c:yVal>
        </c:ser>
        <c:ser>
          <c:idx val="12"/>
          <c:order val="12"/>
          <c:tx>
            <c:strRef>
              <c:f>'RACE_develop(ed)(ing)'!$A$17</c:f>
              <c:strCache>
                <c:ptCount val="1"/>
                <c:pt idx="0">
                  <c:v>LUX</c:v>
                </c:pt>
              </c:strCache>
            </c:strRef>
          </c:tx>
          <c:spPr>
            <a:ln w="28575">
              <a:noFill/>
            </a:ln>
          </c:spPr>
          <c:marker>
            <c:symbol val="diamond"/>
            <c:size val="9"/>
            <c:spPr>
              <a:solidFill>
                <a:srgbClr val="605F5D"/>
              </a:solidFill>
              <a:ln>
                <a:noFill/>
              </a:ln>
            </c:spPr>
          </c:marker>
          <c:xVal>
            <c:numRef>
              <c:f>'RACE_develop(ed)(ing)'!$C$17</c:f>
              <c:numCache>
                <c:formatCode>#,##0;#</c:formatCode>
                <c:ptCount val="1"/>
                <c:pt idx="0">
                  <c:v>31.736529999999913</c:v>
                </c:pt>
              </c:numCache>
            </c:numRef>
          </c:xVal>
          <c:yVal>
            <c:numLit>
              <c:formatCode>General</c:formatCode>
              <c:ptCount val="1"/>
              <c:pt idx="0">
                <c:v>12</c:v>
              </c:pt>
            </c:numLit>
          </c:yVal>
        </c:ser>
        <c:ser>
          <c:idx val="13"/>
          <c:order val="13"/>
          <c:tx>
            <c:strRef>
              <c:f>'RACE_develop(ed)(ing)'!$A$18</c:f>
              <c:strCache>
                <c:ptCount val="1"/>
                <c:pt idx="0">
                  <c:v>IRL</c:v>
                </c:pt>
              </c:strCache>
            </c:strRef>
          </c:tx>
          <c:spPr>
            <a:ln w="28575">
              <a:noFill/>
            </a:ln>
          </c:spPr>
          <c:marker>
            <c:symbol val="diamond"/>
            <c:size val="9"/>
            <c:spPr>
              <a:solidFill>
                <a:srgbClr val="605F5D"/>
              </a:solidFill>
              <a:ln>
                <a:noFill/>
              </a:ln>
            </c:spPr>
          </c:marker>
          <c:xVal>
            <c:numRef>
              <c:f>'RACE_develop(ed)(ing)'!$C$18</c:f>
              <c:numCache>
                <c:formatCode>#,##0;#</c:formatCode>
                <c:ptCount val="1"/>
                <c:pt idx="0">
                  <c:v>25.942679999999875</c:v>
                </c:pt>
              </c:numCache>
            </c:numRef>
          </c:xVal>
          <c:yVal>
            <c:numLit>
              <c:formatCode>General</c:formatCode>
              <c:ptCount val="1"/>
              <c:pt idx="0">
                <c:v>13</c:v>
              </c:pt>
            </c:numLit>
          </c:yVal>
        </c:ser>
        <c:ser>
          <c:idx val="14"/>
          <c:order val="14"/>
          <c:tx>
            <c:strRef>
              <c:f>'RACE_develop(ed)(ing)'!$A$19</c:f>
              <c:strCache>
                <c:ptCount val="1"/>
                <c:pt idx="0">
                  <c:v>DEU</c:v>
                </c:pt>
              </c:strCache>
            </c:strRef>
          </c:tx>
          <c:spPr>
            <a:ln w="28575">
              <a:noFill/>
            </a:ln>
          </c:spPr>
          <c:marker>
            <c:symbol val="diamond"/>
            <c:size val="9"/>
            <c:spPr>
              <a:solidFill>
                <a:srgbClr val="605F5D"/>
              </a:solidFill>
              <a:ln>
                <a:noFill/>
              </a:ln>
            </c:spPr>
          </c:marker>
          <c:xVal>
            <c:numRef>
              <c:f>'RACE_develop(ed)(ing)'!$C$19</c:f>
              <c:numCache>
                <c:formatCode>#,##0;#</c:formatCode>
                <c:ptCount val="1"/>
                <c:pt idx="0">
                  <c:v>21.184100000000001</c:v>
                </c:pt>
              </c:numCache>
            </c:numRef>
          </c:xVal>
          <c:yVal>
            <c:numLit>
              <c:formatCode>General</c:formatCode>
              <c:ptCount val="1"/>
              <c:pt idx="0">
                <c:v>14</c:v>
              </c:pt>
            </c:numLit>
          </c:yVal>
        </c:ser>
        <c:ser>
          <c:idx val="15"/>
          <c:order val="15"/>
          <c:tx>
            <c:strRef>
              <c:f>'RACE_develop(ed)(ing)'!$A$20</c:f>
              <c:strCache>
                <c:ptCount val="1"/>
                <c:pt idx="0">
                  <c:v>LTU</c:v>
                </c:pt>
              </c:strCache>
            </c:strRef>
          </c:tx>
          <c:spPr>
            <a:ln w="28575">
              <a:noFill/>
            </a:ln>
          </c:spPr>
          <c:marker>
            <c:symbol val="diamond"/>
            <c:size val="9"/>
            <c:spPr>
              <a:solidFill>
                <a:srgbClr val="605F5D"/>
              </a:solidFill>
              <a:ln>
                <a:noFill/>
              </a:ln>
            </c:spPr>
          </c:marker>
          <c:xVal>
            <c:numRef>
              <c:f>'RACE_develop(ed)(ing)'!$C$20</c:f>
              <c:numCache>
                <c:formatCode>#,##0;#</c:formatCode>
                <c:ptCount val="1"/>
                <c:pt idx="0">
                  <c:v>40.54983</c:v>
                </c:pt>
              </c:numCache>
            </c:numRef>
          </c:xVal>
          <c:yVal>
            <c:numLit>
              <c:formatCode>General</c:formatCode>
              <c:ptCount val="1"/>
              <c:pt idx="0">
                <c:v>15</c:v>
              </c:pt>
            </c:numLit>
          </c:yVal>
        </c:ser>
        <c:ser>
          <c:idx val="16"/>
          <c:order val="16"/>
          <c:tx>
            <c:strRef>
              <c:f>'RACE_develop(ed)(ing)'!$A$21</c:f>
              <c:strCache>
                <c:ptCount val="1"/>
                <c:pt idx="0">
                  <c:v>JPN</c:v>
                </c:pt>
              </c:strCache>
            </c:strRef>
          </c:tx>
          <c:spPr>
            <a:ln w="28575">
              <a:noFill/>
            </a:ln>
          </c:spPr>
          <c:marker>
            <c:symbol val="diamond"/>
            <c:size val="9"/>
            <c:spPr>
              <a:solidFill>
                <a:srgbClr val="605F5D"/>
              </a:solidFill>
              <a:ln>
                <a:noFill/>
              </a:ln>
            </c:spPr>
          </c:marker>
          <c:xVal>
            <c:numRef>
              <c:f>'RACE_develop(ed)(ing)'!$C$21</c:f>
              <c:numCache>
                <c:formatCode>#,##0;#</c:formatCode>
                <c:ptCount val="1"/>
                <c:pt idx="0">
                  <c:v>23.221679999999989</c:v>
                </c:pt>
              </c:numCache>
            </c:numRef>
          </c:xVal>
          <c:yVal>
            <c:numLit>
              <c:formatCode>General</c:formatCode>
              <c:ptCount val="1"/>
              <c:pt idx="0">
                <c:v>16</c:v>
              </c:pt>
            </c:numLit>
          </c:yVal>
        </c:ser>
        <c:ser>
          <c:idx val="17"/>
          <c:order val="17"/>
          <c:tx>
            <c:strRef>
              <c:f>'RACE_develop(ed)(ing)'!$A$22</c:f>
              <c:strCache>
                <c:ptCount val="1"/>
                <c:pt idx="0">
                  <c:v>MLT</c:v>
                </c:pt>
              </c:strCache>
            </c:strRef>
          </c:tx>
          <c:spPr>
            <a:ln w="28575">
              <a:noFill/>
            </a:ln>
          </c:spPr>
          <c:marker>
            <c:symbol val="diamond"/>
            <c:size val="9"/>
            <c:spPr>
              <a:solidFill>
                <a:srgbClr val="605F5D"/>
              </a:solidFill>
              <a:ln>
                <a:noFill/>
              </a:ln>
            </c:spPr>
          </c:marker>
          <c:xVal>
            <c:numRef>
              <c:f>'RACE_develop(ed)(ing)'!$C$22</c:f>
              <c:numCache>
                <c:formatCode>#,##0;#</c:formatCode>
                <c:ptCount val="1"/>
                <c:pt idx="0">
                  <c:v>3</c:v>
                </c:pt>
              </c:numCache>
            </c:numRef>
          </c:xVal>
          <c:yVal>
            <c:numLit>
              <c:formatCode>General</c:formatCode>
              <c:ptCount val="1"/>
              <c:pt idx="0">
                <c:v>17</c:v>
              </c:pt>
            </c:numLit>
          </c:yVal>
        </c:ser>
        <c:ser>
          <c:idx val="18"/>
          <c:order val="18"/>
          <c:tx>
            <c:strRef>
              <c:f>'RACE_develop(ed)(ing)'!$A$23</c:f>
              <c:strCache>
                <c:ptCount val="1"/>
                <c:pt idx="0">
                  <c:v>SVK</c:v>
                </c:pt>
              </c:strCache>
            </c:strRef>
          </c:tx>
          <c:spPr>
            <a:ln w="28575">
              <a:noFill/>
            </a:ln>
          </c:spPr>
          <c:marker>
            <c:symbol val="diamond"/>
            <c:size val="9"/>
            <c:spPr>
              <a:solidFill>
                <a:srgbClr val="605F5D"/>
              </a:solidFill>
              <a:ln>
                <a:noFill/>
              </a:ln>
            </c:spPr>
          </c:marker>
          <c:xVal>
            <c:numRef>
              <c:f>'RACE_develop(ed)(ing)'!$C$23</c:f>
              <c:numCache>
                <c:formatCode>#,##0;#</c:formatCode>
                <c:ptCount val="1"/>
                <c:pt idx="0">
                  <c:v>26.923079999999917</c:v>
                </c:pt>
              </c:numCache>
            </c:numRef>
          </c:xVal>
          <c:yVal>
            <c:numLit>
              <c:formatCode>General</c:formatCode>
              <c:ptCount val="1"/>
              <c:pt idx="0">
                <c:v>18</c:v>
              </c:pt>
            </c:numLit>
          </c:yVal>
        </c:ser>
        <c:ser>
          <c:idx val="19"/>
          <c:order val="19"/>
          <c:tx>
            <c:strRef>
              <c:f>'RACE_develop(ed)(ing)'!$A$24</c:f>
              <c:strCache>
                <c:ptCount val="1"/>
                <c:pt idx="0">
                  <c:v>HUN</c:v>
                </c:pt>
              </c:strCache>
            </c:strRef>
          </c:tx>
          <c:spPr>
            <a:ln w="28575">
              <a:noFill/>
            </a:ln>
          </c:spPr>
          <c:marker>
            <c:symbol val="diamond"/>
            <c:size val="9"/>
            <c:spPr>
              <a:solidFill>
                <a:srgbClr val="605F5D"/>
              </a:solidFill>
              <a:ln>
                <a:noFill/>
              </a:ln>
            </c:spPr>
          </c:marker>
          <c:xVal>
            <c:numRef>
              <c:f>'RACE_develop(ed)(ing)'!$C$24</c:f>
              <c:numCache>
                <c:formatCode>#,##0;#</c:formatCode>
                <c:ptCount val="1"/>
                <c:pt idx="0">
                  <c:v>25.249169999999989</c:v>
                </c:pt>
              </c:numCache>
            </c:numRef>
          </c:xVal>
          <c:yVal>
            <c:numLit>
              <c:formatCode>General</c:formatCode>
              <c:ptCount val="1"/>
              <c:pt idx="0">
                <c:v>19</c:v>
              </c:pt>
            </c:numLit>
          </c:yVal>
        </c:ser>
        <c:ser>
          <c:idx val="20"/>
          <c:order val="20"/>
          <c:tx>
            <c:strRef>
              <c:f>'RACE_develop(ed)(ing)'!$A$25</c:f>
              <c:strCache>
                <c:ptCount val="1"/>
                <c:pt idx="0">
                  <c:v>EST</c:v>
                </c:pt>
              </c:strCache>
            </c:strRef>
          </c:tx>
          <c:spPr>
            <a:ln w="28575">
              <a:noFill/>
            </a:ln>
          </c:spPr>
          <c:marker>
            <c:symbol val="diamond"/>
            <c:size val="9"/>
            <c:spPr>
              <a:solidFill>
                <a:srgbClr val="605F5D"/>
              </a:solidFill>
              <a:ln>
                <a:noFill/>
              </a:ln>
            </c:spPr>
          </c:marker>
          <c:xVal>
            <c:numRef>
              <c:f>'RACE_develop(ed)(ing)'!$C$25</c:f>
              <c:numCache>
                <c:formatCode>#,##0;#</c:formatCode>
                <c:ptCount val="1"/>
                <c:pt idx="0">
                  <c:v>26.903549999999871</c:v>
                </c:pt>
              </c:numCache>
            </c:numRef>
          </c:xVal>
          <c:yVal>
            <c:numLit>
              <c:formatCode>General</c:formatCode>
              <c:ptCount val="1"/>
              <c:pt idx="0">
                <c:v>20</c:v>
              </c:pt>
            </c:numLit>
          </c:yVal>
        </c:ser>
        <c:ser>
          <c:idx val="21"/>
          <c:order val="21"/>
          <c:tx>
            <c:strRef>
              <c:f>'RACE_develop(ed)(ing)'!$A$26</c:f>
              <c:strCache>
                <c:ptCount val="1"/>
                <c:pt idx="0">
                  <c:v>ITA</c:v>
                </c:pt>
              </c:strCache>
            </c:strRef>
          </c:tx>
          <c:spPr>
            <a:ln w="28575">
              <a:noFill/>
            </a:ln>
          </c:spPr>
          <c:marker>
            <c:symbol val="diamond"/>
            <c:size val="10"/>
            <c:spPr>
              <a:solidFill>
                <a:srgbClr val="605F5D"/>
              </a:solidFill>
              <a:ln>
                <a:noFill/>
              </a:ln>
            </c:spPr>
          </c:marker>
          <c:xVal>
            <c:numRef>
              <c:f>'RACE_develop(ed)(ing)'!$C$26</c:f>
              <c:numCache>
                <c:formatCode>#,##0;#</c:formatCode>
                <c:ptCount val="1"/>
                <c:pt idx="0">
                  <c:v>18.144850000000101</c:v>
                </c:pt>
              </c:numCache>
            </c:numRef>
          </c:xVal>
          <c:yVal>
            <c:numLit>
              <c:formatCode>General</c:formatCode>
              <c:ptCount val="1"/>
              <c:pt idx="0">
                <c:v>21</c:v>
              </c:pt>
            </c:numLit>
          </c:yVal>
        </c:ser>
        <c:ser>
          <c:idx val="22"/>
          <c:order val="22"/>
          <c:tx>
            <c:strRef>
              <c:f>'RACE_develop(ed)(ing)'!$A$27</c:f>
              <c:strCache>
                <c:ptCount val="1"/>
                <c:pt idx="0">
                  <c:v>DNK</c:v>
                </c:pt>
              </c:strCache>
            </c:strRef>
          </c:tx>
          <c:spPr>
            <a:ln w="28575">
              <a:noFill/>
            </a:ln>
          </c:spPr>
          <c:marker>
            <c:symbol val="diamond"/>
            <c:size val="9"/>
            <c:spPr>
              <a:solidFill>
                <a:srgbClr val="605F5D"/>
              </a:solidFill>
              <a:ln>
                <a:noFill/>
              </a:ln>
            </c:spPr>
          </c:marker>
          <c:xVal>
            <c:numRef>
              <c:f>'RACE_develop(ed)(ing)'!$C$27</c:f>
              <c:numCache>
                <c:formatCode>#,##0;#</c:formatCode>
                <c:ptCount val="1"/>
                <c:pt idx="0">
                  <c:v>19.9373</c:v>
                </c:pt>
              </c:numCache>
            </c:numRef>
          </c:xVal>
          <c:yVal>
            <c:numLit>
              <c:formatCode>General</c:formatCode>
              <c:ptCount val="1"/>
              <c:pt idx="0">
                <c:v>22</c:v>
              </c:pt>
            </c:numLit>
          </c:yVal>
        </c:ser>
        <c:ser>
          <c:idx val="23"/>
          <c:order val="23"/>
          <c:tx>
            <c:strRef>
              <c:f>'RACE_develop(ed)(ing)'!$A$28</c:f>
              <c:strCache>
                <c:ptCount val="1"/>
                <c:pt idx="0">
                  <c:v>ISR</c:v>
                </c:pt>
              </c:strCache>
            </c:strRef>
          </c:tx>
          <c:spPr>
            <a:ln w="28575">
              <a:noFill/>
            </a:ln>
          </c:spPr>
          <c:marker>
            <c:symbol val="diamond"/>
            <c:size val="9"/>
            <c:spPr>
              <a:solidFill>
                <a:srgbClr val="605F5D"/>
              </a:solidFill>
              <a:ln>
                <a:noFill/>
              </a:ln>
            </c:spPr>
          </c:marker>
          <c:xVal>
            <c:numRef>
              <c:f>'RACE_develop(ed)(ing)'!$C$28</c:f>
              <c:numCache>
                <c:formatCode>#,##0;#</c:formatCode>
                <c:ptCount val="1"/>
                <c:pt idx="0">
                  <c:v>32.200000000000003</c:v>
                </c:pt>
              </c:numCache>
            </c:numRef>
          </c:xVal>
          <c:yVal>
            <c:numLit>
              <c:formatCode>General</c:formatCode>
              <c:ptCount val="1"/>
              <c:pt idx="0">
                <c:v>23</c:v>
              </c:pt>
            </c:numLit>
          </c:yVal>
        </c:ser>
        <c:ser>
          <c:idx val="24"/>
          <c:order val="24"/>
          <c:tx>
            <c:strRef>
              <c:f>'RACE_develop(ed)(ing)'!$A$29</c:f>
              <c:strCache>
                <c:ptCount val="1"/>
                <c:pt idx="0">
                  <c:v>PRT</c:v>
                </c:pt>
              </c:strCache>
            </c:strRef>
          </c:tx>
          <c:spPr>
            <a:ln w="28575">
              <a:noFill/>
            </a:ln>
          </c:spPr>
          <c:marker>
            <c:symbol val="diamond"/>
            <c:size val="9"/>
            <c:spPr>
              <a:solidFill>
                <a:srgbClr val="605F5D"/>
              </a:solidFill>
              <a:ln>
                <a:noFill/>
              </a:ln>
            </c:spPr>
          </c:marker>
          <c:xVal>
            <c:numRef>
              <c:f>'RACE_develop(ed)(ing)'!$C$29</c:f>
              <c:numCache>
                <c:formatCode>#,##0;#</c:formatCode>
                <c:ptCount val="1"/>
                <c:pt idx="0">
                  <c:v>18.575009999999924</c:v>
                </c:pt>
              </c:numCache>
            </c:numRef>
          </c:xVal>
          <c:yVal>
            <c:numLit>
              <c:formatCode>General</c:formatCode>
              <c:ptCount val="1"/>
              <c:pt idx="0">
                <c:v>24</c:v>
              </c:pt>
            </c:numLit>
          </c:yVal>
        </c:ser>
        <c:ser>
          <c:idx val="25"/>
          <c:order val="25"/>
          <c:tx>
            <c:strRef>
              <c:f>'RACE_develop(ed)(ing)'!$A$30</c:f>
              <c:strCache>
                <c:ptCount val="1"/>
                <c:pt idx="0">
                  <c:v>CYP</c:v>
                </c:pt>
              </c:strCache>
            </c:strRef>
          </c:tx>
          <c:spPr>
            <a:ln w="28575">
              <a:noFill/>
            </a:ln>
          </c:spPr>
          <c:marker>
            <c:symbol val="diamond"/>
            <c:size val="9"/>
            <c:spPr>
              <a:solidFill>
                <a:srgbClr val="605F5D"/>
              </a:solidFill>
              <a:ln>
                <a:noFill/>
              </a:ln>
            </c:spPr>
          </c:marker>
          <c:xVal>
            <c:numRef>
              <c:f>'RACE_develop(ed)(ing)'!$C$30</c:f>
              <c:numCache>
                <c:formatCode>#,##0;#</c:formatCode>
                <c:ptCount val="1"/>
                <c:pt idx="0">
                  <c:v>29.361699999999924</c:v>
                </c:pt>
              </c:numCache>
            </c:numRef>
          </c:xVal>
          <c:yVal>
            <c:numLit>
              <c:formatCode>General</c:formatCode>
              <c:ptCount val="1"/>
              <c:pt idx="0">
                <c:v>25</c:v>
              </c:pt>
            </c:numLit>
          </c:yVal>
        </c:ser>
        <c:ser>
          <c:idx val="28"/>
          <c:order val="26"/>
          <c:tx>
            <c:strRef>
              <c:f>'RACE_develop(ed)(ing)'!$A$31</c:f>
              <c:strCache>
                <c:ptCount val="1"/>
                <c:pt idx="0">
                  <c:v>LVA</c:v>
                </c:pt>
              </c:strCache>
            </c:strRef>
          </c:tx>
          <c:spPr>
            <a:ln w="28575">
              <a:noFill/>
            </a:ln>
          </c:spPr>
          <c:marker>
            <c:symbol val="diamond"/>
            <c:size val="9"/>
            <c:spPr>
              <a:solidFill>
                <a:srgbClr val="605F5D"/>
              </a:solidFill>
            </c:spPr>
          </c:marker>
          <c:dPt>
            <c:idx val="0"/>
            <c:marker>
              <c:spPr>
                <a:solidFill>
                  <a:srgbClr val="605F5D"/>
                </a:solidFill>
                <a:ln>
                  <a:noFill/>
                </a:ln>
              </c:spPr>
            </c:marker>
          </c:dPt>
          <c:xVal>
            <c:numRef>
              <c:f>'RACE_develop(ed)(ing)'!$C$31</c:f>
              <c:numCache>
                <c:formatCode>#,##0;#</c:formatCode>
                <c:ptCount val="1"/>
                <c:pt idx="0">
                  <c:v>20.186339999999912</c:v>
                </c:pt>
              </c:numCache>
            </c:numRef>
          </c:xVal>
          <c:yVal>
            <c:numLit>
              <c:formatCode>General</c:formatCode>
              <c:ptCount val="1"/>
              <c:pt idx="0">
                <c:v>26</c:v>
              </c:pt>
            </c:numLit>
          </c:yVal>
        </c:ser>
        <c:ser>
          <c:idx val="29"/>
          <c:order val="27"/>
          <c:tx>
            <c:strRef>
              <c:f>'RACE_develop(ed)(ing)'!$A$32</c:f>
              <c:strCache>
                <c:ptCount val="1"/>
                <c:pt idx="0">
                  <c:v>ROM</c:v>
                </c:pt>
              </c:strCache>
            </c:strRef>
          </c:tx>
          <c:spPr>
            <a:ln w="28575">
              <a:noFill/>
            </a:ln>
          </c:spPr>
          <c:marker>
            <c:symbol val="diamond"/>
            <c:size val="9"/>
            <c:spPr>
              <a:solidFill>
                <a:srgbClr val="605F5D"/>
              </a:solidFill>
              <a:ln>
                <a:noFill/>
              </a:ln>
            </c:spPr>
          </c:marker>
          <c:xVal>
            <c:numRef>
              <c:f>'RACE_develop(ed)(ing)'!$C$32</c:f>
              <c:numCache>
                <c:formatCode>#,##0;#</c:formatCode>
                <c:ptCount val="1"/>
                <c:pt idx="0">
                  <c:v>10.097860000000001</c:v>
                </c:pt>
              </c:numCache>
            </c:numRef>
          </c:xVal>
          <c:yVal>
            <c:numLit>
              <c:formatCode>General</c:formatCode>
              <c:ptCount val="1"/>
              <c:pt idx="0">
                <c:v>27</c:v>
              </c:pt>
            </c:numLit>
          </c:yVal>
        </c:ser>
        <c:ser>
          <c:idx val="30"/>
          <c:order val="28"/>
          <c:tx>
            <c:strRef>
              <c:f>'RACE_develop(ed)(ing)'!$A$33</c:f>
              <c:strCache>
                <c:ptCount val="1"/>
                <c:pt idx="0">
                  <c:v>ESP</c:v>
                </c:pt>
              </c:strCache>
            </c:strRef>
          </c:tx>
          <c:spPr>
            <a:ln w="28575">
              <a:noFill/>
            </a:ln>
          </c:spPr>
          <c:marker>
            <c:symbol val="diamond"/>
            <c:size val="9"/>
            <c:spPr>
              <a:solidFill>
                <a:srgbClr val="605F5D"/>
              </a:solidFill>
              <a:ln>
                <a:noFill/>
              </a:ln>
            </c:spPr>
          </c:marker>
          <c:xVal>
            <c:numRef>
              <c:f>'RACE_develop(ed)(ing)'!$C$33</c:f>
              <c:numCache>
                <c:formatCode>#,##0;#</c:formatCode>
                <c:ptCount val="1"/>
                <c:pt idx="0">
                  <c:v>20.737549999999921</c:v>
                </c:pt>
              </c:numCache>
            </c:numRef>
          </c:xVal>
          <c:yVal>
            <c:numLit>
              <c:formatCode>General</c:formatCode>
              <c:ptCount val="1"/>
              <c:pt idx="0">
                <c:v>28</c:v>
              </c:pt>
            </c:numLit>
          </c:yVal>
        </c:ser>
        <c:ser>
          <c:idx val="31"/>
          <c:order val="29"/>
          <c:tx>
            <c:strRef>
              <c:f>'RACE_develop(ed)(ing)'!$A$34</c:f>
              <c:strCache>
                <c:ptCount val="1"/>
                <c:pt idx="0">
                  <c:v>POL</c:v>
                </c:pt>
              </c:strCache>
            </c:strRef>
          </c:tx>
          <c:spPr>
            <a:ln w="28575">
              <a:noFill/>
            </a:ln>
          </c:spPr>
          <c:marker>
            <c:symbol val="diamond"/>
            <c:size val="9"/>
            <c:spPr>
              <a:solidFill>
                <a:srgbClr val="605F5D"/>
              </a:solidFill>
              <a:ln>
                <a:noFill/>
              </a:ln>
            </c:spPr>
          </c:marker>
          <c:xVal>
            <c:numRef>
              <c:f>'RACE_develop(ed)(ing)'!$C$34</c:f>
              <c:numCache>
                <c:formatCode>#,##0;#</c:formatCode>
                <c:ptCount val="1"/>
                <c:pt idx="0">
                  <c:v>20.909639999999882</c:v>
                </c:pt>
              </c:numCache>
            </c:numRef>
          </c:xVal>
          <c:yVal>
            <c:numLit>
              <c:formatCode>General</c:formatCode>
              <c:ptCount val="1"/>
              <c:pt idx="0">
                <c:v>29</c:v>
              </c:pt>
            </c:numLit>
          </c:yVal>
        </c:ser>
        <c:ser>
          <c:idx val="33"/>
          <c:order val="30"/>
          <c:tx>
            <c:strRef>
              <c:f>'RACE_develop(ed)(ing)'!$A$36</c:f>
              <c:strCache>
                <c:ptCount val="1"/>
                <c:pt idx="0">
                  <c:v>TUR</c:v>
                </c:pt>
              </c:strCache>
            </c:strRef>
          </c:tx>
          <c:spPr>
            <a:ln w="28575">
              <a:noFill/>
            </a:ln>
          </c:spPr>
          <c:marker>
            <c:symbol val="diamond"/>
            <c:size val="9"/>
            <c:spPr>
              <a:solidFill>
                <a:srgbClr val="605F5D"/>
              </a:solidFill>
              <a:ln>
                <a:noFill/>
              </a:ln>
            </c:spPr>
          </c:marker>
          <c:xVal>
            <c:numRef>
              <c:f>'RACE_develop(ed)(ing)'!$C$36</c:f>
              <c:numCache>
                <c:formatCode>#,##0;#</c:formatCode>
                <c:ptCount val="1"/>
                <c:pt idx="0">
                  <c:v>11.636249999999999</c:v>
                </c:pt>
              </c:numCache>
            </c:numRef>
          </c:xVal>
          <c:yVal>
            <c:numLit>
              <c:formatCode>General</c:formatCode>
              <c:ptCount val="1"/>
              <c:pt idx="0">
                <c:v>31</c:v>
              </c:pt>
            </c:numLit>
          </c:yVal>
        </c:ser>
        <c:ser>
          <c:idx val="34"/>
          <c:order val="31"/>
          <c:tx>
            <c:strRef>
              <c:f>'RACE_develop(ed)(ing)'!$A$37</c:f>
              <c:strCache>
                <c:ptCount val="1"/>
                <c:pt idx="0">
                  <c:v>BLR</c:v>
                </c:pt>
              </c:strCache>
            </c:strRef>
          </c:tx>
          <c:spPr>
            <a:ln w="28575">
              <a:noFill/>
            </a:ln>
          </c:spPr>
          <c:marker>
            <c:symbol val="diamond"/>
            <c:size val="9"/>
            <c:spPr>
              <a:solidFill>
                <a:srgbClr val="605F5D"/>
              </a:solidFill>
              <a:ln>
                <a:noFill/>
              </a:ln>
            </c:spPr>
          </c:marker>
          <c:xVal>
            <c:numRef>
              <c:f>'RACE_develop(ed)(ing)'!$C$37</c:f>
              <c:numCache>
                <c:formatCode>#,##0;#</c:formatCode>
                <c:ptCount val="1"/>
                <c:pt idx="0">
                  <c:v>17.990649999999864</c:v>
                </c:pt>
              </c:numCache>
            </c:numRef>
          </c:xVal>
          <c:yVal>
            <c:numLit>
              <c:formatCode>General</c:formatCode>
              <c:ptCount val="1"/>
              <c:pt idx="0">
                <c:v>32</c:v>
              </c:pt>
            </c:numLit>
          </c:yVal>
        </c:ser>
        <c:ser>
          <c:idx val="35"/>
          <c:order val="32"/>
          <c:tx>
            <c:strRef>
              <c:f>'RACE_develop(ed)(ing)'!$A$38</c:f>
              <c:strCache>
                <c:ptCount val="1"/>
                <c:pt idx="0">
                  <c:v>UKR</c:v>
                </c:pt>
              </c:strCache>
            </c:strRef>
          </c:tx>
          <c:spPr>
            <a:ln w="28575">
              <a:noFill/>
            </a:ln>
          </c:spPr>
          <c:marker>
            <c:symbol val="diamond"/>
            <c:size val="9"/>
            <c:spPr>
              <a:solidFill>
                <a:srgbClr val="605F5D"/>
              </a:solidFill>
              <a:ln>
                <a:noFill/>
              </a:ln>
            </c:spPr>
          </c:marker>
          <c:xVal>
            <c:numRef>
              <c:f>'RACE_develop(ed)(ing)'!$C$38</c:f>
              <c:numCache>
                <c:formatCode>#,##0;#</c:formatCode>
                <c:ptCount val="1"/>
                <c:pt idx="0">
                  <c:v>9.8558800000000524</c:v>
                </c:pt>
              </c:numCache>
            </c:numRef>
          </c:xVal>
          <c:yVal>
            <c:numLit>
              <c:formatCode>General</c:formatCode>
              <c:ptCount val="1"/>
              <c:pt idx="0">
                <c:v>33</c:v>
              </c:pt>
            </c:numLit>
          </c:yVal>
        </c:ser>
        <c:ser>
          <c:idx val="36"/>
          <c:order val="33"/>
          <c:tx>
            <c:strRef>
              <c:f>'RACE_develop(ed)(ing)'!$A$39</c:f>
              <c:strCache>
                <c:ptCount val="1"/>
                <c:pt idx="0">
                  <c:v>RUS</c:v>
                </c:pt>
              </c:strCache>
            </c:strRef>
          </c:tx>
          <c:spPr>
            <a:ln w="28575">
              <a:noFill/>
            </a:ln>
          </c:spPr>
          <c:marker>
            <c:symbol val="diamond"/>
            <c:size val="9"/>
            <c:spPr>
              <a:solidFill>
                <a:srgbClr val="605F5D"/>
              </a:solidFill>
              <a:ln>
                <a:noFill/>
              </a:ln>
            </c:spPr>
          </c:marker>
          <c:xVal>
            <c:numRef>
              <c:f>'RACE_develop(ed)(ing)'!$C$39</c:f>
              <c:numCache>
                <c:formatCode>#,##0;#</c:formatCode>
                <c:ptCount val="1"/>
                <c:pt idx="0">
                  <c:v>20</c:v>
                </c:pt>
              </c:numCache>
            </c:numRef>
          </c:xVal>
          <c:yVal>
            <c:numLit>
              <c:formatCode>General</c:formatCode>
              <c:ptCount val="1"/>
              <c:pt idx="0">
                <c:v>34</c:v>
              </c:pt>
            </c:numLit>
          </c:yVal>
        </c:ser>
        <c:ser>
          <c:idx val="37"/>
          <c:order val="34"/>
          <c:tx>
            <c:strRef>
              <c:f>'RACE_develop(ed)(ing)'!$A$40</c:f>
              <c:strCache>
                <c:ptCount val="1"/>
                <c:pt idx="0">
                  <c:v>AUS</c:v>
                </c:pt>
              </c:strCache>
            </c:strRef>
          </c:tx>
          <c:spPr>
            <a:ln w="28575">
              <a:noFill/>
            </a:ln>
          </c:spPr>
          <c:marker>
            <c:symbol val="diamond"/>
            <c:size val="10"/>
            <c:spPr>
              <a:solidFill>
                <a:srgbClr val="605F5D"/>
              </a:solidFill>
              <a:ln>
                <a:noFill/>
              </a:ln>
            </c:spPr>
          </c:marker>
          <c:xVal>
            <c:numRef>
              <c:f>'RACE_develop(ed)(ing)'!$C$40</c:f>
              <c:numCache>
                <c:formatCode>#,##0;#</c:formatCode>
                <c:ptCount val="1"/>
                <c:pt idx="0">
                  <c:v>4.8</c:v>
                </c:pt>
              </c:numCache>
            </c:numRef>
          </c:xVal>
          <c:yVal>
            <c:numLit>
              <c:formatCode>General</c:formatCode>
              <c:ptCount val="1"/>
              <c:pt idx="0">
                <c:v>35</c:v>
              </c:pt>
            </c:numLit>
          </c:yVal>
        </c:ser>
        <c:ser>
          <c:idx val="38"/>
          <c:order val="35"/>
          <c:tx>
            <c:strRef>
              <c:f>'RACE_develop(ed)(ing)'!$A$41</c:f>
              <c:strCache>
                <c:ptCount val="1"/>
                <c:pt idx="0">
                  <c:v>BUL</c:v>
                </c:pt>
              </c:strCache>
            </c:strRef>
          </c:tx>
          <c:spPr>
            <a:ln w="28575">
              <a:noFill/>
            </a:ln>
          </c:spPr>
          <c:marker>
            <c:symbol val="diamond"/>
            <c:size val="9"/>
            <c:spPr>
              <a:solidFill>
                <a:srgbClr val="605F5D"/>
              </a:solidFill>
              <a:ln>
                <a:noFill/>
              </a:ln>
            </c:spPr>
          </c:marker>
          <c:trendline>
            <c:trendlineType val="linear"/>
          </c:trendline>
          <c:xVal>
            <c:numRef>
              <c:f>'RACE_develop(ed)(ing)'!$C$41</c:f>
              <c:numCache>
                <c:formatCode>#,##0;#</c:formatCode>
                <c:ptCount val="1"/>
                <c:pt idx="0">
                  <c:v>6.9794100000000014</c:v>
                </c:pt>
              </c:numCache>
            </c:numRef>
          </c:xVal>
          <c:yVal>
            <c:numLit>
              <c:formatCode>General</c:formatCode>
              <c:ptCount val="1"/>
              <c:pt idx="0">
                <c:v>36</c:v>
              </c:pt>
            </c:numLit>
          </c:yVal>
        </c:ser>
        <c:axId val="295694336"/>
        <c:axId val="295680256"/>
      </c:scatterChart>
      <c:catAx>
        <c:axId val="295595008"/>
        <c:scaling>
          <c:orientation val="minMax"/>
        </c:scaling>
        <c:axPos val="l"/>
        <c:tickLblPos val="nextTo"/>
        <c:txPr>
          <a:bodyPr/>
          <a:lstStyle/>
          <a:p>
            <a:pPr>
              <a:defRPr lang="en-CA" sz="900"/>
            </a:pPr>
            <a:endParaRPr lang="en-US"/>
          </a:p>
        </c:txPr>
        <c:crossAx val="295678720"/>
        <c:crosses val="autoZero"/>
        <c:auto val="1"/>
        <c:lblAlgn val="ctr"/>
        <c:lblOffset val="100"/>
        <c:tickLblSkip val="1"/>
      </c:catAx>
      <c:valAx>
        <c:axId val="295678720"/>
        <c:scaling>
          <c:orientation val="minMax"/>
          <c:max val="100"/>
        </c:scaling>
        <c:axPos val="b"/>
        <c:majorGridlines/>
        <c:numFmt formatCode="#,##0;#" sourceLinked="1"/>
        <c:tickLblPos val="nextTo"/>
        <c:txPr>
          <a:bodyPr/>
          <a:lstStyle/>
          <a:p>
            <a:pPr>
              <a:defRPr lang="en-CA" sz="900"/>
            </a:pPr>
            <a:endParaRPr lang="en-US"/>
          </a:p>
        </c:txPr>
        <c:crossAx val="295595008"/>
        <c:crossesAt val="1"/>
        <c:crossBetween val="between"/>
        <c:majorUnit val="25"/>
        <c:minorUnit val="5"/>
      </c:valAx>
      <c:valAx>
        <c:axId val="295680256"/>
        <c:scaling>
          <c:orientation val="minMax"/>
          <c:max val="36.5"/>
          <c:min val="0.5"/>
        </c:scaling>
        <c:delete val="1"/>
        <c:axPos val="r"/>
        <c:numFmt formatCode="General" sourceLinked="1"/>
        <c:tickLblPos val="high"/>
        <c:crossAx val="295694336"/>
        <c:crosses val="max"/>
        <c:crossBetween val="midCat"/>
        <c:majorUnit val="1"/>
        <c:minorUnit val="1"/>
      </c:valAx>
      <c:valAx>
        <c:axId val="295694336"/>
        <c:scaling>
          <c:orientation val="minMax"/>
        </c:scaling>
        <c:delete val="1"/>
        <c:axPos val="b"/>
        <c:numFmt formatCode="#,##0;#" sourceLinked="1"/>
        <c:tickLblPos val="nextTo"/>
        <c:crossAx val="295680256"/>
        <c:crosses val="autoZero"/>
        <c:crossBetween val="midCat"/>
      </c:valAx>
    </c:plotArea>
    <c:plotVisOnly val="1"/>
    <c:dispBlanksAs val="zero"/>
  </c:chart>
  <c:spPr>
    <a:ln>
      <a:noFill/>
    </a:ln>
  </c:sp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457624286291269E-2"/>
          <c:y val="0.13341816155251174"/>
          <c:w val="0.95733354950005978"/>
          <c:h val="0.79612710989962732"/>
        </c:manualLayout>
      </c:layout>
      <c:barChart>
        <c:barDir val="col"/>
        <c:grouping val="clustered"/>
        <c:ser>
          <c:idx val="0"/>
          <c:order val="0"/>
          <c:tx>
            <c:strRef>
              <c:f>'UNIV_develop(ed)(ing)'!$C$4</c:f>
              <c:strCache>
                <c:ptCount val="1"/>
                <c:pt idx="0">
                  <c:v>Хамтрагч түншүүд, хөгжилтэй орнууд</c:v>
                </c:pt>
              </c:strCache>
            </c:strRef>
          </c:tx>
          <c:spPr>
            <a:solidFill>
              <a:srgbClr val="FCAE26"/>
            </a:solidFill>
            <a:ln>
              <a:noFill/>
            </a:ln>
          </c:spPr>
          <c:cat>
            <c:strRef>
              <c:f>'UNIV_develop(ed)(ing)'!$A$6:$A$47</c:f>
              <c:strCache>
                <c:ptCount val="42"/>
                <c:pt idx="0">
                  <c:v>FIN</c:v>
                </c:pt>
                <c:pt idx="1">
                  <c:v>HUN</c:v>
                </c:pt>
                <c:pt idx="2">
                  <c:v>BEL</c:v>
                </c:pt>
                <c:pt idx="3">
                  <c:v>LUX</c:v>
                </c:pt>
                <c:pt idx="4">
                  <c:v>CZE</c:v>
                </c:pt>
                <c:pt idx="5">
                  <c:v>JPN</c:v>
                </c:pt>
                <c:pt idx="6">
                  <c:v>SVK</c:v>
                </c:pt>
                <c:pt idx="7">
                  <c:v>NOR</c:v>
                </c:pt>
                <c:pt idx="8">
                  <c:v>CRO</c:v>
                </c:pt>
                <c:pt idx="9">
                  <c:v>FRA</c:v>
                </c:pt>
                <c:pt idx="10">
                  <c:v>LTU</c:v>
                </c:pt>
                <c:pt idx="11">
                  <c:v>POL</c:v>
                </c:pt>
                <c:pt idx="12">
                  <c:v>SRB</c:v>
                </c:pt>
                <c:pt idx="13">
                  <c:v>KOR</c:v>
                </c:pt>
                <c:pt idx="14">
                  <c:v>EST</c:v>
                </c:pt>
                <c:pt idx="15">
                  <c:v>RUS</c:v>
                </c:pt>
                <c:pt idx="16">
                  <c:v>CYP</c:v>
                </c:pt>
                <c:pt idx="17">
                  <c:v>PRT</c:v>
                </c:pt>
                <c:pt idx="18">
                  <c:v>ESP</c:v>
                </c:pt>
                <c:pt idx="19">
                  <c:v>NZL</c:v>
                </c:pt>
                <c:pt idx="20">
                  <c:v>ROM</c:v>
                </c:pt>
                <c:pt idx="21">
                  <c:v>MLT</c:v>
                </c:pt>
                <c:pt idx="22">
                  <c:v>TUR</c:v>
                </c:pt>
                <c:pt idx="23">
                  <c:v>LVA</c:v>
                </c:pt>
                <c:pt idx="24">
                  <c:v>ITA</c:v>
                </c:pt>
                <c:pt idx="25">
                  <c:v>UKR</c:v>
                </c:pt>
                <c:pt idx="26">
                  <c:v>AUS</c:v>
                </c:pt>
                <c:pt idx="27">
                  <c:v>PHL</c:v>
                </c:pt>
                <c:pt idx="28">
                  <c:v>KEN</c:v>
                </c:pt>
                <c:pt idx="29">
                  <c:v>MYS</c:v>
                </c:pt>
                <c:pt idx="30">
                  <c:v>ZAF</c:v>
                </c:pt>
                <c:pt idx="31">
                  <c:v>CUB</c:v>
                </c:pt>
                <c:pt idx="32">
                  <c:v>ARG</c:v>
                </c:pt>
                <c:pt idx="33">
                  <c:v>COL</c:v>
                </c:pt>
                <c:pt idx="34">
                  <c:v>IDN</c:v>
                </c:pt>
                <c:pt idx="35">
                  <c:v>MEX</c:v>
                </c:pt>
                <c:pt idx="36">
                  <c:v>BRA</c:v>
                </c:pt>
                <c:pt idx="37">
                  <c:v>ECU</c:v>
                </c:pt>
                <c:pt idx="38">
                  <c:v>SLV</c:v>
                </c:pt>
                <c:pt idx="39">
                  <c:v>MAR</c:v>
                </c:pt>
                <c:pt idx="40">
                  <c:v>EGY</c:v>
                </c:pt>
                <c:pt idx="41">
                  <c:v>PAN</c:v>
                </c:pt>
              </c:strCache>
            </c:strRef>
          </c:cat>
          <c:val>
            <c:numRef>
              <c:f>'UNIV_develop(ed)(ing)'!$C$6:$C$47</c:f>
              <c:numCache>
                <c:formatCode>0.00</c:formatCode>
                <c:ptCount val="42"/>
                <c:pt idx="0">
                  <c:v>33.795310000000114</c:v>
                </c:pt>
                <c:pt idx="1">
                  <c:v>23.056480000000001</c:v>
                </c:pt>
                <c:pt idx="2">
                  <c:v>19.554369999999999</c:v>
                </c:pt>
                <c:pt idx="3">
                  <c:v>19.16168</c:v>
                </c:pt>
                <c:pt idx="4">
                  <c:v>16.588629999999934</c:v>
                </c:pt>
                <c:pt idx="5">
                  <c:v>15.70669</c:v>
                </c:pt>
                <c:pt idx="6">
                  <c:v>15.69647</c:v>
                </c:pt>
                <c:pt idx="7">
                  <c:v>14.331720000000001</c:v>
                </c:pt>
                <c:pt idx="8">
                  <c:v>13.868</c:v>
                </c:pt>
                <c:pt idx="9">
                  <c:v>13.22747</c:v>
                </c:pt>
                <c:pt idx="10">
                  <c:v>13.05842</c:v>
                </c:pt>
                <c:pt idx="11">
                  <c:v>12.618230000000001</c:v>
                </c:pt>
                <c:pt idx="12">
                  <c:v>12.54946</c:v>
                </c:pt>
                <c:pt idx="13">
                  <c:v>9.9971800000000002</c:v>
                </c:pt>
                <c:pt idx="14">
                  <c:v>9.8984800000000028</c:v>
                </c:pt>
                <c:pt idx="15">
                  <c:v>9.1</c:v>
                </c:pt>
                <c:pt idx="16">
                  <c:v>7.6595699999999995</c:v>
                </c:pt>
                <c:pt idx="17">
                  <c:v>7.4531799999999997</c:v>
                </c:pt>
                <c:pt idx="18">
                  <c:v>7.2637299999999998</c:v>
                </c:pt>
                <c:pt idx="19">
                  <c:v>7.2014600000000071</c:v>
                </c:pt>
                <c:pt idx="20">
                  <c:v>7.1619199999999914</c:v>
                </c:pt>
                <c:pt idx="21">
                  <c:v>7</c:v>
                </c:pt>
                <c:pt idx="22">
                  <c:v>6.42645</c:v>
                </c:pt>
                <c:pt idx="23">
                  <c:v>5.9006200000000071</c:v>
                </c:pt>
                <c:pt idx="24">
                  <c:v>5.2929699999999995</c:v>
                </c:pt>
                <c:pt idx="25">
                  <c:v>4.1840999999999955</c:v>
                </c:pt>
                <c:pt idx="26">
                  <c:v>1.4</c:v>
                </c:pt>
              </c:numCache>
            </c:numRef>
          </c:val>
        </c:ser>
        <c:ser>
          <c:idx val="2"/>
          <c:order val="2"/>
          <c:tx>
            <c:strRef>
              <c:f>'UNIV_develop(ed)(ing)'!$E$4</c:f>
              <c:strCache>
                <c:ptCount val="1"/>
                <c:pt idx="0">
                  <c:v>Хамтрагч түншүүд, хөгжиж буй  орнууд</c:v>
                </c:pt>
              </c:strCache>
            </c:strRef>
          </c:tx>
          <c:spPr>
            <a:solidFill>
              <a:srgbClr val="FE6D1A"/>
            </a:solidFill>
            <a:ln>
              <a:noFill/>
            </a:ln>
          </c:spPr>
          <c:cat>
            <c:strRef>
              <c:f>'UNIV_develop(ed)(ing)'!$A$6:$A$47</c:f>
              <c:strCache>
                <c:ptCount val="42"/>
                <c:pt idx="0">
                  <c:v>FIN</c:v>
                </c:pt>
                <c:pt idx="1">
                  <c:v>HUN</c:v>
                </c:pt>
                <c:pt idx="2">
                  <c:v>BEL</c:v>
                </c:pt>
                <c:pt idx="3">
                  <c:v>LUX</c:v>
                </c:pt>
                <c:pt idx="4">
                  <c:v>CZE</c:v>
                </c:pt>
                <c:pt idx="5">
                  <c:v>JPN</c:v>
                </c:pt>
                <c:pt idx="6">
                  <c:v>SVK</c:v>
                </c:pt>
                <c:pt idx="7">
                  <c:v>NOR</c:v>
                </c:pt>
                <c:pt idx="8">
                  <c:v>CRO</c:v>
                </c:pt>
                <c:pt idx="9">
                  <c:v>FRA</c:v>
                </c:pt>
                <c:pt idx="10">
                  <c:v>LTU</c:v>
                </c:pt>
                <c:pt idx="11">
                  <c:v>POL</c:v>
                </c:pt>
                <c:pt idx="12">
                  <c:v>SRB</c:v>
                </c:pt>
                <c:pt idx="13">
                  <c:v>KOR</c:v>
                </c:pt>
                <c:pt idx="14">
                  <c:v>EST</c:v>
                </c:pt>
                <c:pt idx="15">
                  <c:v>RUS</c:v>
                </c:pt>
                <c:pt idx="16">
                  <c:v>CYP</c:v>
                </c:pt>
                <c:pt idx="17">
                  <c:v>PRT</c:v>
                </c:pt>
                <c:pt idx="18">
                  <c:v>ESP</c:v>
                </c:pt>
                <c:pt idx="19">
                  <c:v>NZL</c:v>
                </c:pt>
                <c:pt idx="20">
                  <c:v>ROM</c:v>
                </c:pt>
                <c:pt idx="21">
                  <c:v>MLT</c:v>
                </c:pt>
                <c:pt idx="22">
                  <c:v>TUR</c:v>
                </c:pt>
                <c:pt idx="23">
                  <c:v>LVA</c:v>
                </c:pt>
                <c:pt idx="24">
                  <c:v>ITA</c:v>
                </c:pt>
                <c:pt idx="25">
                  <c:v>UKR</c:v>
                </c:pt>
                <c:pt idx="26">
                  <c:v>AUS</c:v>
                </c:pt>
                <c:pt idx="27">
                  <c:v>PHL</c:v>
                </c:pt>
                <c:pt idx="28">
                  <c:v>KEN</c:v>
                </c:pt>
                <c:pt idx="29">
                  <c:v>MYS</c:v>
                </c:pt>
                <c:pt idx="30">
                  <c:v>ZAF</c:v>
                </c:pt>
                <c:pt idx="31">
                  <c:v>CUB</c:v>
                </c:pt>
                <c:pt idx="32">
                  <c:v>ARG</c:v>
                </c:pt>
                <c:pt idx="33">
                  <c:v>COL</c:v>
                </c:pt>
                <c:pt idx="34">
                  <c:v>IDN</c:v>
                </c:pt>
                <c:pt idx="35">
                  <c:v>MEX</c:v>
                </c:pt>
                <c:pt idx="36">
                  <c:v>BRA</c:v>
                </c:pt>
                <c:pt idx="37">
                  <c:v>ECU</c:v>
                </c:pt>
                <c:pt idx="38">
                  <c:v>SLV</c:v>
                </c:pt>
                <c:pt idx="39">
                  <c:v>MAR</c:v>
                </c:pt>
                <c:pt idx="40">
                  <c:v>EGY</c:v>
                </c:pt>
                <c:pt idx="41">
                  <c:v>PAN</c:v>
                </c:pt>
              </c:strCache>
            </c:strRef>
          </c:cat>
          <c:val>
            <c:numRef>
              <c:f>'UNIV_develop(ed)(ing)'!$E$6:$E$47</c:f>
              <c:numCache>
                <c:formatCode>General</c:formatCode>
                <c:ptCount val="42"/>
                <c:pt idx="27" formatCode="0.00">
                  <c:v>47.1</c:v>
                </c:pt>
                <c:pt idx="28" formatCode="0.00">
                  <c:v>46.236560000000011</c:v>
                </c:pt>
                <c:pt idx="29" formatCode="0.00">
                  <c:v>20.714289999999988</c:v>
                </c:pt>
                <c:pt idx="30" formatCode="0.00">
                  <c:v>16.2</c:v>
                </c:pt>
                <c:pt idx="31" formatCode="0.00">
                  <c:v>14.89362</c:v>
                </c:pt>
                <c:pt idx="32" formatCode="0.00">
                  <c:v>14.469450000000016</c:v>
                </c:pt>
                <c:pt idx="33" formatCode="0.00">
                  <c:v>11.163080000000004</c:v>
                </c:pt>
                <c:pt idx="34" formatCode="0.00">
                  <c:v>8.4070800000000006</c:v>
                </c:pt>
                <c:pt idx="35" formatCode="0.00">
                  <c:v>6.9569099999999997</c:v>
                </c:pt>
                <c:pt idx="36" formatCode="0.00">
                  <c:v>6.2987099999999998</c:v>
                </c:pt>
                <c:pt idx="37" formatCode="0.00">
                  <c:v>5.7107400000000004</c:v>
                </c:pt>
                <c:pt idx="38" formatCode="0.00">
                  <c:v>5.5464900000000004</c:v>
                </c:pt>
                <c:pt idx="39" formatCode="0.00">
                  <c:v>3.8461499999999966</c:v>
                </c:pt>
                <c:pt idx="40" formatCode="0.00">
                  <c:v>1.7857099999999981</c:v>
                </c:pt>
                <c:pt idx="41" formatCode="0.00">
                  <c:v>1.4217999999999966</c:v>
                </c:pt>
              </c:numCache>
            </c:numRef>
          </c:val>
        </c:ser>
        <c:gapWidth val="60"/>
        <c:overlap val="100"/>
        <c:axId val="295258368"/>
        <c:axId val="295297792"/>
      </c:barChart>
      <c:lineChart>
        <c:grouping val="standard"/>
        <c:ser>
          <c:idx val="1"/>
          <c:order val="1"/>
          <c:tx>
            <c:strRef>
              <c:f>'UNIV_develop(ed)(ing)'!$B$4</c:f>
              <c:strCache>
                <c:ptCount val="1"/>
                <c:pt idx="0">
                  <c:v>Мэдээ мэдээллийн хамгийн чухал эх үүсвэр, хөгжилтэй орнууд</c:v>
                </c:pt>
              </c:strCache>
            </c:strRef>
          </c:tx>
          <c:spPr>
            <a:ln>
              <a:noFill/>
            </a:ln>
          </c:spPr>
          <c:marker>
            <c:symbol val="diamond"/>
            <c:size val="8"/>
            <c:spPr>
              <a:solidFill>
                <a:srgbClr val="7030A0"/>
              </a:solidFill>
              <a:ln>
                <a:noFill/>
              </a:ln>
            </c:spPr>
          </c:marker>
          <c:cat>
            <c:multiLvlStrRef>
              <c:f>'UNIV_develop(ed)(ing)'!#REF!</c:f>
            </c:multiLvlStrRef>
          </c:cat>
          <c:val>
            <c:numRef>
              <c:f>'UNIV_develop(ed)(ing)'!$B$6:$B$47</c:f>
              <c:numCache>
                <c:formatCode>#,##0.0;#.0</c:formatCode>
                <c:ptCount val="42"/>
                <c:pt idx="0">
                  <c:v>4.4776100000000003</c:v>
                </c:pt>
                <c:pt idx="1">
                  <c:v>9.9003300000000003</c:v>
                </c:pt>
                <c:pt idx="2">
                  <c:v>5.1878899999999915</c:v>
                </c:pt>
                <c:pt idx="3">
                  <c:v>7.7844299999999995</c:v>
                </c:pt>
                <c:pt idx="4">
                  <c:v>4.3255299999999917</c:v>
                </c:pt>
                <c:pt idx="5">
                  <c:v>5.0985699999999996</c:v>
                </c:pt>
                <c:pt idx="6">
                  <c:v>2.4947999999999997</c:v>
                </c:pt>
                <c:pt idx="7">
                  <c:v>7.1658599999999932</c:v>
                </c:pt>
                <c:pt idx="8">
                  <c:v>2.6733500000000001</c:v>
                </c:pt>
                <c:pt idx="9">
                  <c:v>3.3981699999999977</c:v>
                </c:pt>
                <c:pt idx="10">
                  <c:v>2.92096</c:v>
                </c:pt>
                <c:pt idx="11">
                  <c:v>5.7556900000000004</c:v>
                </c:pt>
                <c:pt idx="12">
                  <c:v>5.2572099999999997</c:v>
                </c:pt>
                <c:pt idx="13">
                  <c:v>3.9348599999999956</c:v>
                </c:pt>
                <c:pt idx="14">
                  <c:v>4.1878199999999914</c:v>
                </c:pt>
                <c:pt idx="15">
                  <c:v>1.9000000000000001</c:v>
                </c:pt>
                <c:pt idx="16">
                  <c:v>5.9574499999999997</c:v>
                </c:pt>
                <c:pt idx="17">
                  <c:v>3.1666300000000001</c:v>
                </c:pt>
                <c:pt idx="18">
                  <c:v>5.0047899999999945</c:v>
                </c:pt>
                <c:pt idx="19">
                  <c:v>10.20966</c:v>
                </c:pt>
                <c:pt idx="20">
                  <c:v>3.2918099999999977</c:v>
                </c:pt>
                <c:pt idx="21">
                  <c:v>4</c:v>
                </c:pt>
                <c:pt idx="22">
                  <c:v>3.727970000000004</c:v>
                </c:pt>
                <c:pt idx="23">
                  <c:v>3.4161499999999956</c:v>
                </c:pt>
                <c:pt idx="24">
                  <c:v>3.7329699999999977</c:v>
                </c:pt>
                <c:pt idx="25">
                  <c:v>1.9060900000000001</c:v>
                </c:pt>
                <c:pt idx="26">
                  <c:v>1.2</c:v>
                </c:pt>
              </c:numCache>
            </c:numRef>
          </c:val>
        </c:ser>
        <c:ser>
          <c:idx val="3"/>
          <c:order val="3"/>
          <c:tx>
            <c:strRef>
              <c:f>'UNIV_develop(ed)(ing)'!$D$4</c:f>
              <c:strCache>
                <c:ptCount val="1"/>
                <c:pt idx="0">
                  <c:v>Мэдээ мэдээллийн хамгийн чухал эх үүсвэр, хөгжиж буй орнууд</c:v>
                </c:pt>
              </c:strCache>
            </c:strRef>
          </c:tx>
          <c:spPr>
            <a:ln>
              <a:noFill/>
            </a:ln>
          </c:spPr>
          <c:marker>
            <c:symbol val="diamond"/>
            <c:size val="8"/>
            <c:spPr>
              <a:solidFill>
                <a:srgbClr val="605F5D"/>
              </a:solidFill>
              <a:ln>
                <a:noFill/>
              </a:ln>
            </c:spPr>
          </c:marker>
          <c:cat>
            <c:strRef>
              <c:f>'UNIV_develop(ed)(ing)'!$A$6:$A$47</c:f>
              <c:strCache>
                <c:ptCount val="42"/>
                <c:pt idx="0">
                  <c:v>FIN</c:v>
                </c:pt>
                <c:pt idx="1">
                  <c:v>HUN</c:v>
                </c:pt>
                <c:pt idx="2">
                  <c:v>BEL</c:v>
                </c:pt>
                <c:pt idx="3">
                  <c:v>LUX</c:v>
                </c:pt>
                <c:pt idx="4">
                  <c:v>CZE</c:v>
                </c:pt>
                <c:pt idx="5">
                  <c:v>JPN</c:v>
                </c:pt>
                <c:pt idx="6">
                  <c:v>SVK</c:v>
                </c:pt>
                <c:pt idx="7">
                  <c:v>NOR</c:v>
                </c:pt>
                <c:pt idx="8">
                  <c:v>CRO</c:v>
                </c:pt>
                <c:pt idx="9">
                  <c:v>FRA</c:v>
                </c:pt>
                <c:pt idx="10">
                  <c:v>LTU</c:v>
                </c:pt>
                <c:pt idx="11">
                  <c:v>POL</c:v>
                </c:pt>
                <c:pt idx="12">
                  <c:v>SRB</c:v>
                </c:pt>
                <c:pt idx="13">
                  <c:v>KOR</c:v>
                </c:pt>
                <c:pt idx="14">
                  <c:v>EST</c:v>
                </c:pt>
                <c:pt idx="15">
                  <c:v>RUS</c:v>
                </c:pt>
                <c:pt idx="16">
                  <c:v>CYP</c:v>
                </c:pt>
                <c:pt idx="17">
                  <c:v>PRT</c:v>
                </c:pt>
                <c:pt idx="18">
                  <c:v>ESP</c:v>
                </c:pt>
                <c:pt idx="19">
                  <c:v>NZL</c:v>
                </c:pt>
                <c:pt idx="20">
                  <c:v>ROM</c:v>
                </c:pt>
                <c:pt idx="21">
                  <c:v>MLT</c:v>
                </c:pt>
                <c:pt idx="22">
                  <c:v>TUR</c:v>
                </c:pt>
                <c:pt idx="23">
                  <c:v>LVA</c:v>
                </c:pt>
                <c:pt idx="24">
                  <c:v>ITA</c:v>
                </c:pt>
                <c:pt idx="25">
                  <c:v>UKR</c:v>
                </c:pt>
                <c:pt idx="26">
                  <c:v>AUS</c:v>
                </c:pt>
                <c:pt idx="27">
                  <c:v>PHL</c:v>
                </c:pt>
                <c:pt idx="28">
                  <c:v>KEN</c:v>
                </c:pt>
                <c:pt idx="29">
                  <c:v>MYS</c:v>
                </c:pt>
                <c:pt idx="30">
                  <c:v>ZAF</c:v>
                </c:pt>
                <c:pt idx="31">
                  <c:v>CUB</c:v>
                </c:pt>
                <c:pt idx="32">
                  <c:v>ARG</c:v>
                </c:pt>
                <c:pt idx="33">
                  <c:v>COL</c:v>
                </c:pt>
                <c:pt idx="34">
                  <c:v>IDN</c:v>
                </c:pt>
                <c:pt idx="35">
                  <c:v>MEX</c:v>
                </c:pt>
                <c:pt idx="36">
                  <c:v>BRA</c:v>
                </c:pt>
                <c:pt idx="37">
                  <c:v>ECU</c:v>
                </c:pt>
                <c:pt idx="38">
                  <c:v>SLV</c:v>
                </c:pt>
                <c:pt idx="39">
                  <c:v>MAR</c:v>
                </c:pt>
                <c:pt idx="40">
                  <c:v>EGY</c:v>
                </c:pt>
                <c:pt idx="41">
                  <c:v>PAN</c:v>
                </c:pt>
              </c:strCache>
            </c:strRef>
          </c:cat>
          <c:val>
            <c:numRef>
              <c:f>'UNIV_develop(ed)(ing)'!$D$6:$D$47</c:f>
              <c:numCache>
                <c:formatCode>General</c:formatCode>
                <c:ptCount val="42"/>
                <c:pt idx="27" formatCode="#,##0.0;#.0">
                  <c:v>10.1</c:v>
                </c:pt>
                <c:pt idx="28" formatCode="#,##0.0;#.0">
                  <c:v>37.634410000000003</c:v>
                </c:pt>
                <c:pt idx="29" formatCode="#,##0.0;#.0">
                  <c:v>9.523810000000001</c:v>
                </c:pt>
                <c:pt idx="30" formatCode="#,##0.0;#.0">
                  <c:v>3.1</c:v>
                </c:pt>
                <c:pt idx="31" formatCode="#,##0.0;#.0">
                  <c:v>19.574470000000005</c:v>
                </c:pt>
                <c:pt idx="32" formatCode="#,##0.0;#.0">
                  <c:v>40.032150000000065</c:v>
                </c:pt>
                <c:pt idx="33" formatCode="#,##0.0;#.0">
                  <c:v>16.152170000000005</c:v>
                </c:pt>
                <c:pt idx="34" formatCode="#,##0.0;#.0">
                  <c:v>0.44248000000000032</c:v>
                </c:pt>
                <c:pt idx="35" formatCode="#,##0.0;#.0">
                  <c:v>26.391380000000005</c:v>
                </c:pt>
                <c:pt idx="36" formatCode="#,##0.0;#.0">
                  <c:v>7.0390600000000081</c:v>
                </c:pt>
                <c:pt idx="37" formatCode="#,##0.0;#.0">
                  <c:v>2.0484200000000001</c:v>
                </c:pt>
                <c:pt idx="38" formatCode="#,##0.0;#.0">
                  <c:v>3.7520399999999987</c:v>
                </c:pt>
                <c:pt idx="39" formatCode="#,##0.0;#.0">
                  <c:v>6.4102600000000081</c:v>
                </c:pt>
                <c:pt idx="40" formatCode="#,##0.0;#.0">
                  <c:v>1.7857099999999981</c:v>
                </c:pt>
                <c:pt idx="41" formatCode="#,##0.0;#.0">
                  <c:v>2.3696699999999966</c:v>
                </c:pt>
              </c:numCache>
            </c:numRef>
          </c:val>
        </c:ser>
        <c:marker val="1"/>
        <c:axId val="295258368"/>
        <c:axId val="295297792"/>
      </c:lineChart>
      <c:catAx>
        <c:axId val="295258368"/>
        <c:scaling>
          <c:orientation val="minMax"/>
        </c:scaling>
        <c:axPos val="b"/>
        <c:majorGridlines>
          <c:spPr>
            <a:ln>
              <a:solidFill>
                <a:schemeClr val="bg1">
                  <a:lumMod val="85000"/>
                </a:schemeClr>
              </a:solidFill>
            </a:ln>
          </c:spPr>
        </c:majorGridlines>
        <c:tickLblPos val="nextTo"/>
        <c:txPr>
          <a:bodyPr/>
          <a:lstStyle/>
          <a:p>
            <a:pPr>
              <a:defRPr lang="en-CA" sz="800"/>
            </a:pPr>
            <a:endParaRPr lang="en-US"/>
          </a:p>
        </c:txPr>
        <c:crossAx val="295297792"/>
        <c:crosses val="autoZero"/>
        <c:auto val="1"/>
        <c:lblAlgn val="ctr"/>
        <c:lblOffset val="100"/>
      </c:catAx>
      <c:valAx>
        <c:axId val="295297792"/>
        <c:scaling>
          <c:orientation val="minMax"/>
          <c:max val="60"/>
          <c:min val="0"/>
        </c:scaling>
        <c:axPos val="l"/>
        <c:majorGridlines>
          <c:spPr>
            <a:ln>
              <a:solidFill>
                <a:schemeClr val="bg1">
                  <a:lumMod val="75000"/>
                </a:schemeClr>
              </a:solidFill>
            </a:ln>
          </c:spPr>
        </c:majorGridlines>
        <c:numFmt formatCode="0" sourceLinked="0"/>
        <c:tickLblPos val="nextTo"/>
        <c:txPr>
          <a:bodyPr/>
          <a:lstStyle/>
          <a:p>
            <a:pPr>
              <a:defRPr lang="en-CA" sz="800"/>
            </a:pPr>
            <a:endParaRPr lang="en-US"/>
          </a:p>
        </c:txPr>
        <c:crossAx val="295258368"/>
        <c:crosses val="autoZero"/>
        <c:crossBetween val="between"/>
        <c:majorUnit val="15"/>
        <c:minorUnit val="1"/>
      </c:valAx>
      <c:spPr>
        <a:solidFill>
          <a:schemeClr val="bg1">
            <a:lumMod val="95000"/>
          </a:schemeClr>
        </a:solidFill>
      </c:spPr>
    </c:plotArea>
    <c:legend>
      <c:legendPos val="t"/>
      <c:layout>
        <c:manualLayout>
          <c:xMode val="edge"/>
          <c:yMode val="edge"/>
          <c:x val="1.8886094099348705E-2"/>
          <c:y val="1.7483515331431505E-2"/>
          <c:w val="0.96049727434360044"/>
          <c:h val="8.9383761456047484E-2"/>
        </c:manualLayout>
      </c:layout>
      <c:spPr>
        <a:solidFill>
          <a:schemeClr val="bg1">
            <a:lumMod val="95000"/>
          </a:schemeClr>
        </a:solidFill>
      </c:spPr>
      <c:txPr>
        <a:bodyPr/>
        <a:lstStyle/>
        <a:p>
          <a:pPr>
            <a:defRPr lang="en-CA">
              <a:solidFill>
                <a:sysClr val="windowText" lastClr="000000"/>
              </a:solidFill>
            </a:defRPr>
          </a:pPr>
          <a:endParaRPr lang="en-US"/>
        </a:p>
      </c:txPr>
    </c:legend>
    <c:plotVisOnly val="1"/>
    <c:dispBlanksAs val="gap"/>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Sheet5!$A$3</c:f>
              <c:strCache>
                <c:ptCount val="1"/>
                <c:pt idx="0">
                  <c:v>Situation 2000</c:v>
                </c:pt>
              </c:strCache>
            </c:strRef>
          </c:tx>
          <c:marker>
            <c:symbol val="circle"/>
            <c:size val="12"/>
          </c:marker>
          <c:dLbls>
            <c:dLbl>
              <c:idx val="0"/>
              <c:layout>
                <c:manualLayout>
                  <c:x val="-4.2267424905220563E-2"/>
                  <c:y val="5.7373157717583827E-2"/>
                </c:manualLayout>
              </c:layout>
              <c:tx>
                <c:rich>
                  <a:bodyPr/>
                  <a:lstStyle/>
                  <a:p>
                    <a:r>
                      <a:rPr smtClean="0"/>
                      <a:t>2000</a:t>
                    </a:r>
                    <a:r>
                      <a:rPr lang="mn-MN" dirty="0" smtClean="0"/>
                      <a:t> оны байдлаар</a:t>
                    </a:r>
                    <a:endParaRPr/>
                  </a:p>
                </c:rich>
              </c:tx>
              <c:dLblPos val="r"/>
              <c:showSerName val="1"/>
            </c:dLbl>
            <c:txPr>
              <a:bodyPr/>
              <a:lstStyle/>
              <a:p>
                <a:pPr>
                  <a:defRPr lang="en-CA" sz="1600"/>
                </a:pPr>
                <a:endParaRPr lang="en-US"/>
              </a:p>
            </c:txPr>
            <c:dLblPos val="ctr"/>
            <c:showSerName val="1"/>
          </c:dLbls>
          <c:cat>
            <c:strRef>
              <c:f>Sheet5!$B$2:$V$2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Sheet5!$B$3:$V$3</c:f>
              <c:numCache>
                <c:formatCode>General</c:formatCode>
                <c:ptCount val="21"/>
                <c:pt idx="0" formatCode="0.00">
                  <c:v>1.86</c:v>
                </c:pt>
              </c:numCache>
            </c:numRef>
          </c:val>
        </c:ser>
        <c:ser>
          <c:idx val="1"/>
          <c:order val="1"/>
          <c:tx>
            <c:strRef>
              <c:f>Sheet5!#REF!</c:f>
              <c:strCache>
                <c:ptCount val="1"/>
                <c:pt idx="0">
                  <c:v>#REF!</c:v>
                </c:pt>
              </c:strCache>
            </c:strRef>
          </c:tx>
          <c:marker>
            <c:symbol val="none"/>
          </c:marker>
          <c:dLbls>
            <c:delete val="1"/>
          </c:dLbls>
          <c:cat>
            <c:strRef>
              <c:f>Sheet5!$B$2:$V$2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Sheet5!#REF!</c:f>
              <c:numCache>
                <c:formatCode>General</c:formatCode>
                <c:ptCount val="1"/>
                <c:pt idx="0">
                  <c:v>1</c:v>
                </c:pt>
              </c:numCache>
            </c:numRef>
          </c:val>
        </c:ser>
        <c:ser>
          <c:idx val="2"/>
          <c:order val="2"/>
          <c:tx>
            <c:strRef>
              <c:f>Sheet5!$A$5</c:f>
              <c:strCache>
                <c:ptCount val="1"/>
                <c:pt idx="0">
                  <c:v>Eurostat estimate</c:v>
                </c:pt>
              </c:strCache>
            </c:strRef>
          </c:tx>
          <c:marker>
            <c:symbol val="none"/>
          </c:marker>
          <c:dLbls>
            <c:dLbl>
              <c:idx val="0"/>
              <c:delete val="1"/>
            </c:dLbl>
            <c:dLbl>
              <c:idx val="1"/>
              <c:delete val="1"/>
            </c:dLbl>
            <c:dLbl>
              <c:idx val="2"/>
              <c:delete val="1"/>
            </c:dLbl>
            <c:dLbl>
              <c:idx val="3"/>
              <c:delete val="1"/>
            </c:dLbl>
            <c:dLbl>
              <c:idx val="4"/>
              <c:layout>
                <c:manualLayout>
                  <c:x val="3.6661837169785369E-2"/>
                  <c:y val="3.6380167595125003E-2"/>
                </c:manualLayout>
              </c:layout>
              <c:tx>
                <c:rich>
                  <a:bodyPr/>
                  <a:lstStyle/>
                  <a:p>
                    <a:r>
                      <a:rPr lang="mn-MN" dirty="0" smtClean="0"/>
                      <a:t>Евростат-ийн</a:t>
                    </a:r>
                    <a:r>
                      <a:rPr lang="mn-MN" baseline="0" dirty="0" smtClean="0"/>
                      <a:t> </a:t>
                    </a:r>
                    <a:r>
                      <a:rPr smtClean="0"/>
                      <a:t> </a:t>
                    </a:r>
                    <a:r>
                      <a:rPr lang="mn-MN" dirty="0" smtClean="0"/>
                      <a:t>барагцаалсан</a:t>
                    </a:r>
                    <a:r>
                      <a:rPr lang="mn-MN" baseline="0" dirty="0" smtClean="0"/>
                      <a:t> тооцоо</a:t>
                    </a:r>
                    <a:endParaRPr/>
                  </a:p>
                </c:rich>
              </c:tx>
              <c:showSerName val="1"/>
            </c:dLbl>
            <c:dLbl>
              <c:idx val="5"/>
              <c:delete val="1"/>
            </c:dLbl>
            <c:dLbl>
              <c:idx val="6"/>
              <c:delete val="1"/>
            </c:dLbl>
            <c:dLbl>
              <c:idx val="7"/>
              <c:delete val="1"/>
            </c:dLbl>
            <c:dLbl>
              <c:idx val="8"/>
              <c:delete val="1"/>
            </c:dLbl>
            <c:dLbl>
              <c:idx val="9"/>
              <c:delete val="1"/>
            </c:dLbl>
            <c:dLbl>
              <c:idx val="10"/>
              <c:delete val="1"/>
            </c:dLbl>
            <c:txPr>
              <a:bodyPr/>
              <a:lstStyle/>
              <a:p>
                <a:pPr>
                  <a:defRPr lang="en-CA" sz="1600"/>
                </a:pPr>
                <a:endParaRPr lang="en-US"/>
              </a:p>
            </c:txPr>
            <c:showSerName val="1"/>
          </c:dLbls>
          <c:cat>
            <c:strRef>
              <c:f>Sheet5!$B$2:$V$2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Sheet5!$B$5:$V$5</c:f>
              <c:numCache>
                <c:formatCode>0.00</c:formatCode>
                <c:ptCount val="21"/>
                <c:pt idx="0">
                  <c:v>1.86</c:v>
                </c:pt>
                <c:pt idx="1">
                  <c:v>1.87</c:v>
                </c:pt>
                <c:pt idx="2">
                  <c:v>1.8800000000000001</c:v>
                </c:pt>
                <c:pt idx="3">
                  <c:v>1.87</c:v>
                </c:pt>
                <c:pt idx="4">
                  <c:v>1.83</c:v>
                </c:pt>
                <c:pt idx="5">
                  <c:v>1.83</c:v>
                </c:pt>
                <c:pt idx="6">
                  <c:v>1.85</c:v>
                </c:pt>
                <c:pt idx="7">
                  <c:v>1.85</c:v>
                </c:pt>
                <c:pt idx="8">
                  <c:v>1.9200000000000021</c:v>
                </c:pt>
                <c:pt idx="9">
                  <c:v>2.0099999999999998</c:v>
                </c:pt>
                <c:pt idx="10">
                  <c:v>2</c:v>
                </c:pt>
              </c:numCache>
            </c:numRef>
          </c:val>
        </c:ser>
        <c:ser>
          <c:idx val="3"/>
          <c:order val="3"/>
          <c:tx>
            <c:strRef>
              <c:f>Sheet5!$A$4</c:f>
              <c:strCache>
                <c:ptCount val="1"/>
                <c:pt idx="0">
                  <c:v>Target 2010</c:v>
                </c:pt>
              </c:strCache>
            </c:strRef>
          </c:tx>
          <c:marker>
            <c:symbol val="circle"/>
            <c:size val="12"/>
            <c:spPr>
              <a:solidFill>
                <a:srgbClr val="FFC000"/>
              </a:solidFill>
            </c:spPr>
          </c:marker>
          <c:dLbls>
            <c:dLbl>
              <c:idx val="10"/>
              <c:layout>
                <c:manualLayout>
                  <c:x val="-6.2519077476426599E-2"/>
                  <c:y val="6.7930408488707683E-2"/>
                </c:manualLayout>
              </c:layout>
              <c:tx>
                <c:rich>
                  <a:bodyPr/>
                  <a:lstStyle/>
                  <a:p>
                    <a:r>
                      <a:rPr lang="mn-MN" dirty="0" smtClean="0"/>
                      <a:t>Зорилт</a:t>
                    </a:r>
                    <a:r>
                      <a:rPr smtClean="0"/>
                      <a:t> </a:t>
                    </a:r>
                    <a:r>
                      <a:t>2010</a:t>
                    </a:r>
                  </a:p>
                </c:rich>
              </c:tx>
              <c:showSerName val="1"/>
            </c:dLbl>
            <c:txPr>
              <a:bodyPr/>
              <a:lstStyle/>
              <a:p>
                <a:pPr>
                  <a:defRPr lang="en-CA" sz="1600"/>
                </a:pPr>
                <a:endParaRPr lang="en-US"/>
              </a:p>
            </c:txPr>
            <c:showSerName val="1"/>
          </c:dLbls>
          <c:cat>
            <c:strRef>
              <c:f>Sheet5!$B$2:$V$2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Sheet5!$B$4:$V$4</c:f>
              <c:numCache>
                <c:formatCode>General</c:formatCode>
                <c:ptCount val="21"/>
                <c:pt idx="10">
                  <c:v>3</c:v>
                </c:pt>
              </c:numCache>
            </c:numRef>
          </c:val>
        </c:ser>
        <c:ser>
          <c:idx val="4"/>
          <c:order val="4"/>
          <c:tx>
            <c:strRef>
              <c:f>Sheet5!$A$6</c:f>
              <c:strCache>
                <c:ptCount val="1"/>
                <c:pt idx="0">
                  <c:v>Target 2020</c:v>
                </c:pt>
              </c:strCache>
            </c:strRef>
          </c:tx>
          <c:marker>
            <c:symbol val="circle"/>
            <c:size val="8"/>
          </c:marker>
          <c:dPt>
            <c:idx val="20"/>
            <c:marker>
              <c:symbol val="circle"/>
              <c:size val="12"/>
              <c:spPr>
                <a:solidFill>
                  <a:srgbClr val="FF0000"/>
                </a:solidFill>
              </c:spPr>
            </c:marker>
            <c:spPr>
              <a:ln w="50800"/>
            </c:spPr>
          </c:dPt>
          <c:dLbls>
            <c:dLbl>
              <c:idx val="20"/>
              <c:layout>
                <c:manualLayout>
                  <c:x val="-1.273877223680374E-2"/>
                  <c:y val="6.727400140154173E-2"/>
                </c:manualLayout>
              </c:layout>
              <c:tx>
                <c:rich>
                  <a:bodyPr/>
                  <a:lstStyle/>
                  <a:p>
                    <a:r>
                      <a:rPr lang="mn-MN" dirty="0" smtClean="0"/>
                      <a:t>Зорилт</a:t>
                    </a:r>
                    <a:r>
                      <a:rPr smtClean="0"/>
                      <a:t> </a:t>
                    </a:r>
                    <a:r>
                      <a:t>2020</a:t>
                    </a:r>
                  </a:p>
                </c:rich>
              </c:tx>
              <c:showSerName val="1"/>
            </c:dLbl>
            <c:txPr>
              <a:bodyPr/>
              <a:lstStyle/>
              <a:p>
                <a:pPr>
                  <a:defRPr lang="en-CA" sz="1600"/>
                </a:pPr>
                <a:endParaRPr lang="en-US"/>
              </a:p>
            </c:txPr>
            <c:showSerName val="1"/>
          </c:dLbls>
          <c:cat>
            <c:strRef>
              <c:f>Sheet5!$B$2:$V$2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Sheet5!$B$6:$V$6</c:f>
              <c:numCache>
                <c:formatCode>General</c:formatCode>
                <c:ptCount val="21"/>
                <c:pt idx="20">
                  <c:v>3</c:v>
                </c:pt>
              </c:numCache>
            </c:numRef>
          </c:val>
        </c:ser>
        <c:dLbls>
          <c:showVal val="1"/>
        </c:dLbls>
        <c:marker val="1"/>
        <c:axId val="253509632"/>
        <c:axId val="253510784"/>
      </c:lineChart>
      <c:catAx>
        <c:axId val="253509632"/>
        <c:scaling>
          <c:orientation val="minMax"/>
        </c:scaling>
        <c:axPos val="b"/>
        <c:tickLblPos val="nextTo"/>
        <c:txPr>
          <a:bodyPr/>
          <a:lstStyle/>
          <a:p>
            <a:pPr>
              <a:defRPr lang="en-CA"/>
            </a:pPr>
            <a:endParaRPr lang="en-US"/>
          </a:p>
        </c:txPr>
        <c:crossAx val="253510784"/>
        <c:crosses val="autoZero"/>
        <c:auto val="1"/>
        <c:lblAlgn val="ctr"/>
        <c:lblOffset val="100"/>
      </c:catAx>
      <c:valAx>
        <c:axId val="253510784"/>
        <c:scaling>
          <c:orientation val="minMax"/>
          <c:max val="3"/>
          <c:min val="1.6"/>
        </c:scaling>
        <c:axPos val="l"/>
        <c:majorGridlines/>
        <c:numFmt formatCode="0.00" sourceLinked="1"/>
        <c:tickLblPos val="nextTo"/>
        <c:txPr>
          <a:bodyPr/>
          <a:lstStyle/>
          <a:p>
            <a:pPr>
              <a:defRPr lang="en-CA"/>
            </a:pPr>
            <a:endParaRPr lang="en-US"/>
          </a:p>
        </c:txPr>
        <c:crossAx val="253509632"/>
        <c:crosses val="autoZero"/>
        <c:crossBetween val="between"/>
      </c:valAx>
    </c:plotArea>
    <c:plotVisOnly val="1"/>
    <c:dispBlanksAs val="gap"/>
  </c:chart>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067925537085824E-2"/>
          <c:y val="1.7249557190074431E-2"/>
          <c:w val="0.92511725964809965"/>
          <c:h val="0.93173918081543239"/>
        </c:manualLayout>
      </c:layout>
      <c:barChart>
        <c:barDir val="bar"/>
        <c:grouping val="clustered"/>
        <c:ser>
          <c:idx val="0"/>
          <c:order val="0"/>
          <c:tx>
            <c:strRef>
              <c:f>'RACE_develop(ed)(ing)'!$B$45:$B$47</c:f>
              <c:strCache>
                <c:ptCount val="1"/>
                <c:pt idx="0">
                  <c:v>In-house R&amp;D -1</c:v>
                </c:pt>
              </c:strCache>
            </c:strRef>
          </c:tx>
          <c:spPr>
            <a:solidFill>
              <a:srgbClr val="FCAE26"/>
            </a:solidFill>
          </c:spPr>
          <c:cat>
            <c:strRef>
              <c:f>'RACE_develop(ed)(ing)'!$A$50:$A$72</c:f>
              <c:strCache>
                <c:ptCount val="23"/>
                <c:pt idx="0">
                  <c:v>HKG</c:v>
                </c:pt>
                <c:pt idx="1">
                  <c:v>CRI</c:v>
                </c:pt>
                <c:pt idx="2">
                  <c:v>ARG</c:v>
                </c:pt>
                <c:pt idx="3">
                  <c:v>MYS</c:v>
                </c:pt>
                <c:pt idx="4">
                  <c:v>CHN</c:v>
                </c:pt>
                <c:pt idx="5">
                  <c:v>MAR</c:v>
                </c:pt>
                <c:pt idx="6">
                  <c:v>UGA</c:v>
                </c:pt>
                <c:pt idx="7">
                  <c:v>IDN</c:v>
                </c:pt>
                <c:pt idx="8">
                  <c:v>ZAF</c:v>
                </c:pt>
                <c:pt idx="9">
                  <c:v>GHA</c:v>
                </c:pt>
                <c:pt idx="10">
                  <c:v>NIG</c:v>
                </c:pt>
                <c:pt idx="11">
                  <c:v>KEN</c:v>
                </c:pt>
                <c:pt idx="12">
                  <c:v>MEX</c:v>
                </c:pt>
                <c:pt idx="13">
                  <c:v>SLV</c:v>
                </c:pt>
                <c:pt idx="14">
                  <c:v>TZA</c:v>
                </c:pt>
                <c:pt idx="15">
                  <c:v>EGY</c:v>
                </c:pt>
                <c:pt idx="16">
                  <c:v>URY</c:v>
                </c:pt>
                <c:pt idx="17">
                  <c:v>IND</c:v>
                </c:pt>
                <c:pt idx="18">
                  <c:v>ECU</c:v>
                </c:pt>
                <c:pt idx="19">
                  <c:v>COL</c:v>
                </c:pt>
                <c:pt idx="20">
                  <c:v>BRA</c:v>
                </c:pt>
                <c:pt idx="21">
                  <c:v>PAN</c:v>
                </c:pt>
                <c:pt idx="22">
                  <c:v>CUB</c:v>
                </c:pt>
              </c:strCache>
            </c:strRef>
          </c:cat>
          <c:val>
            <c:numRef>
              <c:f>'RACE_develop(ed)(ing)'!$B$50:$B$72</c:f>
              <c:numCache>
                <c:formatCode>#,##0;#</c:formatCode>
                <c:ptCount val="23"/>
                <c:pt idx="0">
                  <c:v>83.717770000000002</c:v>
                </c:pt>
                <c:pt idx="1">
                  <c:v>76.19047999999998</c:v>
                </c:pt>
                <c:pt idx="2">
                  <c:v>71.864949999999993</c:v>
                </c:pt>
                <c:pt idx="3">
                  <c:v>69.28570999999998</c:v>
                </c:pt>
                <c:pt idx="4">
                  <c:v>63.26930000000015</c:v>
                </c:pt>
                <c:pt idx="5">
                  <c:v>60.256410000000002</c:v>
                </c:pt>
                <c:pt idx="6">
                  <c:v>60.058150000000012</c:v>
                </c:pt>
                <c:pt idx="7">
                  <c:v>58.407079999999993</c:v>
                </c:pt>
                <c:pt idx="8">
                  <c:v>54.1</c:v>
                </c:pt>
                <c:pt idx="9">
                  <c:v>49.553570000000001</c:v>
                </c:pt>
                <c:pt idx="10">
                  <c:v>48.78049</c:v>
                </c:pt>
                <c:pt idx="11">
                  <c:v>44.086020000000005</c:v>
                </c:pt>
                <c:pt idx="12">
                  <c:v>42.863550000000011</c:v>
                </c:pt>
                <c:pt idx="13">
                  <c:v>41.598690000000012</c:v>
                </c:pt>
                <c:pt idx="14">
                  <c:v>39.285710000000158</c:v>
                </c:pt>
                <c:pt idx="15">
                  <c:v>39.285710000000158</c:v>
                </c:pt>
                <c:pt idx="16">
                  <c:v>38.662030000000158</c:v>
                </c:pt>
                <c:pt idx="17">
                  <c:v>35.497980000000005</c:v>
                </c:pt>
                <c:pt idx="18">
                  <c:v>34.761020000000002</c:v>
                </c:pt>
                <c:pt idx="19">
                  <c:v>22.419709999999913</c:v>
                </c:pt>
                <c:pt idx="20">
                  <c:v>17.337489999999999</c:v>
                </c:pt>
                <c:pt idx="21">
                  <c:v>11.374410000000006</c:v>
                </c:pt>
                <c:pt idx="22">
                  <c:v>9.7872299999999992</c:v>
                </c:pt>
              </c:numCache>
            </c:numRef>
          </c:val>
        </c:ser>
        <c:gapWidth val="60"/>
        <c:axId val="296153088"/>
        <c:axId val="296155008"/>
      </c:barChart>
      <c:scatterChart>
        <c:scatterStyle val="lineMarker"/>
        <c:ser>
          <c:idx val="1"/>
          <c:order val="1"/>
          <c:tx>
            <c:strRef>
              <c:f>'RACE_develop(ed)(ing)'!$A$50</c:f>
              <c:strCache>
                <c:ptCount val="1"/>
                <c:pt idx="0">
                  <c:v>HKG</c:v>
                </c:pt>
              </c:strCache>
            </c:strRef>
          </c:tx>
          <c:spPr>
            <a:ln w="28575">
              <a:noFill/>
            </a:ln>
          </c:spPr>
          <c:marker>
            <c:symbol val="diamond"/>
            <c:size val="9"/>
            <c:spPr>
              <a:solidFill>
                <a:srgbClr val="605F5D"/>
              </a:solidFill>
              <a:ln>
                <a:noFill/>
              </a:ln>
            </c:spPr>
          </c:marker>
          <c:xVal>
            <c:numRef>
              <c:f>'RACE_develop(ed)(ing)'!$C$50</c:f>
              <c:numCache>
                <c:formatCode>0</c:formatCode>
                <c:ptCount val="1"/>
                <c:pt idx="0">
                  <c:v>16.553599999999989</c:v>
                </c:pt>
              </c:numCache>
            </c:numRef>
          </c:xVal>
          <c:yVal>
            <c:numLit>
              <c:formatCode>General</c:formatCode>
              <c:ptCount val="1"/>
              <c:pt idx="0">
                <c:v>1</c:v>
              </c:pt>
            </c:numLit>
          </c:yVal>
        </c:ser>
        <c:ser>
          <c:idx val="2"/>
          <c:order val="2"/>
          <c:tx>
            <c:strRef>
              <c:f>'RACE_develop(ed)(ing)'!$A$51</c:f>
              <c:strCache>
                <c:ptCount val="1"/>
                <c:pt idx="0">
                  <c:v>CRI</c:v>
                </c:pt>
              </c:strCache>
            </c:strRef>
          </c:tx>
          <c:spPr>
            <a:ln w="28575">
              <a:noFill/>
            </a:ln>
          </c:spPr>
          <c:marker>
            <c:symbol val="diamond"/>
            <c:size val="9"/>
            <c:spPr>
              <a:solidFill>
                <a:srgbClr val="605F5D"/>
              </a:solidFill>
              <a:ln>
                <a:noFill/>
              </a:ln>
            </c:spPr>
          </c:marker>
          <c:xVal>
            <c:numRef>
              <c:f>'RACE_develop(ed)(ing)'!$C$51</c:f>
              <c:numCache>
                <c:formatCode>0</c:formatCode>
                <c:ptCount val="1"/>
                <c:pt idx="0">
                  <c:v>28.291319999999924</c:v>
                </c:pt>
              </c:numCache>
            </c:numRef>
          </c:xVal>
          <c:yVal>
            <c:numLit>
              <c:formatCode>General</c:formatCode>
              <c:ptCount val="1"/>
              <c:pt idx="0">
                <c:v>2</c:v>
              </c:pt>
            </c:numLit>
          </c:yVal>
        </c:ser>
        <c:ser>
          <c:idx val="3"/>
          <c:order val="3"/>
          <c:tx>
            <c:strRef>
              <c:f>'RACE_develop(ed)(ing)'!$A$52</c:f>
              <c:strCache>
                <c:ptCount val="1"/>
                <c:pt idx="0">
                  <c:v>ARG</c:v>
                </c:pt>
              </c:strCache>
            </c:strRef>
          </c:tx>
          <c:spPr>
            <a:ln w="28575">
              <a:noFill/>
            </a:ln>
          </c:spPr>
          <c:marker>
            <c:symbol val="diamond"/>
            <c:size val="9"/>
            <c:spPr>
              <a:solidFill>
                <a:srgbClr val="605F5D"/>
              </a:solidFill>
              <a:ln>
                <a:noFill/>
              </a:ln>
            </c:spPr>
          </c:marker>
          <c:xVal>
            <c:numRef>
              <c:f>'RACE_develop(ed)(ing)'!$C$52</c:f>
              <c:numCache>
                <c:formatCode>0</c:formatCode>
                <c:ptCount val="1"/>
                <c:pt idx="0">
                  <c:v>19.292599999999883</c:v>
                </c:pt>
              </c:numCache>
            </c:numRef>
          </c:xVal>
          <c:yVal>
            <c:numLit>
              <c:formatCode>General</c:formatCode>
              <c:ptCount val="1"/>
              <c:pt idx="0">
                <c:v>3</c:v>
              </c:pt>
            </c:numLit>
          </c:yVal>
        </c:ser>
        <c:ser>
          <c:idx val="4"/>
          <c:order val="4"/>
          <c:tx>
            <c:strRef>
              <c:f>'RACE_develop(ed)(ing)'!$A$53</c:f>
              <c:strCache>
                <c:ptCount val="1"/>
                <c:pt idx="0">
                  <c:v>MYS</c:v>
                </c:pt>
              </c:strCache>
            </c:strRef>
          </c:tx>
          <c:spPr>
            <a:ln w="28575">
              <a:noFill/>
            </a:ln>
          </c:spPr>
          <c:marker>
            <c:symbol val="diamond"/>
            <c:size val="9"/>
            <c:spPr>
              <a:solidFill>
                <a:srgbClr val="605F5D"/>
              </a:solidFill>
              <a:ln>
                <a:noFill/>
              </a:ln>
            </c:spPr>
          </c:marker>
          <c:xVal>
            <c:numRef>
              <c:f>'RACE_develop(ed)(ing)'!$C$53</c:f>
              <c:numCache>
                <c:formatCode>0</c:formatCode>
                <c:ptCount val="1"/>
                <c:pt idx="0">
                  <c:v>17.380949999999917</c:v>
                </c:pt>
              </c:numCache>
            </c:numRef>
          </c:xVal>
          <c:yVal>
            <c:numLit>
              <c:formatCode>General</c:formatCode>
              <c:ptCount val="1"/>
              <c:pt idx="0">
                <c:v>4</c:v>
              </c:pt>
            </c:numLit>
          </c:yVal>
        </c:ser>
        <c:ser>
          <c:idx val="5"/>
          <c:order val="5"/>
          <c:tx>
            <c:strRef>
              <c:f>'RACE_develop(ed)(ing)'!$A$54</c:f>
              <c:strCache>
                <c:ptCount val="1"/>
                <c:pt idx="0">
                  <c:v>CHN</c:v>
                </c:pt>
              </c:strCache>
            </c:strRef>
          </c:tx>
          <c:spPr>
            <a:ln w="28575">
              <a:noFill/>
            </a:ln>
          </c:spPr>
          <c:marker>
            <c:symbol val="diamond"/>
            <c:size val="9"/>
            <c:spPr>
              <a:solidFill>
                <a:srgbClr val="605F5D"/>
              </a:solidFill>
              <a:ln>
                <a:noFill/>
              </a:ln>
            </c:spPr>
          </c:marker>
          <c:xVal>
            <c:numRef>
              <c:f>'RACE_develop(ed)(ing)'!$C$54</c:f>
              <c:numCache>
                <c:formatCode>0</c:formatCode>
                <c:ptCount val="1"/>
                <c:pt idx="0">
                  <c:v>22.065069999999917</c:v>
                </c:pt>
              </c:numCache>
            </c:numRef>
          </c:xVal>
          <c:yVal>
            <c:numLit>
              <c:formatCode>General</c:formatCode>
              <c:ptCount val="1"/>
              <c:pt idx="0">
                <c:v>5</c:v>
              </c:pt>
            </c:numLit>
          </c:yVal>
        </c:ser>
        <c:ser>
          <c:idx val="6"/>
          <c:order val="6"/>
          <c:tx>
            <c:strRef>
              <c:f>'RACE_develop(ed)(ing)'!$A$55</c:f>
              <c:strCache>
                <c:ptCount val="1"/>
                <c:pt idx="0">
                  <c:v>MAR</c:v>
                </c:pt>
              </c:strCache>
            </c:strRef>
          </c:tx>
          <c:spPr>
            <a:ln w="28575">
              <a:noFill/>
            </a:ln>
          </c:spPr>
          <c:marker>
            <c:symbol val="diamond"/>
            <c:size val="9"/>
            <c:spPr>
              <a:solidFill>
                <a:srgbClr val="605F5D"/>
              </a:solidFill>
              <a:ln>
                <a:noFill/>
              </a:ln>
            </c:spPr>
          </c:marker>
          <c:xVal>
            <c:numRef>
              <c:f>'RACE_develop(ed)(ing)'!$C$55</c:f>
              <c:numCache>
                <c:formatCode>0</c:formatCode>
                <c:ptCount val="1"/>
                <c:pt idx="0">
                  <c:v>39.743590000000012</c:v>
                </c:pt>
              </c:numCache>
            </c:numRef>
          </c:xVal>
          <c:yVal>
            <c:numLit>
              <c:formatCode>General</c:formatCode>
              <c:ptCount val="1"/>
              <c:pt idx="0">
                <c:v>6</c:v>
              </c:pt>
            </c:numLit>
          </c:yVal>
        </c:ser>
        <c:ser>
          <c:idx val="7"/>
          <c:order val="7"/>
          <c:tx>
            <c:strRef>
              <c:f>'RACE_develop(ed)(ing)'!$A$56</c:f>
              <c:strCache>
                <c:ptCount val="1"/>
                <c:pt idx="0">
                  <c:v>UGA</c:v>
                </c:pt>
              </c:strCache>
            </c:strRef>
          </c:tx>
          <c:spPr>
            <a:ln w="28575">
              <a:noFill/>
            </a:ln>
          </c:spPr>
          <c:marker>
            <c:symbol val="diamond"/>
            <c:size val="9"/>
            <c:spPr>
              <a:solidFill>
                <a:srgbClr val="605F5D"/>
              </a:solidFill>
              <a:ln>
                <a:noFill/>
              </a:ln>
            </c:spPr>
          </c:marker>
          <c:xVal>
            <c:numRef>
              <c:f>'RACE_develop(ed)(ing)'!$C$56</c:f>
              <c:numCache>
                <c:formatCode>0</c:formatCode>
                <c:ptCount val="1"/>
                <c:pt idx="0">
                  <c:v>34.522870000000012</c:v>
                </c:pt>
              </c:numCache>
            </c:numRef>
          </c:xVal>
          <c:yVal>
            <c:numLit>
              <c:formatCode>General</c:formatCode>
              <c:ptCount val="1"/>
              <c:pt idx="0">
                <c:v>7</c:v>
              </c:pt>
            </c:numLit>
          </c:yVal>
        </c:ser>
        <c:ser>
          <c:idx val="8"/>
          <c:order val="8"/>
          <c:tx>
            <c:strRef>
              <c:f>'RACE_develop(ed)(ing)'!$A$57</c:f>
              <c:strCache>
                <c:ptCount val="1"/>
                <c:pt idx="0">
                  <c:v>IDN</c:v>
                </c:pt>
              </c:strCache>
            </c:strRef>
          </c:tx>
          <c:spPr>
            <a:ln w="28575">
              <a:noFill/>
            </a:ln>
          </c:spPr>
          <c:marker>
            <c:symbol val="diamond"/>
            <c:size val="9"/>
            <c:spPr>
              <a:solidFill>
                <a:srgbClr val="605F5D"/>
              </a:solidFill>
              <a:ln>
                <a:noFill/>
              </a:ln>
            </c:spPr>
          </c:marker>
          <c:xVal>
            <c:numRef>
              <c:f>'RACE_develop(ed)(ing)'!$C$57</c:f>
              <c:numCache>
                <c:formatCode>0</c:formatCode>
                <c:ptCount val="1"/>
                <c:pt idx="0">
                  <c:v>6.1946899999999845</c:v>
                </c:pt>
              </c:numCache>
            </c:numRef>
          </c:xVal>
          <c:yVal>
            <c:numLit>
              <c:formatCode>General</c:formatCode>
              <c:ptCount val="1"/>
              <c:pt idx="0">
                <c:v>8</c:v>
              </c:pt>
            </c:numLit>
          </c:yVal>
        </c:ser>
        <c:ser>
          <c:idx val="9"/>
          <c:order val="9"/>
          <c:tx>
            <c:strRef>
              <c:f>'RACE_develop(ed)(ing)'!$A$58</c:f>
              <c:strCache>
                <c:ptCount val="1"/>
                <c:pt idx="0">
                  <c:v>ZAF</c:v>
                </c:pt>
              </c:strCache>
            </c:strRef>
          </c:tx>
          <c:spPr>
            <a:ln w="28575">
              <a:noFill/>
            </a:ln>
          </c:spPr>
          <c:marker>
            <c:symbol val="diamond"/>
            <c:size val="9"/>
            <c:spPr>
              <a:solidFill>
                <a:srgbClr val="605F5D"/>
              </a:solidFill>
              <a:ln>
                <a:noFill/>
              </a:ln>
            </c:spPr>
          </c:marker>
          <c:xVal>
            <c:numRef>
              <c:f>'RACE_develop(ed)(ing)'!$C$58</c:f>
              <c:numCache>
                <c:formatCode>0</c:formatCode>
                <c:ptCount val="1"/>
                <c:pt idx="0">
                  <c:v>22.4</c:v>
                </c:pt>
              </c:numCache>
            </c:numRef>
          </c:xVal>
          <c:yVal>
            <c:numLit>
              <c:formatCode>General</c:formatCode>
              <c:ptCount val="1"/>
              <c:pt idx="0">
                <c:v>9</c:v>
              </c:pt>
            </c:numLit>
          </c:yVal>
        </c:ser>
        <c:ser>
          <c:idx val="10"/>
          <c:order val="10"/>
          <c:tx>
            <c:strRef>
              <c:f>'RACE_develop(ed)(ing)'!$A$59</c:f>
              <c:strCache>
                <c:ptCount val="1"/>
                <c:pt idx="0">
                  <c:v>GHA</c:v>
                </c:pt>
              </c:strCache>
            </c:strRef>
          </c:tx>
          <c:spPr>
            <a:ln w="28575">
              <a:noFill/>
            </a:ln>
          </c:spPr>
          <c:marker>
            <c:symbol val="diamond"/>
            <c:size val="9"/>
            <c:spPr>
              <a:solidFill>
                <a:srgbClr val="605F5D"/>
              </a:solidFill>
              <a:ln>
                <a:noFill/>
              </a:ln>
            </c:spPr>
          </c:marker>
          <c:xVal>
            <c:numRef>
              <c:f>'RACE_develop(ed)(ing)'!$C$59</c:f>
              <c:numCache>
                <c:formatCode>0</c:formatCode>
                <c:ptCount val="1"/>
                <c:pt idx="0">
                  <c:v>23.660710000000002</c:v>
                </c:pt>
              </c:numCache>
            </c:numRef>
          </c:xVal>
          <c:yVal>
            <c:numLit>
              <c:formatCode>General</c:formatCode>
              <c:ptCount val="1"/>
              <c:pt idx="0">
                <c:v>10</c:v>
              </c:pt>
            </c:numLit>
          </c:yVal>
        </c:ser>
        <c:ser>
          <c:idx val="11"/>
          <c:order val="11"/>
          <c:tx>
            <c:strRef>
              <c:f>'RACE_develop(ed)(ing)'!$A$60</c:f>
              <c:strCache>
                <c:ptCount val="1"/>
                <c:pt idx="0">
                  <c:v>NIG</c:v>
                </c:pt>
              </c:strCache>
            </c:strRef>
          </c:tx>
          <c:spPr>
            <a:ln w="28575">
              <a:noFill/>
            </a:ln>
          </c:spPr>
          <c:marker>
            <c:symbol val="diamond"/>
            <c:size val="9"/>
            <c:spPr>
              <a:solidFill>
                <a:srgbClr val="605F5D"/>
              </a:solidFill>
              <a:ln>
                <a:noFill/>
              </a:ln>
            </c:spPr>
          </c:marker>
          <c:xVal>
            <c:numRef>
              <c:f>'RACE_develop(ed)(ing)'!$C$60</c:f>
              <c:numCache>
                <c:formatCode>0</c:formatCode>
                <c:ptCount val="1"/>
                <c:pt idx="0">
                  <c:v>30.73171</c:v>
                </c:pt>
              </c:numCache>
            </c:numRef>
          </c:xVal>
          <c:yVal>
            <c:numLit>
              <c:formatCode>General</c:formatCode>
              <c:ptCount val="1"/>
              <c:pt idx="0">
                <c:v>11</c:v>
              </c:pt>
            </c:numLit>
          </c:yVal>
        </c:ser>
        <c:ser>
          <c:idx val="12"/>
          <c:order val="12"/>
          <c:tx>
            <c:strRef>
              <c:f>'RACE_develop(ed)(ing)'!$A$61</c:f>
              <c:strCache>
                <c:ptCount val="1"/>
                <c:pt idx="0">
                  <c:v>KEN</c:v>
                </c:pt>
              </c:strCache>
            </c:strRef>
          </c:tx>
          <c:spPr>
            <a:ln w="28575">
              <a:noFill/>
            </a:ln>
          </c:spPr>
          <c:marker>
            <c:symbol val="diamond"/>
            <c:size val="9"/>
            <c:spPr>
              <a:solidFill>
                <a:srgbClr val="605F5D"/>
              </a:solidFill>
              <a:ln>
                <a:noFill/>
              </a:ln>
            </c:spPr>
          </c:marker>
          <c:xVal>
            <c:numRef>
              <c:f>'RACE_develop(ed)(ing)'!$C$61</c:f>
              <c:numCache>
                <c:formatCode>0</c:formatCode>
                <c:ptCount val="1"/>
                <c:pt idx="0">
                  <c:v>40.860220000000005</c:v>
                </c:pt>
              </c:numCache>
            </c:numRef>
          </c:xVal>
          <c:yVal>
            <c:numLit>
              <c:formatCode>General</c:formatCode>
              <c:ptCount val="1"/>
              <c:pt idx="0">
                <c:v>12</c:v>
              </c:pt>
            </c:numLit>
          </c:yVal>
        </c:ser>
        <c:ser>
          <c:idx val="13"/>
          <c:order val="13"/>
          <c:tx>
            <c:strRef>
              <c:f>'RACE_develop(ed)(ing)'!$A$62</c:f>
              <c:strCache>
                <c:ptCount val="1"/>
                <c:pt idx="0">
                  <c:v>MEX</c:v>
                </c:pt>
              </c:strCache>
            </c:strRef>
          </c:tx>
          <c:spPr>
            <a:ln w="28575">
              <a:noFill/>
            </a:ln>
          </c:spPr>
          <c:marker>
            <c:symbol val="diamond"/>
            <c:size val="9"/>
            <c:spPr>
              <a:solidFill>
                <a:srgbClr val="605F5D"/>
              </a:solidFill>
              <a:ln>
                <a:noFill/>
              </a:ln>
            </c:spPr>
          </c:marker>
          <c:xVal>
            <c:numRef>
              <c:f>'RACE_develop(ed)(ing)'!$C$62</c:f>
              <c:numCache>
                <c:formatCode>0</c:formatCode>
                <c:ptCount val="1"/>
                <c:pt idx="0">
                  <c:v>14.452420000000037</c:v>
                </c:pt>
              </c:numCache>
            </c:numRef>
          </c:xVal>
          <c:yVal>
            <c:numLit>
              <c:formatCode>General</c:formatCode>
              <c:ptCount val="1"/>
              <c:pt idx="0">
                <c:v>13</c:v>
              </c:pt>
            </c:numLit>
          </c:yVal>
        </c:ser>
        <c:ser>
          <c:idx val="14"/>
          <c:order val="14"/>
          <c:tx>
            <c:strRef>
              <c:f>'RACE_develop(ed)(ing)'!$A$63</c:f>
              <c:strCache>
                <c:ptCount val="1"/>
                <c:pt idx="0">
                  <c:v>SLV</c:v>
                </c:pt>
              </c:strCache>
            </c:strRef>
          </c:tx>
          <c:spPr>
            <a:ln w="28575">
              <a:noFill/>
            </a:ln>
          </c:spPr>
          <c:marker>
            <c:symbol val="diamond"/>
            <c:size val="9"/>
            <c:spPr>
              <a:solidFill>
                <a:srgbClr val="605F5D"/>
              </a:solidFill>
              <a:ln>
                <a:noFill/>
              </a:ln>
            </c:spPr>
          </c:marker>
          <c:xVal>
            <c:numRef>
              <c:f>'RACE_develop(ed)(ing)'!$C$63</c:f>
              <c:numCache>
                <c:formatCode>0</c:formatCode>
                <c:ptCount val="1"/>
                <c:pt idx="0">
                  <c:v>6.6884199999999945</c:v>
                </c:pt>
              </c:numCache>
            </c:numRef>
          </c:xVal>
          <c:yVal>
            <c:numLit>
              <c:formatCode>General</c:formatCode>
              <c:ptCount val="1"/>
              <c:pt idx="0">
                <c:v>14</c:v>
              </c:pt>
            </c:numLit>
          </c:yVal>
        </c:ser>
        <c:ser>
          <c:idx val="15"/>
          <c:order val="15"/>
          <c:tx>
            <c:strRef>
              <c:f>'RACE_develop(ed)(ing)'!$A$64</c:f>
              <c:strCache>
                <c:ptCount val="1"/>
                <c:pt idx="0">
                  <c:v>TZA</c:v>
                </c:pt>
              </c:strCache>
            </c:strRef>
          </c:tx>
          <c:spPr>
            <a:ln w="28575">
              <a:noFill/>
            </a:ln>
          </c:spPr>
          <c:marker>
            <c:symbol val="diamond"/>
            <c:size val="9"/>
            <c:spPr>
              <a:solidFill>
                <a:srgbClr val="605F5D"/>
              </a:solidFill>
              <a:ln>
                <a:noFill/>
              </a:ln>
            </c:spPr>
          </c:marker>
          <c:xVal>
            <c:numRef>
              <c:f>'RACE_develop(ed)(ing)'!$C$64</c:f>
              <c:numCache>
                <c:formatCode>0</c:formatCode>
                <c:ptCount val="1"/>
                <c:pt idx="0">
                  <c:v>27.380949999999917</c:v>
                </c:pt>
              </c:numCache>
            </c:numRef>
          </c:xVal>
          <c:yVal>
            <c:numLit>
              <c:formatCode>General</c:formatCode>
              <c:ptCount val="1"/>
              <c:pt idx="0">
                <c:v>15</c:v>
              </c:pt>
            </c:numLit>
          </c:yVal>
        </c:ser>
        <c:ser>
          <c:idx val="16"/>
          <c:order val="16"/>
          <c:tx>
            <c:strRef>
              <c:f>'RACE_develop(ed)(ing)'!$A$65</c:f>
              <c:strCache>
                <c:ptCount val="1"/>
                <c:pt idx="0">
                  <c:v>EGY</c:v>
                </c:pt>
              </c:strCache>
            </c:strRef>
          </c:tx>
          <c:spPr>
            <a:ln w="28575">
              <a:noFill/>
            </a:ln>
          </c:spPr>
          <c:marker>
            <c:symbol val="diamond"/>
            <c:size val="9"/>
            <c:spPr>
              <a:solidFill>
                <a:srgbClr val="605F5D"/>
              </a:solidFill>
              <a:ln>
                <a:noFill/>
              </a:ln>
            </c:spPr>
          </c:marker>
          <c:xVal>
            <c:numRef>
              <c:f>'RACE_develop(ed)(ing)'!$C$65</c:f>
              <c:numCache>
                <c:formatCode>0</c:formatCode>
                <c:ptCount val="1"/>
                <c:pt idx="0">
                  <c:v>5.3571399999999798</c:v>
                </c:pt>
              </c:numCache>
            </c:numRef>
          </c:xVal>
          <c:yVal>
            <c:numLit>
              <c:formatCode>General</c:formatCode>
              <c:ptCount val="1"/>
              <c:pt idx="0">
                <c:v>16</c:v>
              </c:pt>
            </c:numLit>
          </c:yVal>
        </c:ser>
        <c:ser>
          <c:idx val="17"/>
          <c:order val="17"/>
          <c:tx>
            <c:strRef>
              <c:f>'RACE_develop(ed)(ing)'!$A$66</c:f>
              <c:strCache>
                <c:ptCount val="1"/>
                <c:pt idx="0">
                  <c:v>URY</c:v>
                </c:pt>
              </c:strCache>
            </c:strRef>
          </c:tx>
          <c:spPr>
            <a:ln w="28575">
              <a:noFill/>
            </a:ln>
          </c:spPr>
          <c:marker>
            <c:symbol val="diamond"/>
            <c:size val="9"/>
            <c:spPr>
              <a:solidFill>
                <a:srgbClr val="605F5D"/>
              </a:solidFill>
              <a:ln>
                <a:noFill/>
              </a:ln>
            </c:spPr>
          </c:marker>
          <c:xVal>
            <c:numRef>
              <c:f>'RACE_develop(ed)(ing)'!$C$66</c:f>
              <c:numCache>
                <c:formatCode>0</c:formatCode>
                <c:ptCount val="1"/>
                <c:pt idx="0">
                  <c:v>4.2571699999999995</c:v>
                </c:pt>
              </c:numCache>
            </c:numRef>
          </c:xVal>
          <c:yVal>
            <c:numLit>
              <c:formatCode>General</c:formatCode>
              <c:ptCount val="1"/>
              <c:pt idx="0">
                <c:v>17</c:v>
              </c:pt>
            </c:numLit>
          </c:yVal>
        </c:ser>
        <c:ser>
          <c:idx val="18"/>
          <c:order val="18"/>
          <c:tx>
            <c:strRef>
              <c:f>'RACE_develop(ed)(ing)'!$A$67</c:f>
              <c:strCache>
                <c:ptCount val="1"/>
                <c:pt idx="0">
                  <c:v>IND</c:v>
                </c:pt>
              </c:strCache>
            </c:strRef>
          </c:tx>
          <c:spPr>
            <a:ln w="28575">
              <a:noFill/>
            </a:ln>
          </c:spPr>
          <c:marker>
            <c:symbol val="diamond"/>
            <c:size val="9"/>
            <c:spPr>
              <a:solidFill>
                <a:srgbClr val="605F5D"/>
              </a:solidFill>
              <a:ln>
                <a:noFill/>
              </a:ln>
            </c:spPr>
          </c:marker>
          <c:xVal>
            <c:numRef>
              <c:f>'RACE_develop(ed)(ing)'!$C$66</c:f>
              <c:numCache>
                <c:formatCode>0</c:formatCode>
                <c:ptCount val="1"/>
                <c:pt idx="0">
                  <c:v>4.2571699999999995</c:v>
                </c:pt>
              </c:numCache>
            </c:numRef>
          </c:xVal>
          <c:yVal>
            <c:numLit>
              <c:formatCode>General</c:formatCode>
              <c:ptCount val="1"/>
              <c:pt idx="0">
                <c:v>18</c:v>
              </c:pt>
            </c:numLit>
          </c:yVal>
        </c:ser>
        <c:ser>
          <c:idx val="19"/>
          <c:order val="19"/>
          <c:tx>
            <c:strRef>
              <c:f>'RACE_develop(ed)(ing)'!$A$68</c:f>
              <c:strCache>
                <c:ptCount val="1"/>
                <c:pt idx="0">
                  <c:v>ECU</c:v>
                </c:pt>
              </c:strCache>
            </c:strRef>
          </c:tx>
          <c:spPr>
            <a:ln w="28575">
              <a:noFill/>
            </a:ln>
          </c:spPr>
          <c:marker>
            <c:symbol val="diamond"/>
            <c:size val="9"/>
            <c:spPr>
              <a:solidFill>
                <a:srgbClr val="605F5D"/>
              </a:solidFill>
              <a:ln>
                <a:noFill/>
              </a:ln>
            </c:spPr>
          </c:marker>
          <c:xVal>
            <c:numRef>
              <c:f>'RACE_develop(ed)(ing)'!$C$68</c:f>
              <c:numCache>
                <c:formatCode>0</c:formatCode>
                <c:ptCount val="1"/>
                <c:pt idx="0">
                  <c:v>10.552450000000045</c:v>
                </c:pt>
              </c:numCache>
            </c:numRef>
          </c:xVal>
          <c:yVal>
            <c:numLit>
              <c:formatCode>General</c:formatCode>
              <c:ptCount val="1"/>
              <c:pt idx="0">
                <c:v>19</c:v>
              </c:pt>
            </c:numLit>
          </c:yVal>
        </c:ser>
        <c:ser>
          <c:idx val="20"/>
          <c:order val="20"/>
          <c:tx>
            <c:strRef>
              <c:f>'RACE_develop(ed)(ing)'!$A$69</c:f>
              <c:strCache>
                <c:ptCount val="1"/>
                <c:pt idx="0">
                  <c:v>COL</c:v>
                </c:pt>
              </c:strCache>
            </c:strRef>
          </c:tx>
          <c:spPr>
            <a:ln w="28575">
              <a:noFill/>
            </a:ln>
          </c:spPr>
          <c:marker>
            <c:symbol val="diamond"/>
            <c:size val="9"/>
            <c:spPr>
              <a:solidFill>
                <a:srgbClr val="605F5D"/>
              </a:solidFill>
              <a:ln>
                <a:noFill/>
              </a:ln>
            </c:spPr>
          </c:marker>
          <c:xVal>
            <c:numRef>
              <c:f>'RACE_develop(ed)(ing)'!$C$69</c:f>
              <c:numCache>
                <c:formatCode>0</c:formatCode>
                <c:ptCount val="1"/>
                <c:pt idx="0">
                  <c:v>5.7998099999999999</c:v>
                </c:pt>
              </c:numCache>
            </c:numRef>
          </c:xVal>
          <c:yVal>
            <c:numLit>
              <c:formatCode>General</c:formatCode>
              <c:ptCount val="1"/>
              <c:pt idx="0">
                <c:v>20</c:v>
              </c:pt>
            </c:numLit>
          </c:yVal>
        </c:ser>
        <c:ser>
          <c:idx val="21"/>
          <c:order val="21"/>
          <c:tx>
            <c:strRef>
              <c:f>'RACE_develop(ed)(ing)'!$A$70</c:f>
              <c:strCache>
                <c:ptCount val="1"/>
                <c:pt idx="0">
                  <c:v>BRA</c:v>
                </c:pt>
              </c:strCache>
            </c:strRef>
          </c:tx>
          <c:spPr>
            <a:ln w="28575">
              <a:noFill/>
            </a:ln>
          </c:spPr>
          <c:marker>
            <c:symbol val="diamond"/>
            <c:size val="9"/>
            <c:spPr>
              <a:solidFill>
                <a:srgbClr val="605F5D"/>
              </a:solidFill>
              <a:ln>
                <a:noFill/>
              </a:ln>
            </c:spPr>
          </c:marker>
          <c:xVal>
            <c:numRef>
              <c:f>'RACE_develop(ed)(ing)'!$C$70</c:f>
              <c:numCache>
                <c:formatCode>0</c:formatCode>
                <c:ptCount val="1"/>
                <c:pt idx="0">
                  <c:v>7.1078199999999798</c:v>
                </c:pt>
              </c:numCache>
            </c:numRef>
          </c:xVal>
          <c:yVal>
            <c:numLit>
              <c:formatCode>General</c:formatCode>
              <c:ptCount val="1"/>
              <c:pt idx="0">
                <c:v>21</c:v>
              </c:pt>
            </c:numLit>
          </c:yVal>
        </c:ser>
        <c:ser>
          <c:idx val="22"/>
          <c:order val="22"/>
          <c:tx>
            <c:strRef>
              <c:f>'RACE_develop(ed)(ing)'!$A$71</c:f>
              <c:strCache>
                <c:ptCount val="1"/>
                <c:pt idx="0">
                  <c:v>PAN</c:v>
                </c:pt>
              </c:strCache>
            </c:strRef>
          </c:tx>
          <c:spPr>
            <a:ln w="28575">
              <a:noFill/>
            </a:ln>
          </c:spPr>
          <c:marker>
            <c:symbol val="diamond"/>
            <c:size val="9"/>
            <c:spPr>
              <a:solidFill>
                <a:srgbClr val="605F5D"/>
              </a:solidFill>
              <a:ln>
                <a:noFill/>
              </a:ln>
            </c:spPr>
          </c:marker>
          <c:xVal>
            <c:numRef>
              <c:f>'RACE_develop(ed)(ing)'!$C$71</c:f>
              <c:numCache>
                <c:formatCode>0</c:formatCode>
                <c:ptCount val="1"/>
                <c:pt idx="0">
                  <c:v>4.7393400000000199</c:v>
                </c:pt>
              </c:numCache>
            </c:numRef>
          </c:xVal>
          <c:yVal>
            <c:numLit>
              <c:formatCode>General</c:formatCode>
              <c:ptCount val="1"/>
              <c:pt idx="0">
                <c:v>22</c:v>
              </c:pt>
            </c:numLit>
          </c:yVal>
        </c:ser>
        <c:ser>
          <c:idx val="23"/>
          <c:order val="23"/>
          <c:tx>
            <c:strRef>
              <c:f>'RACE_develop(ed)(ing)'!$A$72</c:f>
              <c:strCache>
                <c:ptCount val="1"/>
                <c:pt idx="0">
                  <c:v>CUB</c:v>
                </c:pt>
              </c:strCache>
            </c:strRef>
          </c:tx>
          <c:spPr>
            <a:ln w="28575">
              <a:noFill/>
            </a:ln>
          </c:spPr>
          <c:marker>
            <c:symbol val="diamond"/>
            <c:size val="9"/>
            <c:spPr>
              <a:solidFill>
                <a:srgbClr val="605F5D"/>
              </a:solidFill>
              <a:ln>
                <a:noFill/>
              </a:ln>
            </c:spPr>
          </c:marker>
          <c:xVal>
            <c:numRef>
              <c:f>'RACE_develop(ed)(ing)'!$C$72</c:f>
              <c:numCache>
                <c:formatCode>0</c:formatCode>
                <c:ptCount val="1"/>
                <c:pt idx="0">
                  <c:v>41.276600000000002</c:v>
                </c:pt>
              </c:numCache>
            </c:numRef>
          </c:xVal>
          <c:yVal>
            <c:numLit>
              <c:formatCode>General</c:formatCode>
              <c:ptCount val="1"/>
              <c:pt idx="0">
                <c:v>23</c:v>
              </c:pt>
            </c:numLit>
          </c:yVal>
        </c:ser>
        <c:axId val="265237632"/>
        <c:axId val="296156544"/>
      </c:scatterChart>
      <c:catAx>
        <c:axId val="296153088"/>
        <c:scaling>
          <c:orientation val="minMax"/>
        </c:scaling>
        <c:axPos val="l"/>
        <c:tickLblPos val="nextTo"/>
        <c:txPr>
          <a:bodyPr/>
          <a:lstStyle/>
          <a:p>
            <a:pPr>
              <a:defRPr lang="en-CA" sz="900"/>
            </a:pPr>
            <a:endParaRPr lang="en-US"/>
          </a:p>
        </c:txPr>
        <c:crossAx val="296155008"/>
        <c:crosses val="autoZero"/>
        <c:lblAlgn val="ctr"/>
        <c:lblOffset val="100"/>
        <c:tickLblSkip val="1"/>
      </c:catAx>
      <c:valAx>
        <c:axId val="296155008"/>
        <c:scaling>
          <c:orientation val="minMax"/>
          <c:max val="100"/>
          <c:min val="0"/>
        </c:scaling>
        <c:axPos val="b"/>
        <c:majorGridlines/>
        <c:numFmt formatCode="#,##0;#" sourceLinked="1"/>
        <c:tickLblPos val="nextTo"/>
        <c:txPr>
          <a:bodyPr/>
          <a:lstStyle/>
          <a:p>
            <a:pPr>
              <a:defRPr lang="en-CA" sz="900"/>
            </a:pPr>
            <a:endParaRPr lang="en-US"/>
          </a:p>
        </c:txPr>
        <c:crossAx val="296153088"/>
        <c:crossesAt val="1"/>
        <c:crossBetween val="between"/>
        <c:majorUnit val="25"/>
        <c:minorUnit val="5"/>
      </c:valAx>
      <c:valAx>
        <c:axId val="296156544"/>
        <c:scaling>
          <c:orientation val="minMax"/>
          <c:max val="23.5"/>
          <c:min val="0.5"/>
        </c:scaling>
        <c:delete val="1"/>
        <c:axPos val="r"/>
        <c:numFmt formatCode="General" sourceLinked="1"/>
        <c:tickLblPos val="high"/>
        <c:crossAx val="265237632"/>
        <c:crosses val="max"/>
        <c:crossBetween val="midCat"/>
        <c:majorUnit val="1"/>
        <c:minorUnit val="1"/>
      </c:valAx>
      <c:valAx>
        <c:axId val="265237632"/>
        <c:scaling>
          <c:orientation val="minMax"/>
        </c:scaling>
        <c:delete val="1"/>
        <c:axPos val="b"/>
        <c:numFmt formatCode="0" sourceLinked="1"/>
        <c:tickLblPos val="nextTo"/>
        <c:crossAx val="296156544"/>
        <c:crosses val="autoZero"/>
        <c:crossBetween val="midCat"/>
      </c:valAx>
    </c:plotArea>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Sheet1!$A$15</c:f>
              <c:strCache>
                <c:ptCount val="1"/>
                <c:pt idx="0">
                  <c:v>Situation 1995</c:v>
                </c:pt>
              </c:strCache>
            </c:strRef>
          </c:tx>
          <c:marker>
            <c:symbol val="circle"/>
            <c:size val="10"/>
          </c:marker>
          <c:dLbls>
            <c:dLbl>
              <c:idx val="0"/>
              <c:layout>
                <c:manualLayout>
                  <c:x val="-3.5149384885764592E-2"/>
                  <c:y val="7.9601976190443124E-2"/>
                </c:manualLayout>
              </c:layout>
              <c:tx>
                <c:rich>
                  <a:bodyPr/>
                  <a:lstStyle/>
                  <a:p>
                    <a:r>
                      <a:rPr smtClean="0"/>
                      <a:t>1995</a:t>
                    </a:r>
                    <a:r>
                      <a:rPr lang="mn-MN" baseline="0" dirty="0" smtClean="0"/>
                      <a:t> оны байдлаар</a:t>
                    </a:r>
                    <a:endParaRPr/>
                  </a:p>
                </c:rich>
              </c:tx>
              <c:showSerName val="1"/>
            </c:dLbl>
            <c:txPr>
              <a:bodyPr/>
              <a:lstStyle/>
              <a:p>
                <a:pPr>
                  <a:defRPr lang="en-CA"/>
                </a:pPr>
                <a:endParaRPr lang="en-US"/>
              </a:p>
            </c:txPr>
            <c:showSerName val="1"/>
          </c:dLbls>
          <c:cat>
            <c:numRef>
              <c:f>Sheet1!$B$14:$V$14</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Sheet1!$B$15:$V$15</c:f>
              <c:numCache>
                <c:formatCode>General</c:formatCode>
                <c:ptCount val="21"/>
                <c:pt idx="0">
                  <c:v>0.57356244555341951</c:v>
                </c:pt>
              </c:numCache>
            </c:numRef>
          </c:val>
        </c:ser>
        <c:ser>
          <c:idx val="1"/>
          <c:order val="1"/>
          <c:tx>
            <c:strRef>
              <c:f>Sheet1!$A$16</c:f>
              <c:strCache>
                <c:ptCount val="1"/>
                <c:pt idx="0">
                  <c:v>China real data</c:v>
                </c:pt>
              </c:strCache>
            </c:strRef>
          </c:tx>
          <c:marker>
            <c:symbol val="none"/>
          </c:marker>
          <c:cat>
            <c:numRef>
              <c:f>Sheet1!$B$14:$V$14</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Sheet1!$B$16:$V$16</c:f>
              <c:numCache>
                <c:formatCode>General</c:formatCode>
                <c:ptCount val="21"/>
                <c:pt idx="0">
                  <c:v>0.57356244555341951</c:v>
                </c:pt>
                <c:pt idx="1">
                  <c:v>0.56827671938685997</c:v>
                </c:pt>
                <c:pt idx="2">
                  <c:v>0.64472639300237233</c:v>
                </c:pt>
                <c:pt idx="3">
                  <c:v>0.65296814434613004</c:v>
                </c:pt>
                <c:pt idx="4">
                  <c:v>0.75704984055579483</c:v>
                </c:pt>
                <c:pt idx="5">
                  <c:v>0.90275565538646063</c:v>
                </c:pt>
                <c:pt idx="6">
                  <c:v>0.95068932390133998</c:v>
                </c:pt>
                <c:pt idx="7">
                  <c:v>1.07003342773292</c:v>
                </c:pt>
                <c:pt idx="8">
                  <c:v>1.1335582079238899</c:v>
                </c:pt>
                <c:pt idx="9">
                  <c:v>1.2298914448496938</c:v>
                </c:pt>
                <c:pt idx="10">
                  <c:v>1.32475827532725</c:v>
                </c:pt>
                <c:pt idx="11">
                  <c:v>1.3883015834497801</c:v>
                </c:pt>
                <c:pt idx="12">
                  <c:v>1.3958232314708099</c:v>
                </c:pt>
                <c:pt idx="13">
                  <c:v>1.4698579892170001</c:v>
                </c:pt>
                <c:pt idx="14">
                  <c:v>1.7039617573668715</c:v>
                </c:pt>
                <c:pt idx="15">
                  <c:v>1.7745926333536899</c:v>
                </c:pt>
              </c:numCache>
            </c:numRef>
          </c:val>
        </c:ser>
        <c:ser>
          <c:idx val="2"/>
          <c:order val="2"/>
          <c:tx>
            <c:strRef>
              <c:f>Sheet1!$A$17</c:f>
              <c:strCache>
                <c:ptCount val="1"/>
                <c:pt idx="0">
                  <c:v>Target 2015</c:v>
                </c:pt>
              </c:strCache>
            </c:strRef>
          </c:tx>
          <c:marker>
            <c:symbol val="triangle"/>
            <c:size val="10"/>
            <c:spPr>
              <a:solidFill>
                <a:srgbClr val="FF0000"/>
              </a:solidFill>
            </c:spPr>
          </c:marker>
          <c:dLbls>
            <c:dLbl>
              <c:idx val="20"/>
              <c:layout>
                <c:manualLayout>
                  <c:x val="-2.10896309314587E-2"/>
                  <c:y val="-5.3067984126962134E-2"/>
                </c:manualLayout>
              </c:layout>
              <c:tx>
                <c:rich>
                  <a:bodyPr/>
                  <a:lstStyle/>
                  <a:p>
                    <a:r>
                      <a:rPr lang="mn-MN" dirty="0" smtClean="0"/>
                      <a:t>Зорилт</a:t>
                    </a:r>
                    <a:r>
                      <a:rPr smtClean="0"/>
                      <a:t> </a:t>
                    </a:r>
                    <a:r>
                      <a:t>2015</a:t>
                    </a:r>
                  </a:p>
                </c:rich>
              </c:tx>
              <c:showSerName val="1"/>
            </c:dLbl>
            <c:txPr>
              <a:bodyPr/>
              <a:lstStyle/>
              <a:p>
                <a:pPr>
                  <a:defRPr lang="en-CA"/>
                </a:pPr>
                <a:endParaRPr lang="en-US"/>
              </a:p>
            </c:txPr>
            <c:showSerName val="1"/>
          </c:dLbls>
          <c:cat>
            <c:numRef>
              <c:f>Sheet1!$B$14:$V$14</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Sheet1!$B$17:$V$17</c:f>
              <c:numCache>
                <c:formatCode>General</c:formatCode>
                <c:ptCount val="21"/>
                <c:pt idx="20">
                  <c:v>2.2000000000000002</c:v>
                </c:pt>
              </c:numCache>
            </c:numRef>
          </c:val>
        </c:ser>
        <c:marker val="1"/>
        <c:axId val="264199168"/>
        <c:axId val="264209152"/>
      </c:lineChart>
      <c:catAx>
        <c:axId val="264199168"/>
        <c:scaling>
          <c:orientation val="minMax"/>
        </c:scaling>
        <c:axPos val="b"/>
        <c:numFmt formatCode="General" sourceLinked="1"/>
        <c:tickLblPos val="nextTo"/>
        <c:txPr>
          <a:bodyPr/>
          <a:lstStyle/>
          <a:p>
            <a:pPr>
              <a:defRPr lang="en-CA"/>
            </a:pPr>
            <a:endParaRPr lang="en-US"/>
          </a:p>
        </c:txPr>
        <c:crossAx val="264209152"/>
        <c:crosses val="autoZero"/>
        <c:auto val="1"/>
        <c:lblAlgn val="ctr"/>
        <c:lblOffset val="100"/>
      </c:catAx>
      <c:valAx>
        <c:axId val="264209152"/>
        <c:scaling>
          <c:orientation val="minMax"/>
        </c:scaling>
        <c:axPos val="l"/>
        <c:majorGridlines/>
        <c:numFmt formatCode="General" sourceLinked="1"/>
        <c:tickLblPos val="nextTo"/>
        <c:txPr>
          <a:bodyPr/>
          <a:lstStyle/>
          <a:p>
            <a:pPr>
              <a:defRPr lang="en-CA"/>
            </a:pPr>
            <a:endParaRPr lang="en-US"/>
          </a:p>
        </c:txPr>
        <c:crossAx val="264199168"/>
        <c:crosses val="autoZero"/>
        <c:crossBetween val="between"/>
      </c:valAx>
    </c:plotArea>
    <c:legend>
      <c:legendPos val="t"/>
      <c:layout/>
      <c:txPr>
        <a:bodyPr/>
        <a:lstStyle/>
        <a:p>
          <a:pPr>
            <a:defRPr lang="en-CA"/>
          </a:pPr>
          <a:endParaRPr lang="en-US"/>
        </a:p>
      </c:txPr>
    </c:legend>
    <c:plotVisOnly val="1"/>
    <c:dispBlanksAs val="gap"/>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dirty="0" smtClean="0"/>
              <a:t>Судлаачид</a:t>
            </a:r>
            <a:r>
              <a:rPr smtClean="0"/>
              <a:t> (</a:t>
            </a:r>
            <a:r>
              <a:rPr lang="mn-MN" sz="1800" b="1" i="0" u="none" strike="noStrike" baseline="0" dirty="0" smtClean="0"/>
              <a:t>Нэлэнхүй тооллого НТ</a:t>
            </a:r>
            <a:r>
              <a:rPr smtClean="0"/>
              <a:t>) </a:t>
            </a:r>
            <a:r>
              <a:rPr/>
              <a:t>- </a:t>
            </a:r>
            <a:r>
              <a:rPr lang="mn-MN" dirty="0" smtClean="0"/>
              <a:t>Нийт</a:t>
            </a:r>
            <a:endParaRPr/>
          </a:p>
        </c:rich>
      </c:tx>
      <c:layout/>
    </c:title>
    <c:plotArea>
      <c:layout/>
      <c:lineChart>
        <c:grouping val="standard"/>
        <c:ser>
          <c:idx val="0"/>
          <c:order val="0"/>
          <c:tx>
            <c:strRef>
              <c:f>graphs!$A$2</c:f>
              <c:strCache>
                <c:ptCount val="1"/>
                <c:pt idx="0">
                  <c:v>Researchers (HC) - Total</c:v>
                </c:pt>
              </c:strCache>
            </c:strRef>
          </c:tx>
          <c:marker>
            <c:symbol val="none"/>
          </c:marker>
          <c:cat>
            <c:numRef>
              <c:f>graphs!$B$1:$S$1</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graphs!$B$2:$S$2</c:f>
              <c:numCache>
                <c:formatCode>General</c:formatCode>
                <c:ptCount val="18"/>
                <c:pt idx="0">
                  <c:v>1442</c:v>
                </c:pt>
                <c:pt idx="1">
                  <c:v>1634</c:v>
                </c:pt>
                <c:pt idx="2">
                  <c:v>1727</c:v>
                </c:pt>
                <c:pt idx="3">
                  <c:v>1794</c:v>
                </c:pt>
                <c:pt idx="4">
                  <c:v>1631</c:v>
                </c:pt>
                <c:pt idx="5">
                  <c:v>2087</c:v>
                </c:pt>
                <c:pt idx="6">
                  <c:v>1973</c:v>
                </c:pt>
                <c:pt idx="7">
                  <c:v>1995</c:v>
                </c:pt>
                <c:pt idx="8">
                  <c:v>1991</c:v>
                </c:pt>
                <c:pt idx="9">
                  <c:v>1731</c:v>
                </c:pt>
                <c:pt idx="10">
                  <c:v>1707</c:v>
                </c:pt>
                <c:pt idx="11">
                  <c:v>1740</c:v>
                </c:pt>
                <c:pt idx="12">
                  <c:v>1723</c:v>
                </c:pt>
                <c:pt idx="13">
                  <c:v>1748</c:v>
                </c:pt>
                <c:pt idx="14">
                  <c:v>1739</c:v>
                </c:pt>
                <c:pt idx="15">
                  <c:v>1799</c:v>
                </c:pt>
                <c:pt idx="16">
                  <c:v>1824</c:v>
                </c:pt>
                <c:pt idx="17">
                  <c:v>1912</c:v>
                </c:pt>
              </c:numCache>
            </c:numRef>
          </c:val>
        </c:ser>
        <c:marker val="1"/>
        <c:axId val="272321536"/>
        <c:axId val="272339712"/>
      </c:lineChart>
      <c:catAx>
        <c:axId val="272321536"/>
        <c:scaling>
          <c:orientation val="minMax"/>
        </c:scaling>
        <c:axPos val="b"/>
        <c:numFmt formatCode="General" sourceLinked="1"/>
        <c:tickLblPos val="nextTo"/>
        <c:txPr>
          <a:bodyPr/>
          <a:lstStyle/>
          <a:p>
            <a:pPr>
              <a:defRPr lang="en-CA"/>
            </a:pPr>
            <a:endParaRPr lang="en-US"/>
          </a:p>
        </c:txPr>
        <c:crossAx val="272339712"/>
        <c:crosses val="autoZero"/>
        <c:auto val="1"/>
        <c:lblAlgn val="ctr"/>
        <c:lblOffset val="100"/>
      </c:catAx>
      <c:valAx>
        <c:axId val="272339712"/>
        <c:scaling>
          <c:orientation val="minMax"/>
        </c:scaling>
        <c:axPos val="l"/>
        <c:majorGridlines/>
        <c:numFmt formatCode="General" sourceLinked="0"/>
        <c:tickLblPos val="nextTo"/>
        <c:txPr>
          <a:bodyPr/>
          <a:lstStyle/>
          <a:p>
            <a:pPr>
              <a:defRPr lang="en-CA"/>
            </a:pPr>
            <a:endParaRPr lang="en-US"/>
          </a:p>
        </c:txPr>
        <c:crossAx val="272321536"/>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sz="1800" b="1" i="0" u="none" strike="noStrike" baseline="0" dirty="0" smtClean="0"/>
              <a:t>Судлаачдын тоо сая хүн тутамд</a:t>
            </a:r>
            <a:r>
              <a:rPr smtClean="0"/>
              <a:t> (</a:t>
            </a:r>
            <a:r>
              <a:rPr lang="mn-MN" dirty="0" smtClean="0"/>
              <a:t>НТ</a:t>
            </a:r>
            <a:r>
              <a:rPr smtClean="0"/>
              <a:t>)</a:t>
            </a:r>
            <a:endParaRPr/>
          </a:p>
        </c:rich>
      </c:tx>
      <c:layout/>
    </c:title>
    <c:plotArea>
      <c:layout/>
      <c:lineChart>
        <c:grouping val="standard"/>
        <c:ser>
          <c:idx val="0"/>
          <c:order val="0"/>
          <c:tx>
            <c:strRef>
              <c:f>graphs!$A$27</c:f>
              <c:strCache>
                <c:ptCount val="1"/>
                <c:pt idx="0">
                  <c:v>Researchers per million inhabitants (HC)</c:v>
                </c:pt>
              </c:strCache>
            </c:strRef>
          </c:tx>
          <c:marker>
            <c:symbol val="none"/>
          </c:marker>
          <c:cat>
            <c:numRef>
              <c:f>graphs!$B$26:$S$26</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graphs!$B$27:$S$27</c:f>
              <c:numCache>
                <c:formatCode>General</c:formatCode>
                <c:ptCount val="18"/>
                <c:pt idx="0">
                  <c:v>622</c:v>
                </c:pt>
                <c:pt idx="1">
                  <c:v>700</c:v>
                </c:pt>
                <c:pt idx="2">
                  <c:v>733</c:v>
                </c:pt>
                <c:pt idx="3">
                  <c:v>755</c:v>
                </c:pt>
                <c:pt idx="4">
                  <c:v>680</c:v>
                </c:pt>
                <c:pt idx="5">
                  <c:v>863</c:v>
                </c:pt>
                <c:pt idx="6">
                  <c:v>808</c:v>
                </c:pt>
                <c:pt idx="7">
                  <c:v>808</c:v>
                </c:pt>
                <c:pt idx="8">
                  <c:v>798</c:v>
                </c:pt>
                <c:pt idx="9">
                  <c:v>685</c:v>
                </c:pt>
                <c:pt idx="10">
                  <c:v>667</c:v>
                </c:pt>
                <c:pt idx="11">
                  <c:v>671</c:v>
                </c:pt>
                <c:pt idx="12">
                  <c:v>654</c:v>
                </c:pt>
                <c:pt idx="13">
                  <c:v>654</c:v>
                </c:pt>
                <c:pt idx="14">
                  <c:v>641</c:v>
                </c:pt>
                <c:pt idx="15">
                  <c:v>653</c:v>
                </c:pt>
                <c:pt idx="16" formatCode="0">
                  <c:v>652.24760806784525</c:v>
                </c:pt>
                <c:pt idx="17" formatCode="0">
                  <c:v>673.45925941319547</c:v>
                </c:pt>
              </c:numCache>
            </c:numRef>
          </c:val>
        </c:ser>
        <c:marker val="1"/>
        <c:axId val="266413952"/>
        <c:axId val="266509696"/>
      </c:lineChart>
      <c:catAx>
        <c:axId val="266413952"/>
        <c:scaling>
          <c:orientation val="minMax"/>
        </c:scaling>
        <c:axPos val="b"/>
        <c:numFmt formatCode="General" sourceLinked="1"/>
        <c:tickLblPos val="nextTo"/>
        <c:txPr>
          <a:bodyPr/>
          <a:lstStyle/>
          <a:p>
            <a:pPr>
              <a:defRPr lang="en-CA"/>
            </a:pPr>
            <a:endParaRPr lang="en-US"/>
          </a:p>
        </c:txPr>
        <c:crossAx val="266509696"/>
        <c:crosses val="autoZero"/>
        <c:auto val="1"/>
        <c:lblAlgn val="ctr"/>
        <c:lblOffset val="100"/>
      </c:catAx>
      <c:valAx>
        <c:axId val="266509696"/>
        <c:scaling>
          <c:orientation val="minMax"/>
        </c:scaling>
        <c:axPos val="l"/>
        <c:majorGridlines/>
        <c:numFmt formatCode="General" sourceLinked="0"/>
        <c:tickLblPos val="nextTo"/>
        <c:txPr>
          <a:bodyPr/>
          <a:lstStyle/>
          <a:p>
            <a:pPr>
              <a:defRPr lang="en-CA"/>
            </a:pPr>
            <a:endParaRPr lang="en-US"/>
          </a:p>
        </c:txPr>
        <c:crossAx val="266413952"/>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dirty="0" smtClean="0"/>
              <a:t>Судлаачид</a:t>
            </a:r>
            <a:r>
              <a:rPr smtClean="0"/>
              <a:t> (</a:t>
            </a:r>
            <a:r>
              <a:rPr lang="mn-MN" dirty="0" smtClean="0"/>
              <a:t>НТ</a:t>
            </a:r>
            <a:r>
              <a:rPr smtClean="0"/>
              <a:t>) </a:t>
            </a:r>
            <a:r>
              <a:t>- </a:t>
            </a:r>
            <a:r>
              <a:rPr/>
              <a:t>% </a:t>
            </a:r>
            <a:r>
              <a:rPr lang="mn-MN" dirty="0" smtClean="0"/>
              <a:t>Эмэгтэй</a:t>
            </a:r>
            <a:endParaRPr/>
          </a:p>
        </c:rich>
      </c:tx>
      <c:layout/>
    </c:title>
    <c:plotArea>
      <c:layout>
        <c:manualLayout>
          <c:layoutTarget val="inner"/>
          <c:xMode val="edge"/>
          <c:yMode val="edge"/>
          <c:x val="3.8896348893888266E-2"/>
          <c:y val="9.8177083333333345E-2"/>
          <c:w val="0.93729412729658912"/>
          <c:h val="0.81193138943569554"/>
        </c:manualLayout>
      </c:layout>
      <c:lineChart>
        <c:grouping val="standard"/>
        <c:ser>
          <c:idx val="0"/>
          <c:order val="0"/>
          <c:tx>
            <c:strRef>
              <c:f>graphs!$A$51</c:f>
              <c:strCache>
                <c:ptCount val="1"/>
                <c:pt idx="0">
                  <c:v>Researchers (HC) - % Female</c:v>
                </c:pt>
              </c:strCache>
            </c:strRef>
          </c:tx>
          <c:cat>
            <c:numRef>
              <c:f>graphs!$B$50:$S$50</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graphs!$B$51:$S$51</c:f>
              <c:numCache>
                <c:formatCode>General</c:formatCode>
                <c:ptCount val="18"/>
                <c:pt idx="0">
                  <c:v>52.2</c:v>
                </c:pt>
                <c:pt idx="5">
                  <c:v>43.2</c:v>
                </c:pt>
                <c:pt idx="6">
                  <c:v>46.8</c:v>
                </c:pt>
                <c:pt idx="7">
                  <c:v>45.6</c:v>
                </c:pt>
                <c:pt idx="8">
                  <c:v>45.6</c:v>
                </c:pt>
                <c:pt idx="9">
                  <c:v>47.3</c:v>
                </c:pt>
                <c:pt idx="10">
                  <c:v>48.2</c:v>
                </c:pt>
                <c:pt idx="11">
                  <c:v>48.1</c:v>
                </c:pt>
                <c:pt idx="12">
                  <c:v>47.4</c:v>
                </c:pt>
                <c:pt idx="13" formatCode="0.0">
                  <c:v>51.887871853546564</c:v>
                </c:pt>
                <c:pt idx="14">
                  <c:v>49.7</c:v>
                </c:pt>
                <c:pt idx="15">
                  <c:v>49.2</c:v>
                </c:pt>
                <c:pt idx="16" formatCode="0.0">
                  <c:v>49.616228070175438</c:v>
                </c:pt>
                <c:pt idx="17" formatCode="0.0">
                  <c:v>48.901673640167346</c:v>
                </c:pt>
              </c:numCache>
            </c:numRef>
          </c:val>
        </c:ser>
        <c:marker val="1"/>
        <c:axId val="271432320"/>
        <c:axId val="273269120"/>
      </c:lineChart>
      <c:catAx>
        <c:axId val="271432320"/>
        <c:scaling>
          <c:orientation val="minMax"/>
        </c:scaling>
        <c:axPos val="b"/>
        <c:numFmt formatCode="General" sourceLinked="1"/>
        <c:tickLblPos val="nextTo"/>
        <c:txPr>
          <a:bodyPr/>
          <a:lstStyle/>
          <a:p>
            <a:pPr>
              <a:defRPr lang="en-CA"/>
            </a:pPr>
            <a:endParaRPr lang="en-US"/>
          </a:p>
        </c:txPr>
        <c:crossAx val="273269120"/>
        <c:crosses val="autoZero"/>
        <c:auto val="1"/>
        <c:lblAlgn val="ctr"/>
        <c:lblOffset val="100"/>
      </c:catAx>
      <c:valAx>
        <c:axId val="273269120"/>
        <c:scaling>
          <c:orientation val="minMax"/>
        </c:scaling>
        <c:axPos val="l"/>
        <c:majorGridlines/>
        <c:numFmt formatCode="General" sourceLinked="0"/>
        <c:tickLblPos val="nextTo"/>
        <c:txPr>
          <a:bodyPr/>
          <a:lstStyle/>
          <a:p>
            <a:pPr>
              <a:defRPr lang="en-CA"/>
            </a:pPr>
            <a:endParaRPr lang="en-US"/>
          </a:p>
        </c:txPr>
        <c:crossAx val="271432320"/>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dirty="0" smtClean="0"/>
              <a:t>Дэлхий даяар</a:t>
            </a:r>
            <a:endParaRPr lang="en-GB" dirty="0"/>
          </a:p>
        </c:rich>
      </c:tx>
      <c:layout/>
    </c:title>
    <c:plotArea>
      <c:layout>
        <c:manualLayout>
          <c:layoutTarget val="inner"/>
          <c:xMode val="edge"/>
          <c:yMode val="edge"/>
          <c:x val="0.16493183143773718"/>
          <c:y val="0.22515268924717738"/>
          <c:w val="0.79648792164868276"/>
          <c:h val="0.64342977961088332"/>
        </c:manualLayout>
      </c:layout>
      <c:lineChart>
        <c:grouping val="standard"/>
        <c:ser>
          <c:idx val="0"/>
          <c:order val="0"/>
          <c:tx>
            <c:strRef>
              <c:f>'world total'!$A$47</c:f>
              <c:strCache>
                <c:ptCount val="1"/>
                <c:pt idx="0">
                  <c:v>Эр</c:v>
                </c:pt>
              </c:strCache>
            </c:strRef>
          </c:tx>
          <c:spPr>
            <a:ln w="44450">
              <a:solidFill>
                <a:schemeClr val="tx2"/>
              </a:solidFill>
            </a:ln>
          </c:spPr>
          <c:marker>
            <c:symbol val="diamond"/>
            <c:size val="12"/>
            <c:spPr>
              <a:solidFill>
                <a:schemeClr val="tx2"/>
              </a:solidFill>
            </c:spPr>
          </c:marker>
          <c:cat>
            <c:strRef>
              <c:f>'world total'!$B$46:$E$46</c:f>
              <c:strCache>
                <c:ptCount val="4"/>
                <c:pt idx="0">
                  <c:v>First degree</c:v>
                </c:pt>
                <c:pt idx="1">
                  <c:v>Second degree</c:v>
                </c:pt>
                <c:pt idx="2">
                  <c:v>Doctoral degree</c:v>
                </c:pt>
                <c:pt idx="3">
                  <c:v>Researchers</c:v>
                </c:pt>
              </c:strCache>
            </c:strRef>
          </c:cat>
          <c:val>
            <c:numRef>
              <c:f>'world total'!$B$47:$E$47</c:f>
              <c:numCache>
                <c:formatCode>0</c:formatCode>
                <c:ptCount val="4"/>
                <c:pt idx="0">
                  <c:v>46.058573176144243</c:v>
                </c:pt>
                <c:pt idx="1">
                  <c:v>43.641550811549912</c:v>
                </c:pt>
                <c:pt idx="2">
                  <c:v>55.133163737744155</c:v>
                </c:pt>
                <c:pt idx="3">
                  <c:v>70</c:v>
                </c:pt>
              </c:numCache>
            </c:numRef>
          </c:val>
        </c:ser>
        <c:ser>
          <c:idx val="1"/>
          <c:order val="1"/>
          <c:tx>
            <c:strRef>
              <c:f>'world total'!$A$48</c:f>
              <c:strCache>
                <c:ptCount val="1"/>
                <c:pt idx="0">
                  <c:v>Эм</c:v>
                </c:pt>
              </c:strCache>
            </c:strRef>
          </c:tx>
          <c:spPr>
            <a:ln w="44450">
              <a:solidFill>
                <a:srgbClr val="E626D8"/>
              </a:solidFill>
            </a:ln>
          </c:spPr>
          <c:marker>
            <c:symbol val="square"/>
            <c:size val="12"/>
            <c:spPr>
              <a:solidFill>
                <a:srgbClr val="E626D8"/>
              </a:solidFill>
            </c:spPr>
          </c:marker>
          <c:cat>
            <c:strRef>
              <c:f>'world total'!$B$46:$E$46</c:f>
              <c:strCache>
                <c:ptCount val="4"/>
                <c:pt idx="0">
                  <c:v>First degree</c:v>
                </c:pt>
                <c:pt idx="1">
                  <c:v>Second degree</c:v>
                </c:pt>
                <c:pt idx="2">
                  <c:v>Doctoral degree</c:v>
                </c:pt>
                <c:pt idx="3">
                  <c:v>Researchers</c:v>
                </c:pt>
              </c:strCache>
            </c:strRef>
          </c:cat>
          <c:val>
            <c:numRef>
              <c:f>'world total'!$B$48:$E$48</c:f>
              <c:numCache>
                <c:formatCode>0</c:formatCode>
                <c:ptCount val="4"/>
                <c:pt idx="0">
                  <c:v>53.941426823855757</c:v>
                </c:pt>
                <c:pt idx="1">
                  <c:v>56.358449188450095</c:v>
                </c:pt>
                <c:pt idx="2">
                  <c:v>44.866836262255852</c:v>
                </c:pt>
                <c:pt idx="3">
                  <c:v>30</c:v>
                </c:pt>
              </c:numCache>
            </c:numRef>
          </c:val>
        </c:ser>
        <c:marker val="1"/>
        <c:axId val="271303424"/>
        <c:axId val="271305728"/>
      </c:lineChart>
      <c:catAx>
        <c:axId val="271303424"/>
        <c:scaling>
          <c:orientation val="minMax"/>
        </c:scaling>
        <c:axPos val="b"/>
        <c:tickLblPos val="nextTo"/>
        <c:txPr>
          <a:bodyPr/>
          <a:lstStyle/>
          <a:p>
            <a:pPr>
              <a:defRPr lang="en-CA"/>
            </a:pPr>
            <a:endParaRPr lang="en-US"/>
          </a:p>
        </c:txPr>
        <c:crossAx val="271305728"/>
        <c:crosses val="autoZero"/>
        <c:auto val="1"/>
        <c:lblAlgn val="ctr"/>
        <c:lblOffset val="100"/>
      </c:catAx>
      <c:valAx>
        <c:axId val="271305728"/>
        <c:scaling>
          <c:orientation val="minMax"/>
        </c:scaling>
        <c:axPos val="l"/>
        <c:majorGridlines/>
        <c:title>
          <c:tx>
            <c:rich>
              <a:bodyPr rot="-5400000" vert="horz"/>
              <a:lstStyle/>
              <a:p>
                <a:pPr>
                  <a:defRPr lang="en-CA"/>
                </a:pPr>
                <a:endParaRPr lang="mn-MN" dirty="0" smtClean="0"/>
              </a:p>
              <a:p>
                <a:pPr>
                  <a:defRPr lang="en-CA"/>
                </a:pPr>
                <a:r>
                  <a:rPr lang="mn-MN" dirty="0" smtClean="0"/>
                  <a:t>Төгсөгчид / судлаачдын эзлэх хувь</a:t>
                </a:r>
              </a:p>
              <a:p>
                <a:pPr>
                  <a:defRPr lang="en-CA"/>
                </a:pPr>
                <a:endParaRPr lang="en-GB" dirty="0"/>
              </a:p>
            </c:rich>
          </c:tx>
          <c:layout>
            <c:manualLayout>
              <c:xMode val="edge"/>
              <c:yMode val="edge"/>
              <c:x val="2.1604938271604989E-2"/>
              <c:y val="0.17224263633712486"/>
            </c:manualLayout>
          </c:layout>
        </c:title>
        <c:numFmt formatCode="0" sourceLinked="1"/>
        <c:tickLblPos val="nextTo"/>
        <c:txPr>
          <a:bodyPr/>
          <a:lstStyle/>
          <a:p>
            <a:pPr>
              <a:defRPr lang="en-CA"/>
            </a:pPr>
            <a:endParaRPr lang="en-US"/>
          </a:p>
        </c:txPr>
        <c:crossAx val="271303424"/>
        <c:crosses val="autoZero"/>
        <c:crossBetween val="between"/>
      </c:valAx>
    </c:plotArea>
    <c:legend>
      <c:legendPos val="t"/>
      <c:layout/>
      <c:txPr>
        <a:bodyPr/>
        <a:lstStyle/>
        <a:p>
          <a:pPr>
            <a:defRPr lang="en-CA"/>
          </a:pPr>
          <a:endParaRPr lang="en-US"/>
        </a:p>
      </c:txPr>
    </c:legend>
    <c:plotVisOnly val="1"/>
    <c:dispBlanksAs val="gap"/>
  </c:chart>
  <c:txPr>
    <a:bodyPr/>
    <a:lstStyle/>
    <a:p>
      <a:pPr>
        <a:defRPr sz="1800"/>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dirty="0" smtClean="0"/>
              <a:t>Судлаачид</a:t>
            </a:r>
            <a:r>
              <a:rPr lang="mn-MN" baseline="0" dirty="0" smtClean="0"/>
              <a:t> шинжлэх ухааны салбарт</a:t>
            </a:r>
            <a:r>
              <a:rPr smtClean="0"/>
              <a:t> (%)</a:t>
            </a:r>
            <a:endParaRPr/>
          </a:p>
        </c:rich>
      </c:tx>
      <c:layout>
        <c:manualLayout>
          <c:xMode val="edge"/>
          <c:yMode val="edge"/>
          <c:x val="0.28860857236595538"/>
          <c:y val="0"/>
        </c:manualLayout>
      </c:layout>
    </c:title>
    <c:plotArea>
      <c:layout/>
      <c:barChart>
        <c:barDir val="col"/>
        <c:grouping val="clustered"/>
        <c:ser>
          <c:idx val="0"/>
          <c:order val="0"/>
          <c:tx>
            <c:strRef>
              <c:f>graphs!$B$152</c:f>
              <c:strCache>
                <c:ptCount val="1"/>
                <c:pt idx="0">
                  <c:v>Researchers by field of science (%)</c:v>
                </c:pt>
              </c:strCache>
            </c:strRef>
          </c:tx>
          <c:cat>
            <c:strRef>
              <c:f>graphs!$A$153:$A$158</c:f>
              <c:strCache>
                <c:ptCount val="6"/>
                <c:pt idx="0">
                  <c:v>Байгалийн ШУ</c:v>
                </c:pt>
                <c:pt idx="1">
                  <c:v>Инженер технологи</c:v>
                </c:pt>
                <c:pt idx="2">
                  <c:v>Анагаах ухааны ШУ</c:v>
                </c:pt>
                <c:pt idx="3">
                  <c:v>Хөдөө аж ахуйн ШУ</c:v>
                </c:pt>
                <c:pt idx="4">
                  <c:v>Нийгмийн ШУ</c:v>
                </c:pt>
                <c:pt idx="5">
                  <c:v>Хүмүүнлэгийн ШУ</c:v>
                </c:pt>
              </c:strCache>
            </c:strRef>
          </c:cat>
          <c:val>
            <c:numRef>
              <c:f>graphs!$B$153:$B$158</c:f>
              <c:numCache>
                <c:formatCode>General</c:formatCode>
                <c:ptCount val="6"/>
                <c:pt idx="0">
                  <c:v>37.447698744769873</c:v>
                </c:pt>
                <c:pt idx="1">
                  <c:v>12.761506276150648</c:v>
                </c:pt>
                <c:pt idx="2">
                  <c:v>9.9372384937238483</c:v>
                </c:pt>
                <c:pt idx="3">
                  <c:v>15.899581589958174</c:v>
                </c:pt>
                <c:pt idx="4">
                  <c:v>23.95397489539749</c:v>
                </c:pt>
                <c:pt idx="5">
                  <c:v>0</c:v>
                </c:pt>
              </c:numCache>
            </c:numRef>
          </c:val>
        </c:ser>
        <c:axId val="272350208"/>
        <c:axId val="278922368"/>
      </c:barChart>
      <c:catAx>
        <c:axId val="272350208"/>
        <c:scaling>
          <c:orientation val="minMax"/>
        </c:scaling>
        <c:axPos val="b"/>
        <c:tickLblPos val="nextTo"/>
        <c:txPr>
          <a:bodyPr/>
          <a:lstStyle/>
          <a:p>
            <a:pPr>
              <a:defRPr lang="en-CA"/>
            </a:pPr>
            <a:endParaRPr lang="en-US"/>
          </a:p>
        </c:txPr>
        <c:crossAx val="278922368"/>
        <c:crosses val="autoZero"/>
        <c:auto val="1"/>
        <c:lblAlgn val="ctr"/>
        <c:lblOffset val="100"/>
      </c:catAx>
      <c:valAx>
        <c:axId val="278922368"/>
        <c:scaling>
          <c:orientation val="minMax"/>
        </c:scaling>
        <c:axPos val="l"/>
        <c:majorGridlines/>
        <c:numFmt formatCode="General" sourceLinked="1"/>
        <c:tickLblPos val="nextTo"/>
        <c:txPr>
          <a:bodyPr/>
          <a:lstStyle/>
          <a:p>
            <a:pPr>
              <a:defRPr lang="en-CA"/>
            </a:pPr>
            <a:endParaRPr lang="en-US"/>
          </a:p>
        </c:txPr>
        <c:crossAx val="272350208"/>
        <c:crosses val="autoZero"/>
        <c:crossBetween val="between"/>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CA"/>
            </a:pPr>
            <a:r>
              <a:rPr lang="mn-MN" dirty="0" smtClean="0"/>
              <a:t>Судлаачдын</a:t>
            </a:r>
            <a:r>
              <a:rPr lang="mn-MN" baseline="0" dirty="0" smtClean="0"/>
              <a:t> боловсролын түвшин </a:t>
            </a:r>
            <a:r>
              <a:rPr lang="en-GB" dirty="0" smtClean="0"/>
              <a:t>(%)</a:t>
            </a:r>
            <a:endParaRPr lang="en-GB" dirty="0"/>
          </a:p>
        </c:rich>
      </c:tx>
      <c:layout/>
    </c:title>
    <c:plotArea>
      <c:layout/>
      <c:barChart>
        <c:barDir val="col"/>
        <c:grouping val="clustered"/>
        <c:ser>
          <c:idx val="0"/>
          <c:order val="0"/>
          <c:cat>
            <c:strRef>
              <c:f>graphs!$N$183:$N$187</c:f>
              <c:strCache>
                <c:ptCount val="5"/>
                <c:pt idx="0">
                  <c:v>Доктор (ISCED 8)</c:v>
                </c:pt>
                <c:pt idx="1">
                  <c:v>Мастер (ISCED 7)</c:v>
                </c:pt>
                <c:pt idx="2">
                  <c:v>Баклавр (ISCED 6)</c:v>
                </c:pt>
                <c:pt idx="3">
                  <c:v>Богино хугацаат дээд боловсрол (ISCED 5)</c:v>
                </c:pt>
                <c:pt idx="4">
                  <c:v>Бусад мэргэжлүүд (ISCED 4 and below)</c:v>
                </c:pt>
              </c:strCache>
            </c:strRef>
          </c:cat>
          <c:val>
            <c:numRef>
              <c:f>graphs!$P$183:$P$187</c:f>
              <c:numCache>
                <c:formatCode>General</c:formatCode>
                <c:ptCount val="5"/>
                <c:pt idx="0">
                  <c:v>32.479079497907946</c:v>
                </c:pt>
                <c:pt idx="1">
                  <c:v>40.690376569037646</c:v>
                </c:pt>
                <c:pt idx="2">
                  <c:v>26.830543933054386</c:v>
                </c:pt>
                <c:pt idx="3">
                  <c:v>0</c:v>
                </c:pt>
                <c:pt idx="4">
                  <c:v>0</c:v>
                </c:pt>
              </c:numCache>
            </c:numRef>
          </c:val>
        </c:ser>
        <c:axId val="250733312"/>
        <c:axId val="250734848"/>
      </c:barChart>
      <c:catAx>
        <c:axId val="250733312"/>
        <c:scaling>
          <c:orientation val="minMax"/>
        </c:scaling>
        <c:axPos val="b"/>
        <c:tickLblPos val="nextTo"/>
        <c:txPr>
          <a:bodyPr/>
          <a:lstStyle/>
          <a:p>
            <a:pPr>
              <a:defRPr lang="en-CA"/>
            </a:pPr>
            <a:endParaRPr lang="en-US"/>
          </a:p>
        </c:txPr>
        <c:crossAx val="250734848"/>
        <c:crosses val="autoZero"/>
        <c:auto val="1"/>
        <c:lblAlgn val="ctr"/>
        <c:lblOffset val="100"/>
      </c:catAx>
      <c:valAx>
        <c:axId val="250734848"/>
        <c:scaling>
          <c:orientation val="minMax"/>
        </c:scaling>
        <c:axPos val="l"/>
        <c:majorGridlines/>
        <c:numFmt formatCode="General" sourceLinked="1"/>
        <c:tickLblPos val="nextTo"/>
        <c:txPr>
          <a:bodyPr/>
          <a:lstStyle/>
          <a:p>
            <a:pPr>
              <a:defRPr lang="en-CA"/>
            </a:pPr>
            <a:endParaRPr lang="en-US"/>
          </a:p>
        </c:txPr>
        <c:crossAx val="250733312"/>
        <c:crosses val="autoZero"/>
        <c:crossBetween val="between"/>
      </c:valAx>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4BEB5-4BAA-4BE3-80FA-7BED3F0A3457}" type="doc">
      <dgm:prSet loTypeId="urn:microsoft.com/office/officeart/2005/8/layout/hProcess9" loCatId="process" qsTypeId="urn:microsoft.com/office/officeart/2005/8/quickstyle/simple1" qsCatId="simple" csTypeId="urn:microsoft.com/office/officeart/2005/8/colors/accent2_2" csCatId="accent2" phldr="1"/>
      <dgm:spPr/>
    </dgm:pt>
    <dgm:pt modelId="{F6749AD4-1BF2-41E0-B003-7E288E562E0A}">
      <dgm:prSet phldrT="[Text]"/>
      <dgm:spPr/>
      <dgm:t>
        <a:bodyPr/>
        <a:lstStyle/>
        <a:p>
          <a:r>
            <a:rPr lang="mn-MN" dirty="0" smtClean="0"/>
            <a:t>Орц </a:t>
          </a:r>
          <a:r>
            <a:rPr lang="en-GB" dirty="0" smtClean="0"/>
            <a:t> (</a:t>
          </a:r>
          <a:r>
            <a:rPr lang="mn-MN" dirty="0" smtClean="0"/>
            <a:t>СХА-ын зардал</a:t>
          </a:r>
          <a:r>
            <a:rPr lang="en-GB" dirty="0" smtClean="0"/>
            <a:t>, </a:t>
          </a:r>
          <a:r>
            <a:rPr lang="mn-MN" dirty="0" smtClean="0"/>
            <a:t>хүний нөөц</a:t>
          </a:r>
          <a:r>
            <a:rPr lang="en-GB" dirty="0" smtClean="0"/>
            <a:t>)</a:t>
          </a:r>
          <a:endParaRPr lang="en-GB" dirty="0"/>
        </a:p>
      </dgm:t>
    </dgm:pt>
    <dgm:pt modelId="{E514AED2-4D1B-45DC-B171-3035FF6B2482}" type="parTrans" cxnId="{249FD2D2-99C3-4C84-8FE5-B04ADCB98894}">
      <dgm:prSet/>
      <dgm:spPr/>
      <dgm:t>
        <a:bodyPr/>
        <a:lstStyle/>
        <a:p>
          <a:endParaRPr lang="en-GB"/>
        </a:p>
      </dgm:t>
    </dgm:pt>
    <dgm:pt modelId="{49FD9DEA-9A22-4B92-B18D-C6CBFD7F538F}" type="sibTrans" cxnId="{249FD2D2-99C3-4C84-8FE5-B04ADCB98894}">
      <dgm:prSet/>
      <dgm:spPr/>
      <dgm:t>
        <a:bodyPr/>
        <a:lstStyle/>
        <a:p>
          <a:endParaRPr lang="en-GB"/>
        </a:p>
      </dgm:t>
    </dgm:pt>
    <dgm:pt modelId="{2A5EDF1E-D326-4E8D-90CD-B09B6A6F6936}">
      <dgm:prSet phldrT="[Text]"/>
      <dgm:spPr/>
      <dgm:t>
        <a:bodyPr/>
        <a:lstStyle/>
        <a:p>
          <a:r>
            <a:rPr lang="mn-MN" dirty="0" smtClean="0"/>
            <a:t>Хар хайрцаг</a:t>
          </a:r>
          <a:r>
            <a:rPr lang="en-GB" dirty="0" smtClean="0"/>
            <a:t> (</a:t>
          </a:r>
          <a:r>
            <a:rPr lang="mn-MN" dirty="0" smtClean="0"/>
            <a:t>Инноваци</a:t>
          </a:r>
          <a:r>
            <a:rPr lang="en-GB" dirty="0" smtClean="0"/>
            <a:t>)</a:t>
          </a:r>
          <a:endParaRPr lang="en-GB" dirty="0"/>
        </a:p>
      </dgm:t>
    </dgm:pt>
    <dgm:pt modelId="{CCDD61D6-0D15-47A1-82E7-07B3FD6339FB}" type="parTrans" cxnId="{53AD5BED-8A47-4A41-AA60-26AD6F413914}">
      <dgm:prSet/>
      <dgm:spPr/>
      <dgm:t>
        <a:bodyPr/>
        <a:lstStyle/>
        <a:p>
          <a:endParaRPr lang="en-GB"/>
        </a:p>
      </dgm:t>
    </dgm:pt>
    <dgm:pt modelId="{F2D9CD67-684F-4A02-B086-FA2B2B9642F2}" type="sibTrans" cxnId="{53AD5BED-8A47-4A41-AA60-26AD6F413914}">
      <dgm:prSet/>
      <dgm:spPr/>
      <dgm:t>
        <a:bodyPr/>
        <a:lstStyle/>
        <a:p>
          <a:endParaRPr lang="en-GB"/>
        </a:p>
      </dgm:t>
    </dgm:pt>
    <dgm:pt modelId="{C0ED05FC-A222-438C-8F7C-4EE087AF02D0}">
      <dgm:prSet phldrT="[Text]"/>
      <dgm:spPr/>
      <dgm:t>
        <a:bodyPr/>
        <a:lstStyle/>
        <a:p>
          <a:r>
            <a:rPr lang="mn-MN" dirty="0" smtClean="0"/>
            <a:t>Гарц</a:t>
          </a:r>
          <a:r>
            <a:rPr lang="en-GB" dirty="0" smtClean="0"/>
            <a:t> (</a:t>
          </a:r>
          <a:r>
            <a:rPr lang="mn-MN" dirty="0" smtClean="0"/>
            <a:t>патентууд, нийтлэлүүд, өндөр технологийн бүтээгдэхүүн</a:t>
          </a:r>
          <a:r>
            <a:rPr lang="en-GB" dirty="0" smtClean="0"/>
            <a:t>)</a:t>
          </a:r>
          <a:endParaRPr lang="en-GB" dirty="0"/>
        </a:p>
      </dgm:t>
    </dgm:pt>
    <dgm:pt modelId="{A8A48C23-E8CD-45A6-8817-3B90E821B9BC}" type="parTrans" cxnId="{EB4F6BBA-7033-4049-B137-FF72AE3D5FD4}">
      <dgm:prSet/>
      <dgm:spPr/>
      <dgm:t>
        <a:bodyPr/>
        <a:lstStyle/>
        <a:p>
          <a:endParaRPr lang="en-GB"/>
        </a:p>
      </dgm:t>
    </dgm:pt>
    <dgm:pt modelId="{38450594-EAF6-4BE4-9898-5DE5125A977E}" type="sibTrans" cxnId="{EB4F6BBA-7033-4049-B137-FF72AE3D5FD4}">
      <dgm:prSet/>
      <dgm:spPr/>
      <dgm:t>
        <a:bodyPr/>
        <a:lstStyle/>
        <a:p>
          <a:endParaRPr lang="en-GB"/>
        </a:p>
      </dgm:t>
    </dgm:pt>
    <dgm:pt modelId="{C4C4DEDE-7608-4F76-B2FF-D8048E76BDDC}" type="pres">
      <dgm:prSet presAssocID="{F8E4BEB5-4BAA-4BE3-80FA-7BED3F0A3457}" presName="CompostProcess" presStyleCnt="0">
        <dgm:presLayoutVars>
          <dgm:dir/>
          <dgm:resizeHandles val="exact"/>
        </dgm:presLayoutVars>
      </dgm:prSet>
      <dgm:spPr/>
    </dgm:pt>
    <dgm:pt modelId="{6A1F58C9-056C-4CEA-A0D1-8EA9024827D8}" type="pres">
      <dgm:prSet presAssocID="{F8E4BEB5-4BAA-4BE3-80FA-7BED3F0A3457}" presName="arrow" presStyleLbl="bgShp" presStyleIdx="0" presStyleCnt="1"/>
      <dgm:spPr/>
    </dgm:pt>
    <dgm:pt modelId="{1F9AC9AA-7D19-4833-BD75-8242DE738508}" type="pres">
      <dgm:prSet presAssocID="{F8E4BEB5-4BAA-4BE3-80FA-7BED3F0A3457}" presName="linearProcess" presStyleCnt="0"/>
      <dgm:spPr/>
    </dgm:pt>
    <dgm:pt modelId="{EF30AA90-AF1F-4A8E-AEFA-7691B34918FC}" type="pres">
      <dgm:prSet presAssocID="{F6749AD4-1BF2-41E0-B003-7E288E562E0A}" presName="textNode" presStyleLbl="node1" presStyleIdx="0" presStyleCnt="3">
        <dgm:presLayoutVars>
          <dgm:bulletEnabled val="1"/>
        </dgm:presLayoutVars>
      </dgm:prSet>
      <dgm:spPr/>
      <dgm:t>
        <a:bodyPr/>
        <a:lstStyle/>
        <a:p>
          <a:endParaRPr lang="en-GB"/>
        </a:p>
      </dgm:t>
    </dgm:pt>
    <dgm:pt modelId="{A55504C1-FC30-4942-882F-5D741200AB65}" type="pres">
      <dgm:prSet presAssocID="{49FD9DEA-9A22-4B92-B18D-C6CBFD7F538F}" presName="sibTrans" presStyleCnt="0"/>
      <dgm:spPr/>
    </dgm:pt>
    <dgm:pt modelId="{E6C0B74C-E22D-41EF-B7D4-951F9B8D9C79}" type="pres">
      <dgm:prSet presAssocID="{2A5EDF1E-D326-4E8D-90CD-B09B6A6F6936}" presName="textNode" presStyleLbl="node1" presStyleIdx="1" presStyleCnt="3">
        <dgm:presLayoutVars>
          <dgm:bulletEnabled val="1"/>
        </dgm:presLayoutVars>
      </dgm:prSet>
      <dgm:spPr/>
      <dgm:t>
        <a:bodyPr/>
        <a:lstStyle/>
        <a:p>
          <a:endParaRPr lang="en-GB"/>
        </a:p>
      </dgm:t>
    </dgm:pt>
    <dgm:pt modelId="{012BBDB6-872F-4D3E-A137-D4E0EDDE4E29}" type="pres">
      <dgm:prSet presAssocID="{F2D9CD67-684F-4A02-B086-FA2B2B9642F2}" presName="sibTrans" presStyleCnt="0"/>
      <dgm:spPr/>
    </dgm:pt>
    <dgm:pt modelId="{24DD9933-9AE4-4E0E-A049-86B3BAECD53B}" type="pres">
      <dgm:prSet presAssocID="{C0ED05FC-A222-438C-8F7C-4EE087AF02D0}" presName="textNode" presStyleLbl="node1" presStyleIdx="2" presStyleCnt="3">
        <dgm:presLayoutVars>
          <dgm:bulletEnabled val="1"/>
        </dgm:presLayoutVars>
      </dgm:prSet>
      <dgm:spPr/>
      <dgm:t>
        <a:bodyPr/>
        <a:lstStyle/>
        <a:p>
          <a:endParaRPr lang="en-GB"/>
        </a:p>
      </dgm:t>
    </dgm:pt>
  </dgm:ptLst>
  <dgm:cxnLst>
    <dgm:cxn modelId="{249FD2D2-99C3-4C84-8FE5-B04ADCB98894}" srcId="{F8E4BEB5-4BAA-4BE3-80FA-7BED3F0A3457}" destId="{F6749AD4-1BF2-41E0-B003-7E288E562E0A}" srcOrd="0" destOrd="0" parTransId="{E514AED2-4D1B-45DC-B171-3035FF6B2482}" sibTransId="{49FD9DEA-9A22-4B92-B18D-C6CBFD7F538F}"/>
    <dgm:cxn modelId="{53AD5BED-8A47-4A41-AA60-26AD6F413914}" srcId="{F8E4BEB5-4BAA-4BE3-80FA-7BED3F0A3457}" destId="{2A5EDF1E-D326-4E8D-90CD-B09B6A6F6936}" srcOrd="1" destOrd="0" parTransId="{CCDD61D6-0D15-47A1-82E7-07B3FD6339FB}" sibTransId="{F2D9CD67-684F-4A02-B086-FA2B2B9642F2}"/>
    <dgm:cxn modelId="{66C32410-CDA9-44FA-A667-A5286668B8E2}" type="presOf" srcId="{F8E4BEB5-4BAA-4BE3-80FA-7BED3F0A3457}" destId="{C4C4DEDE-7608-4F76-B2FF-D8048E76BDDC}" srcOrd="0" destOrd="0" presId="urn:microsoft.com/office/officeart/2005/8/layout/hProcess9"/>
    <dgm:cxn modelId="{4CF8644A-19A0-4D1A-A83B-966021D789D1}" type="presOf" srcId="{F6749AD4-1BF2-41E0-B003-7E288E562E0A}" destId="{EF30AA90-AF1F-4A8E-AEFA-7691B34918FC}" srcOrd="0" destOrd="0" presId="urn:microsoft.com/office/officeart/2005/8/layout/hProcess9"/>
    <dgm:cxn modelId="{B21D5C79-D620-45EE-AE3B-E17884FCB7BF}" type="presOf" srcId="{2A5EDF1E-D326-4E8D-90CD-B09B6A6F6936}" destId="{E6C0B74C-E22D-41EF-B7D4-951F9B8D9C79}" srcOrd="0" destOrd="0" presId="urn:microsoft.com/office/officeart/2005/8/layout/hProcess9"/>
    <dgm:cxn modelId="{95AAB832-F14E-411C-83F2-309DEEEAE4BB}" type="presOf" srcId="{C0ED05FC-A222-438C-8F7C-4EE087AF02D0}" destId="{24DD9933-9AE4-4E0E-A049-86B3BAECD53B}" srcOrd="0" destOrd="0" presId="urn:microsoft.com/office/officeart/2005/8/layout/hProcess9"/>
    <dgm:cxn modelId="{EB4F6BBA-7033-4049-B137-FF72AE3D5FD4}" srcId="{F8E4BEB5-4BAA-4BE3-80FA-7BED3F0A3457}" destId="{C0ED05FC-A222-438C-8F7C-4EE087AF02D0}" srcOrd="2" destOrd="0" parTransId="{A8A48C23-E8CD-45A6-8817-3B90E821B9BC}" sibTransId="{38450594-EAF6-4BE4-9898-5DE5125A977E}"/>
    <dgm:cxn modelId="{65E3AF22-160A-4D65-9E41-A49764768542}" type="presParOf" srcId="{C4C4DEDE-7608-4F76-B2FF-D8048E76BDDC}" destId="{6A1F58C9-056C-4CEA-A0D1-8EA9024827D8}" srcOrd="0" destOrd="0" presId="urn:microsoft.com/office/officeart/2005/8/layout/hProcess9"/>
    <dgm:cxn modelId="{BA233E07-705B-485B-8D20-2F829A3848C1}" type="presParOf" srcId="{C4C4DEDE-7608-4F76-B2FF-D8048E76BDDC}" destId="{1F9AC9AA-7D19-4833-BD75-8242DE738508}" srcOrd="1" destOrd="0" presId="urn:microsoft.com/office/officeart/2005/8/layout/hProcess9"/>
    <dgm:cxn modelId="{818C6645-AC23-4C4C-9B1D-FA44DFCEB223}" type="presParOf" srcId="{1F9AC9AA-7D19-4833-BD75-8242DE738508}" destId="{EF30AA90-AF1F-4A8E-AEFA-7691B34918FC}" srcOrd="0" destOrd="0" presId="urn:microsoft.com/office/officeart/2005/8/layout/hProcess9"/>
    <dgm:cxn modelId="{E8E716B7-9015-467A-9167-C59B4A21439A}" type="presParOf" srcId="{1F9AC9AA-7D19-4833-BD75-8242DE738508}" destId="{A55504C1-FC30-4942-882F-5D741200AB65}" srcOrd="1" destOrd="0" presId="urn:microsoft.com/office/officeart/2005/8/layout/hProcess9"/>
    <dgm:cxn modelId="{72680F67-CB4E-4213-893F-DC073A8AA0F8}" type="presParOf" srcId="{1F9AC9AA-7D19-4833-BD75-8242DE738508}" destId="{E6C0B74C-E22D-41EF-B7D4-951F9B8D9C79}" srcOrd="2" destOrd="0" presId="urn:microsoft.com/office/officeart/2005/8/layout/hProcess9"/>
    <dgm:cxn modelId="{9EA9A4D3-19C6-44F1-A399-DC80EF22A5CE}" type="presParOf" srcId="{1F9AC9AA-7D19-4833-BD75-8242DE738508}" destId="{012BBDB6-872F-4D3E-A137-D4E0EDDE4E29}" srcOrd="3" destOrd="0" presId="urn:microsoft.com/office/officeart/2005/8/layout/hProcess9"/>
    <dgm:cxn modelId="{EFF0A066-1CD4-404B-9588-5ACA758EAE82}" type="presParOf" srcId="{1F9AC9AA-7D19-4833-BD75-8242DE738508}" destId="{24DD9933-9AE4-4E0E-A049-86B3BAECD53B}" srcOrd="4"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0.66841</cdr:x>
      <cdr:y>0.01577</cdr:y>
    </cdr:from>
    <cdr:to>
      <cdr:x>0.94792</cdr:x>
      <cdr:y>0.14191</cdr:y>
    </cdr:to>
    <cdr:sp macro="" textlink="">
      <cdr:nvSpPr>
        <cdr:cNvPr id="2" name="TextBox 1"/>
        <cdr:cNvSpPr txBox="1"/>
      </cdr:nvSpPr>
      <cdr:spPr>
        <a:xfrm xmlns:a="http://schemas.openxmlformats.org/drawingml/2006/main">
          <a:off x="5500726" y="71438"/>
          <a:ext cx="2300246" cy="57150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nSpc>
              <a:spcPct val="150000"/>
            </a:lnSpc>
          </a:pPr>
          <a:r>
            <a:rPr lang="mn-MN" dirty="0" smtClean="0"/>
            <a:t>              Одоогийн байгаа байдал</a:t>
          </a:r>
        </a:p>
        <a:p xmlns:a="http://schemas.openxmlformats.org/drawingml/2006/main">
          <a:pPr>
            <a:lnSpc>
              <a:spcPct val="150000"/>
            </a:lnSpc>
          </a:pPr>
          <a:r>
            <a:rPr lang="mn-MN" sz="1100" dirty="0" smtClean="0"/>
            <a:t>                Зорилт</a:t>
          </a:r>
          <a:endParaRPr lang="en-US" sz="1100" dirty="0"/>
        </a:p>
      </cdr:txBody>
    </cdr:sp>
  </cdr:relSizeAnchor>
  <cdr:relSizeAnchor xmlns:cdr="http://schemas.openxmlformats.org/drawingml/2006/chartDrawing">
    <cdr:from>
      <cdr:x>0.69445</cdr:x>
      <cdr:y>0.03153</cdr:y>
    </cdr:from>
    <cdr:to>
      <cdr:x>0.72049</cdr:x>
      <cdr:y>0.06307</cdr:y>
    </cdr:to>
    <cdr:sp macro="" textlink="">
      <cdr:nvSpPr>
        <cdr:cNvPr id="3" name="Diamond 2"/>
        <cdr:cNvSpPr/>
      </cdr:nvSpPr>
      <cdr:spPr bwMode="auto">
        <a:xfrm xmlns:a="http://schemas.openxmlformats.org/drawingml/2006/main">
          <a:off x="5715040" y="142876"/>
          <a:ext cx="214314" cy="142876"/>
        </a:xfrm>
        <a:prstGeom xmlns:a="http://schemas.openxmlformats.org/drawingml/2006/main" prst="diamond">
          <a:avLst/>
        </a:prstGeom>
        <a:solidFill xmlns:a="http://schemas.openxmlformats.org/drawingml/2006/main">
          <a:schemeClr val="accent6"/>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0.3125</cdr:x>
      <cdr:y>0.89874</cdr:y>
    </cdr:from>
    <cdr:to>
      <cdr:x>0.40799</cdr:x>
      <cdr:y>0.95988</cdr:y>
    </cdr:to>
    <cdr:sp macro="" textlink="">
      <cdr:nvSpPr>
        <cdr:cNvPr id="4" name="TextBox 5"/>
        <cdr:cNvSpPr txBox="1"/>
      </cdr:nvSpPr>
      <cdr:spPr>
        <a:xfrm xmlns:a="http://schemas.openxmlformats.org/drawingml/2006/main">
          <a:off x="2571768" y="4071966"/>
          <a:ext cx="78581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Кения</a:t>
          </a:r>
          <a:endParaRPr lang="en-US" sz="1200" dirty="0"/>
        </a:p>
      </cdr:txBody>
    </cdr:sp>
  </cdr:relSizeAnchor>
  <cdr:relSizeAnchor xmlns:cdr="http://schemas.openxmlformats.org/drawingml/2006/chartDrawing">
    <cdr:from>
      <cdr:x>0.20833</cdr:x>
      <cdr:y>0.89874</cdr:y>
    </cdr:from>
    <cdr:to>
      <cdr:x>0.30382</cdr:x>
      <cdr:y>0.95988</cdr:y>
    </cdr:to>
    <cdr:sp macro="" textlink="">
      <cdr:nvSpPr>
        <cdr:cNvPr id="5" name="TextBox 5"/>
        <cdr:cNvSpPr txBox="1"/>
      </cdr:nvSpPr>
      <cdr:spPr>
        <a:xfrm xmlns:a="http://schemas.openxmlformats.org/drawingml/2006/main">
          <a:off x="1714512" y="4071966"/>
          <a:ext cx="78581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Африк</a:t>
          </a:r>
          <a:endParaRPr lang="en-US" sz="1200" dirty="0"/>
        </a:p>
      </cdr:txBody>
    </cdr:sp>
  </cdr:relSizeAnchor>
  <cdr:relSizeAnchor xmlns:cdr="http://schemas.openxmlformats.org/drawingml/2006/chartDrawing">
    <cdr:from>
      <cdr:x>0.43403</cdr:x>
      <cdr:y>0.89874</cdr:y>
    </cdr:from>
    <cdr:to>
      <cdr:x>0.52952</cdr:x>
      <cdr:y>0.95988</cdr:y>
    </cdr:to>
    <cdr:sp macro="" textlink="">
      <cdr:nvSpPr>
        <cdr:cNvPr id="6" name="TextBox 5"/>
        <cdr:cNvSpPr txBox="1"/>
      </cdr:nvSpPr>
      <cdr:spPr>
        <a:xfrm xmlns:a="http://schemas.openxmlformats.org/drawingml/2006/main">
          <a:off x="3571900" y="4071966"/>
          <a:ext cx="78581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Танзан</a:t>
          </a:r>
          <a:endParaRPr lang="en-US" sz="1200" dirty="0"/>
        </a:p>
      </cdr:txBody>
    </cdr:sp>
  </cdr:relSizeAnchor>
  <cdr:relSizeAnchor xmlns:cdr="http://schemas.openxmlformats.org/drawingml/2006/chartDrawing">
    <cdr:from>
      <cdr:x>0.5382</cdr:x>
      <cdr:y>0.8981</cdr:y>
    </cdr:from>
    <cdr:to>
      <cdr:x>0.64237</cdr:x>
      <cdr:y>0.95924</cdr:y>
    </cdr:to>
    <cdr:sp macro="" textlink="">
      <cdr:nvSpPr>
        <cdr:cNvPr id="7" name="TextBox 5"/>
        <cdr:cNvSpPr txBox="1"/>
      </cdr:nvSpPr>
      <cdr:spPr>
        <a:xfrm xmlns:a="http://schemas.openxmlformats.org/drawingml/2006/main">
          <a:off x="4429156" y="4069060"/>
          <a:ext cx="85725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Ботцвана</a:t>
          </a:r>
          <a:endParaRPr lang="en-US" sz="1200" dirty="0"/>
        </a:p>
      </cdr:txBody>
    </cdr:sp>
  </cdr:relSizeAnchor>
  <cdr:relSizeAnchor xmlns:cdr="http://schemas.openxmlformats.org/drawingml/2006/chartDrawing">
    <cdr:from>
      <cdr:x>0.67709</cdr:x>
      <cdr:y>0.89874</cdr:y>
    </cdr:from>
    <cdr:to>
      <cdr:x>0.77257</cdr:x>
      <cdr:y>0.95988</cdr:y>
    </cdr:to>
    <cdr:sp macro="" textlink="">
      <cdr:nvSpPr>
        <cdr:cNvPr id="8" name="TextBox 5"/>
        <cdr:cNvSpPr txBox="1"/>
      </cdr:nvSpPr>
      <cdr:spPr>
        <a:xfrm xmlns:a="http://schemas.openxmlformats.org/drawingml/2006/main">
          <a:off x="5572164" y="4071966"/>
          <a:ext cx="78581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Хятад</a:t>
          </a:r>
          <a:endParaRPr lang="en-US" sz="1200" dirty="0"/>
        </a:p>
      </cdr:txBody>
    </cdr:sp>
  </cdr:relSizeAnchor>
  <cdr:relSizeAnchor xmlns:cdr="http://schemas.openxmlformats.org/drawingml/2006/chartDrawing">
    <cdr:from>
      <cdr:x>0.76389</cdr:x>
      <cdr:y>0.88298</cdr:y>
    </cdr:from>
    <cdr:to>
      <cdr:x>0.86806</cdr:x>
      <cdr:y>0.98487</cdr:y>
    </cdr:to>
    <cdr:sp macro="" textlink="">
      <cdr:nvSpPr>
        <cdr:cNvPr id="9" name="TextBox 5"/>
        <cdr:cNvSpPr txBox="1"/>
      </cdr:nvSpPr>
      <cdr:spPr>
        <a:xfrm xmlns:a="http://schemas.openxmlformats.org/drawingml/2006/main">
          <a:off x="6286544" y="4000528"/>
          <a:ext cx="85725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Европын холбоо</a:t>
          </a:r>
          <a:endParaRPr lang="en-US" sz="1200" dirty="0"/>
        </a:p>
      </cdr:txBody>
    </cdr:sp>
  </cdr:relSizeAnchor>
  <cdr:relSizeAnchor xmlns:cdr="http://schemas.openxmlformats.org/drawingml/2006/chartDrawing">
    <cdr:from>
      <cdr:x>0.87674</cdr:x>
      <cdr:y>0.89874</cdr:y>
    </cdr:from>
    <cdr:to>
      <cdr:x>0.99132</cdr:x>
      <cdr:y>0.95988</cdr:y>
    </cdr:to>
    <cdr:sp macro="" textlink="">
      <cdr:nvSpPr>
        <cdr:cNvPr id="10" name="TextBox 5"/>
        <cdr:cNvSpPr txBox="1"/>
      </cdr:nvSpPr>
      <cdr:spPr>
        <a:xfrm xmlns:a="http://schemas.openxmlformats.org/drawingml/2006/main">
          <a:off x="7215238" y="4071966"/>
          <a:ext cx="94292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Сингапур</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0.19097</cdr:x>
      <cdr:y>0.0946</cdr:y>
    </cdr:from>
    <cdr:to>
      <cdr:x>0.20833</cdr:x>
      <cdr:y>0.12614</cdr:y>
    </cdr:to>
    <cdr:sp macro="" textlink="">
      <cdr:nvSpPr>
        <cdr:cNvPr id="2" name="Flowchart: Connector 1"/>
        <cdr:cNvSpPr/>
      </cdr:nvSpPr>
      <cdr:spPr bwMode="auto">
        <a:xfrm xmlns:a="http://schemas.openxmlformats.org/drawingml/2006/main" flipH="1">
          <a:off x="1571636" y="428628"/>
          <a:ext cx="142876" cy="142876"/>
        </a:xfrm>
        <a:prstGeom xmlns:a="http://schemas.openxmlformats.org/drawingml/2006/main" prst="flowChartConnector">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0.41667</cdr:x>
      <cdr:y>0.11037</cdr:y>
    </cdr:from>
    <cdr:to>
      <cdr:x>0.45139</cdr:x>
      <cdr:y>0.11072</cdr:y>
    </cdr:to>
    <cdr:sp macro="" textlink="">
      <cdr:nvSpPr>
        <cdr:cNvPr id="6" name="Straight Connector 5"/>
        <cdr:cNvSpPr/>
      </cdr:nvSpPr>
      <cdr:spPr bwMode="auto">
        <a:xfrm xmlns:a="http://schemas.openxmlformats.org/drawingml/2006/main">
          <a:off x="3429024" y="500066"/>
          <a:ext cx="285752" cy="158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accent2"/>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0.65973</cdr:x>
      <cdr:y>0.0946</cdr:y>
    </cdr:from>
    <cdr:to>
      <cdr:x>0.67396</cdr:x>
      <cdr:y>0.12614</cdr:y>
    </cdr:to>
    <cdr:sp macro="" textlink="">
      <cdr:nvSpPr>
        <cdr:cNvPr id="7" name="Isosceles Triangle 6"/>
        <cdr:cNvSpPr/>
      </cdr:nvSpPr>
      <cdr:spPr bwMode="auto">
        <a:xfrm xmlns:a="http://schemas.openxmlformats.org/drawingml/2006/main">
          <a:off x="5429288" y="428628"/>
          <a:ext cx="117157" cy="142876"/>
        </a:xfrm>
        <a:prstGeom xmlns:a="http://schemas.openxmlformats.org/drawingml/2006/main" prst="triangle">
          <a:avLst/>
        </a:prstGeom>
        <a:solidFill xmlns:a="http://schemas.openxmlformats.org/drawingml/2006/main">
          <a:srgbClr val="FF000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xmlns="">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0.21702</cdr:x>
      <cdr:y>0.07884</cdr:y>
    </cdr:from>
    <cdr:to>
      <cdr:x>0.38889</cdr:x>
      <cdr:y>0.14191</cdr:y>
    </cdr:to>
    <cdr:sp macro="" textlink="">
      <cdr:nvSpPr>
        <cdr:cNvPr id="8" name="TextBox 7"/>
        <cdr:cNvSpPr txBox="1"/>
      </cdr:nvSpPr>
      <cdr:spPr>
        <a:xfrm xmlns:a="http://schemas.openxmlformats.org/drawingml/2006/main">
          <a:off x="1785950" y="357190"/>
          <a:ext cx="1414466"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0.21702</cdr:x>
      <cdr:y>0.07884</cdr:y>
    </cdr:from>
    <cdr:to>
      <cdr:x>0.39931</cdr:x>
      <cdr:y>0.13488</cdr:y>
    </cdr:to>
    <cdr:sp macro="" textlink="">
      <cdr:nvSpPr>
        <cdr:cNvPr id="9" name="TextBox 4"/>
        <cdr:cNvSpPr txBox="1"/>
      </cdr:nvSpPr>
      <cdr:spPr>
        <a:xfrm xmlns:a="http://schemas.openxmlformats.org/drawingml/2006/main">
          <a:off x="1785950" y="357190"/>
          <a:ext cx="1500198"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050" dirty="0" smtClean="0"/>
            <a:t>1995 оны байдлаар</a:t>
          </a:r>
          <a:endParaRPr lang="en-US" sz="1050" dirty="0"/>
        </a:p>
      </cdr:txBody>
    </cdr:sp>
  </cdr:relSizeAnchor>
  <cdr:relSizeAnchor xmlns:cdr="http://schemas.openxmlformats.org/drawingml/2006/chartDrawing">
    <cdr:from>
      <cdr:x>0.68577</cdr:x>
      <cdr:y>0.07884</cdr:y>
    </cdr:from>
    <cdr:to>
      <cdr:x>0.86806</cdr:x>
      <cdr:y>0.17054</cdr:y>
    </cdr:to>
    <cdr:sp macro="" textlink="">
      <cdr:nvSpPr>
        <cdr:cNvPr id="10" name="TextBox 4"/>
        <cdr:cNvSpPr txBox="1"/>
      </cdr:nvSpPr>
      <cdr:spPr>
        <a:xfrm xmlns:a="http://schemas.openxmlformats.org/drawingml/2006/main">
          <a:off x="5643602" y="357190"/>
          <a:ext cx="1500198"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050" dirty="0" smtClean="0"/>
            <a:t>2015 он хүртэл тавьсан зорилт</a:t>
          </a:r>
          <a:endParaRPr lang="en-US" sz="1050" dirty="0"/>
        </a:p>
      </cdr:txBody>
    </cdr:sp>
  </cdr:relSizeAnchor>
  <cdr:relSizeAnchor xmlns:cdr="http://schemas.openxmlformats.org/drawingml/2006/chartDrawing">
    <cdr:from>
      <cdr:x>0.46007</cdr:x>
      <cdr:y>0.07884</cdr:y>
    </cdr:from>
    <cdr:to>
      <cdr:x>0.64237</cdr:x>
      <cdr:y>0.13488</cdr:y>
    </cdr:to>
    <cdr:sp macro="" textlink="">
      <cdr:nvSpPr>
        <cdr:cNvPr id="11" name="TextBox 4"/>
        <cdr:cNvSpPr txBox="1"/>
      </cdr:nvSpPr>
      <cdr:spPr>
        <a:xfrm xmlns:a="http://schemas.openxmlformats.org/drawingml/2006/main">
          <a:off x="3786214" y="357190"/>
          <a:ext cx="1500198"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050" dirty="0" smtClean="0"/>
            <a:t>Одоогийн байдлаар</a:t>
          </a:r>
          <a:endParaRPr lang="en-US"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0.78994</cdr:x>
      <cdr:y>0.8631</cdr:y>
    </cdr:from>
    <cdr:to>
      <cdr:x>0.95487</cdr:x>
      <cdr:y>0.9208</cdr:y>
    </cdr:to>
    <cdr:sp macro="" textlink="">
      <cdr:nvSpPr>
        <cdr:cNvPr id="2" name="TextBox 7"/>
        <cdr:cNvSpPr txBox="1"/>
      </cdr:nvSpPr>
      <cdr:spPr>
        <a:xfrm xmlns:a="http://schemas.openxmlformats.org/drawingml/2006/main">
          <a:off x="6500858" y="4143404"/>
          <a:ext cx="135732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Судлаачид</a:t>
          </a:r>
          <a:endParaRPr lang="en-US" sz="1200" dirty="0"/>
        </a:p>
      </cdr:txBody>
    </cdr:sp>
  </cdr:relSizeAnchor>
  <cdr:relSizeAnchor xmlns:cdr="http://schemas.openxmlformats.org/drawingml/2006/chartDrawing">
    <cdr:from>
      <cdr:x>0.55556</cdr:x>
      <cdr:y>0.8631</cdr:y>
    </cdr:from>
    <cdr:to>
      <cdr:x>0.76389</cdr:x>
      <cdr:y>0.95927</cdr:y>
    </cdr:to>
    <cdr:sp macro="" textlink="">
      <cdr:nvSpPr>
        <cdr:cNvPr id="3" name="TextBox 7"/>
        <cdr:cNvSpPr txBox="1"/>
      </cdr:nvSpPr>
      <cdr:spPr>
        <a:xfrm xmlns:a="http://schemas.openxmlformats.org/drawingml/2006/main">
          <a:off x="4572032" y="4143404"/>
          <a:ext cx="171451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Докторын зэрэг</a:t>
          </a:r>
          <a:endParaRPr lang="en-US" sz="1200" dirty="0" smtClean="0"/>
        </a:p>
        <a:p xmlns:a="http://schemas.openxmlformats.org/drawingml/2006/main">
          <a:endParaRPr lang="en-US" sz="1200" dirty="0"/>
        </a:p>
      </cdr:txBody>
    </cdr:sp>
  </cdr:relSizeAnchor>
  <cdr:relSizeAnchor xmlns:cdr="http://schemas.openxmlformats.org/drawingml/2006/chartDrawing">
    <cdr:from>
      <cdr:x>0.34722</cdr:x>
      <cdr:y>0.8631</cdr:y>
    </cdr:from>
    <cdr:to>
      <cdr:x>0.54688</cdr:x>
      <cdr:y>0.9208</cdr:y>
    </cdr:to>
    <cdr:sp macro="" textlink="">
      <cdr:nvSpPr>
        <cdr:cNvPr id="4" name="TextBox 7"/>
        <cdr:cNvSpPr txBox="1"/>
      </cdr:nvSpPr>
      <cdr:spPr>
        <a:xfrm xmlns:a="http://schemas.openxmlformats.org/drawingml/2006/main">
          <a:off x="2857520" y="4143404"/>
          <a:ext cx="164307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Магистрын зэрэг</a:t>
          </a:r>
          <a:endParaRPr lang="en-US" sz="1200" dirty="0"/>
        </a:p>
      </cdr:txBody>
    </cdr:sp>
  </cdr:relSizeAnchor>
  <cdr:relSizeAnchor xmlns:cdr="http://schemas.openxmlformats.org/drawingml/2006/chartDrawing">
    <cdr:from>
      <cdr:x>0.13021</cdr:x>
      <cdr:y>0.8631</cdr:y>
    </cdr:from>
    <cdr:to>
      <cdr:x>0.32639</cdr:x>
      <cdr:y>0.9208</cdr:y>
    </cdr:to>
    <cdr:sp macro="" textlink="">
      <cdr:nvSpPr>
        <cdr:cNvPr id="5" name="TextBox 7"/>
        <cdr:cNvSpPr txBox="1"/>
      </cdr:nvSpPr>
      <cdr:spPr>
        <a:xfrm xmlns:a="http://schemas.openxmlformats.org/drawingml/2006/main">
          <a:off x="1071570" y="4143404"/>
          <a:ext cx="161447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200" dirty="0" smtClean="0"/>
            <a:t>Бакалаврын зэрэг</a:t>
          </a:r>
          <a:endParaRPr lang="en-US"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0.53716</cdr:x>
      <cdr:y>0.90179</cdr:y>
    </cdr:from>
    <cdr:to>
      <cdr:x>0.79899</cdr:x>
      <cdr:y>0.95308</cdr:y>
    </cdr:to>
    <cdr:sp macro="" textlink="">
      <cdr:nvSpPr>
        <cdr:cNvPr id="3" name="TextBox 13"/>
        <cdr:cNvSpPr txBox="1"/>
      </cdr:nvSpPr>
      <cdr:spPr>
        <a:xfrm xmlns:a="http://schemas.openxmlformats.org/drawingml/2006/main">
          <a:off x="4543428" y="4329130"/>
          <a:ext cx="221457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000" dirty="0" smtClean="0"/>
            <a:t>Дээд боловсролын сектор</a:t>
          </a:r>
          <a:r>
            <a:rPr lang="en-US" sz="1000" dirty="0" smtClean="0"/>
            <a:t>  </a:t>
          </a:r>
          <a:endParaRPr lang="en-US" sz="1000" dirty="0"/>
        </a:p>
      </cdr:txBody>
    </cdr:sp>
  </cdr:relSizeAnchor>
  <cdr:relSizeAnchor xmlns:cdr="http://schemas.openxmlformats.org/drawingml/2006/chartDrawing">
    <cdr:from>
      <cdr:x>0.30912</cdr:x>
      <cdr:y>0.90179</cdr:y>
    </cdr:from>
    <cdr:to>
      <cdr:x>0.55405</cdr:x>
      <cdr:y>0.95308</cdr:y>
    </cdr:to>
    <cdr:sp macro="" textlink="">
      <cdr:nvSpPr>
        <cdr:cNvPr id="4" name="TextBox 14"/>
        <cdr:cNvSpPr txBox="1"/>
      </cdr:nvSpPr>
      <cdr:spPr>
        <a:xfrm xmlns:a="http://schemas.openxmlformats.org/drawingml/2006/main">
          <a:off x="2614602" y="4329130"/>
          <a:ext cx="2071702"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000" dirty="0" smtClean="0"/>
            <a:t>Төрийн байгууллагын сектор</a:t>
          </a:r>
          <a:endParaRPr lang="en-US" sz="1000" dirty="0"/>
        </a:p>
      </cdr:txBody>
    </cdr:sp>
  </cdr:relSizeAnchor>
  <cdr:relSizeAnchor xmlns:cdr="http://schemas.openxmlformats.org/drawingml/2006/chartDrawing">
    <cdr:from>
      <cdr:x>0.7652</cdr:x>
      <cdr:y>0.90179</cdr:y>
    </cdr:from>
    <cdr:to>
      <cdr:x>0.97635</cdr:x>
      <cdr:y>0.95308</cdr:y>
    </cdr:to>
    <cdr:sp macro="" textlink="">
      <cdr:nvSpPr>
        <cdr:cNvPr id="5" name="TextBox 15"/>
        <cdr:cNvSpPr txBox="1"/>
      </cdr:nvSpPr>
      <cdr:spPr>
        <a:xfrm xmlns:a="http://schemas.openxmlformats.org/drawingml/2006/main">
          <a:off x="6472254" y="4329130"/>
          <a:ext cx="178595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mn-MN" sz="1000" dirty="0" smtClean="0"/>
            <a:t>Хувийн ашгийн бус сектор</a:t>
          </a:r>
          <a:r>
            <a:rPr lang="en-US" sz="1000" dirty="0" smtClean="0"/>
            <a:t> </a:t>
          </a:r>
          <a:endParaRPr lang="en-US" sz="1000" dirty="0"/>
        </a:p>
      </cdr:txBody>
    </cdr:sp>
  </cdr:relSizeAnchor>
  <cdr:relSizeAnchor xmlns:cdr="http://schemas.openxmlformats.org/drawingml/2006/chartDrawing">
    <cdr:from>
      <cdr:x>0.06419</cdr:x>
      <cdr:y>0.90179</cdr:y>
    </cdr:from>
    <cdr:to>
      <cdr:x>0.27534</cdr:x>
      <cdr:y>0.98514</cdr:y>
    </cdr:to>
    <cdr:sp macro="" textlink="">
      <cdr:nvSpPr>
        <cdr:cNvPr id="6" name="TextBox 16"/>
        <cdr:cNvSpPr txBox="1"/>
      </cdr:nvSpPr>
      <cdr:spPr>
        <a:xfrm xmlns:a="http://schemas.openxmlformats.org/drawingml/2006/main">
          <a:off x="542900" y="4329130"/>
          <a:ext cx="178595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en-US" sz="1000" dirty="0" smtClean="0"/>
            <a:t>А</a:t>
          </a:r>
          <a:r>
            <a:rPr lang="mn-MN" sz="1000" dirty="0" smtClean="0"/>
            <a:t>ж ахуйн нэгжийн сектор</a:t>
          </a:r>
        </a:p>
        <a:p xmlns:a="http://schemas.openxmlformats.org/drawingml/2006/main">
          <a:r>
            <a:rPr lang="en-US" sz="1000" dirty="0" smtClean="0"/>
            <a:t>  </a:t>
          </a:r>
          <a:endParaRPr lang="en-US" sz="1000" dirty="0"/>
        </a:p>
      </cdr:txBody>
    </cdr:sp>
  </cdr:relSizeAnchor>
</c:userShapes>
</file>

<file path=ppt/drawings/drawing5.xml><?xml version="1.0" encoding="utf-8"?>
<c:userShapes xmlns:c="http://schemas.openxmlformats.org/drawingml/2006/chart">
  <cdr:relSizeAnchor xmlns:cdr="http://schemas.openxmlformats.org/drawingml/2006/chartDrawing">
    <cdr:from>
      <cdr:x>0.51182</cdr:x>
      <cdr:y>0.06738</cdr:y>
    </cdr:from>
    <cdr:to>
      <cdr:x>0.94257</cdr:x>
      <cdr:y>0.27564</cdr:y>
    </cdr:to>
    <cdr:sp macro="" textlink="">
      <cdr:nvSpPr>
        <cdr:cNvPr id="2" name="TextBox 4"/>
        <cdr:cNvSpPr txBox="1"/>
      </cdr:nvSpPr>
      <cdr:spPr>
        <a:xfrm xmlns:a="http://schemas.openxmlformats.org/drawingml/2006/main">
          <a:off x="4329114" y="328602"/>
          <a:ext cx="3643338"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1pPr>
          <a:lvl2pPr marL="4572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2pPr>
          <a:lvl3pPr marL="9144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3pPr>
          <a:lvl4pPr marL="13716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4pPr>
          <a:lvl5pPr marL="1828800" algn="l" rtl="0" fontAlgn="base">
            <a:spcBef>
              <a:spcPct val="0"/>
            </a:spcBef>
            <a:spcAft>
              <a:spcPct val="0"/>
            </a:spcAft>
            <a:defRPr sz="3800" kern="1200">
              <a:solidFill>
                <a:srgbClr val="000000"/>
              </a:solidFill>
              <a:effectLst>
                <a:outerShdw blurRad="38100" dist="38100" dir="2700000" algn="tl">
                  <a:srgbClr val="000000">
                    <a:alpha val="43137"/>
                  </a:srgbClr>
                </a:outerShdw>
              </a:effectLst>
              <a:latin typeface="Arial" charset="0"/>
              <a:cs typeface="Arial" charset="0"/>
            </a:defRPr>
          </a:lvl5pPr>
          <a:lvl6pPr marL="22860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6pPr>
          <a:lvl7pPr marL="27432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7pPr>
          <a:lvl8pPr marL="32004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8pPr>
          <a:lvl9pPr marL="3657600" algn="l" defTabSz="914400" rtl="0" eaLnBrk="1" latinLnBrk="0" hangingPunct="1">
            <a:defRPr sz="3800" kern="1200">
              <a:solidFill>
                <a:srgbClr val="000000"/>
              </a:solidFill>
              <a:effectLst>
                <a:outerShdw blurRad="38100" dist="38100" dir="2700000" algn="tl">
                  <a:srgbClr val="000000">
                    <a:alpha val="43137"/>
                  </a:srgbClr>
                </a:outerShdw>
              </a:effectLst>
              <a:latin typeface="Arial" charset="0"/>
              <a:cs typeface="Arial" charset="0"/>
            </a:defRPr>
          </a:lvl9pPr>
        </a:lstStyle>
        <a:p xmlns:a="http://schemas.openxmlformats.org/drawingml/2006/main">
          <a:r>
            <a:rPr lang="de-DE" sz="1000" dirty="0" smtClean="0"/>
            <a:t>Product innovators </a:t>
          </a:r>
          <a:r>
            <a:rPr lang="en-US" sz="1000" dirty="0" smtClean="0"/>
            <a:t>– </a:t>
          </a:r>
          <a:r>
            <a:rPr lang="mn-MN" sz="1000" dirty="0" smtClean="0"/>
            <a:t>Бүтээгдэхүүний</a:t>
          </a:r>
          <a:r>
            <a:rPr lang="en-US" sz="1000" dirty="0" smtClean="0"/>
            <a:t> </a:t>
          </a:r>
          <a:r>
            <a:rPr lang="mn-MN" sz="1000" dirty="0" smtClean="0"/>
            <a:t>инноваци хийгчид</a:t>
          </a:r>
          <a:endParaRPr lang="en-US" sz="1000" dirty="0" smtClean="0"/>
        </a:p>
        <a:p xmlns:a="http://schemas.openxmlformats.org/drawingml/2006/main">
          <a:r>
            <a:rPr lang="de-DE" sz="1000" dirty="0" smtClean="0"/>
            <a:t>Process innovators </a:t>
          </a:r>
          <a:r>
            <a:rPr lang="en-US" sz="1000" dirty="0" smtClean="0"/>
            <a:t>– </a:t>
          </a:r>
          <a:r>
            <a:rPr lang="mn-MN" sz="1000" dirty="0" smtClean="0"/>
            <a:t>Үйл явцын инноваци хийгчид</a:t>
          </a:r>
          <a:endParaRPr lang="en-US" sz="1000" dirty="0" smtClean="0"/>
        </a:p>
        <a:p xmlns:a="http://schemas.openxmlformats.org/drawingml/2006/main">
          <a:r>
            <a:rPr lang="de-DE" sz="1000" dirty="0" smtClean="0"/>
            <a:t>Innovative firms </a:t>
          </a:r>
          <a:r>
            <a:rPr lang="en-US" sz="1000" dirty="0" smtClean="0"/>
            <a:t>– </a:t>
          </a:r>
          <a:r>
            <a:rPr lang="mn-MN" sz="1000" dirty="0" smtClean="0"/>
            <a:t>Шинэчлэл хийгч компаниуд</a:t>
          </a:r>
          <a:endParaRPr lang="en-US" sz="1000" dirty="0" smtClean="0"/>
        </a:p>
        <a:p xmlns:a="http://schemas.openxmlformats.org/drawingml/2006/main">
          <a:r>
            <a:rPr lang="de-DE" sz="1000" dirty="0" smtClean="0"/>
            <a:t>Innovation</a:t>
          </a:r>
          <a:r>
            <a:rPr lang="en-US" sz="1000" dirty="0" smtClean="0"/>
            <a:t>-active firms</a:t>
          </a:r>
          <a:r>
            <a:rPr lang="de-DE" sz="1000" dirty="0" smtClean="0"/>
            <a:t> </a:t>
          </a:r>
          <a:r>
            <a:rPr lang="en-US" sz="1000" dirty="0" smtClean="0"/>
            <a:t>– </a:t>
          </a:r>
          <a:r>
            <a:rPr lang="mn-MN" sz="1000" dirty="0" smtClean="0"/>
            <a:t>Шинэчлэлд идэвхитэй компаниуд</a:t>
          </a:r>
          <a:endParaRPr lang="en-US" sz="1000" dirty="0" smtClean="0"/>
        </a:p>
        <a:p xmlns:a="http://schemas.openxmlformats.org/drawingml/2006/main">
          <a:endParaRPr lang="en-US" sz="1000" dirty="0" smtClean="0"/>
        </a:p>
        <a:p xmlns:a="http://schemas.openxmlformats.org/drawingml/2006/main">
          <a:endParaRPr lang="en-US"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18730" cy="49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defRPr sz="1200">
                <a:effectLst/>
              </a:defRPr>
            </a:lvl1pPr>
          </a:lstStyle>
          <a:p>
            <a:endParaRPr lang="en-US"/>
          </a:p>
        </p:txBody>
      </p:sp>
      <p:sp>
        <p:nvSpPr>
          <p:cNvPr id="184323" name="Rectangle 3"/>
          <p:cNvSpPr>
            <a:spLocks noGrp="1" noChangeArrowheads="1"/>
          </p:cNvSpPr>
          <p:nvPr>
            <p:ph type="dt" sz="quarter" idx="1"/>
          </p:nvPr>
        </p:nvSpPr>
        <p:spPr bwMode="auto">
          <a:xfrm>
            <a:off x="3815511" y="0"/>
            <a:ext cx="2918730" cy="49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a:effectLst/>
              </a:defRPr>
            </a:lvl1pPr>
          </a:lstStyle>
          <a:p>
            <a:endParaRPr lang="en-US"/>
          </a:p>
        </p:txBody>
      </p:sp>
      <p:sp>
        <p:nvSpPr>
          <p:cNvPr id="184324" name="Rectangle 4"/>
          <p:cNvSpPr>
            <a:spLocks noGrp="1" noChangeArrowheads="1"/>
          </p:cNvSpPr>
          <p:nvPr>
            <p:ph type="ftr" sz="quarter" idx="2"/>
          </p:nvPr>
        </p:nvSpPr>
        <p:spPr bwMode="auto">
          <a:xfrm>
            <a:off x="0" y="9371651"/>
            <a:ext cx="2918730" cy="49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defRPr sz="1200">
                <a:effectLst/>
              </a:defRPr>
            </a:lvl1pPr>
          </a:lstStyle>
          <a:p>
            <a:endParaRPr lang="en-US"/>
          </a:p>
        </p:txBody>
      </p:sp>
      <p:sp>
        <p:nvSpPr>
          <p:cNvPr id="184325" name="Rectangle 5"/>
          <p:cNvSpPr>
            <a:spLocks noGrp="1" noChangeArrowheads="1"/>
          </p:cNvSpPr>
          <p:nvPr>
            <p:ph type="sldNum" sz="quarter" idx="3"/>
          </p:nvPr>
        </p:nvSpPr>
        <p:spPr bwMode="auto">
          <a:xfrm>
            <a:off x="3815511" y="9371651"/>
            <a:ext cx="2918730" cy="49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a:effectLst/>
              </a:defRPr>
            </a:lvl1pPr>
          </a:lstStyle>
          <a:p>
            <a:fld id="{88E07B79-D927-4D6C-B919-71A753738E33}" type="slidenum">
              <a:rPr lang="en-US"/>
              <a:pPr/>
              <a:t>‹#›</a:t>
            </a:fld>
            <a:endParaRPr lang="en-US"/>
          </a:p>
        </p:txBody>
      </p:sp>
    </p:spTree>
    <p:extLst>
      <p:ext uri="{BB962C8B-B14F-4D97-AF65-F5344CB8AC3E}">
        <p14:creationId xmlns:p14="http://schemas.microsoft.com/office/powerpoint/2010/main" xmlns="" val="1126561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8730" cy="49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defRPr sz="1200">
                <a:effectLst/>
              </a:defRPr>
            </a:lvl1pPr>
          </a:lstStyle>
          <a:p>
            <a:endParaRPr lang="en-US"/>
          </a:p>
        </p:txBody>
      </p:sp>
      <p:sp>
        <p:nvSpPr>
          <p:cNvPr id="12291" name="Rectangle 3"/>
          <p:cNvSpPr>
            <a:spLocks noGrp="1" noChangeArrowheads="1"/>
          </p:cNvSpPr>
          <p:nvPr>
            <p:ph type="dt" idx="1"/>
          </p:nvPr>
        </p:nvSpPr>
        <p:spPr bwMode="auto">
          <a:xfrm>
            <a:off x="3815511" y="0"/>
            <a:ext cx="2918730" cy="49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defRPr sz="1200">
                <a:effectLst/>
              </a:defRPr>
            </a:lvl1pPr>
          </a:lstStyle>
          <a:p>
            <a:endParaRPr lang="en-US"/>
          </a:p>
        </p:txBody>
      </p:sp>
      <p:sp>
        <p:nvSpPr>
          <p:cNvPr id="2970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2293" name="Rectangle 5"/>
          <p:cNvSpPr>
            <a:spLocks noGrp="1" noChangeArrowheads="1"/>
          </p:cNvSpPr>
          <p:nvPr>
            <p:ph type="body" sz="quarter" idx="3"/>
          </p:nvPr>
        </p:nvSpPr>
        <p:spPr bwMode="auto">
          <a:xfrm>
            <a:off x="672968" y="4685826"/>
            <a:ext cx="5389828" cy="4440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371651"/>
            <a:ext cx="2918730" cy="49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defRPr sz="1200">
                <a:effectLst/>
              </a:defRPr>
            </a:lvl1pPr>
          </a:lstStyle>
          <a:p>
            <a:endParaRPr lang="en-US"/>
          </a:p>
        </p:txBody>
      </p:sp>
      <p:sp>
        <p:nvSpPr>
          <p:cNvPr id="12295" name="Rectangle 7"/>
          <p:cNvSpPr>
            <a:spLocks noGrp="1" noChangeArrowheads="1"/>
          </p:cNvSpPr>
          <p:nvPr>
            <p:ph type="sldNum" sz="quarter" idx="5"/>
          </p:nvPr>
        </p:nvSpPr>
        <p:spPr bwMode="auto">
          <a:xfrm>
            <a:off x="3815511" y="9371651"/>
            <a:ext cx="2918730" cy="492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defRPr sz="1200">
                <a:effectLst/>
              </a:defRPr>
            </a:lvl1pPr>
          </a:lstStyle>
          <a:p>
            <a:fld id="{44BA72F6-A9E6-47BD-A3BE-C9BF2F918F38}" type="slidenum">
              <a:rPr lang="en-US"/>
              <a:pPr/>
              <a:t>‹#›</a:t>
            </a:fld>
            <a:endParaRPr lang="en-US"/>
          </a:p>
        </p:txBody>
      </p:sp>
    </p:spTree>
    <p:extLst>
      <p:ext uri="{BB962C8B-B14F-4D97-AF65-F5344CB8AC3E}">
        <p14:creationId xmlns:p14="http://schemas.microsoft.com/office/powerpoint/2010/main" xmlns="" val="2607096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0878">
              <a:defRPr sz="2000">
                <a:solidFill>
                  <a:schemeClr val="tx1"/>
                </a:solidFill>
                <a:latin typeface="Arial" charset="0"/>
                <a:cs typeface="Arial" charset="0"/>
              </a:defRPr>
            </a:lvl1pPr>
            <a:lvl2pPr marL="751122" indent="-288893" defTabSz="930878">
              <a:defRPr sz="2000">
                <a:solidFill>
                  <a:schemeClr val="tx1"/>
                </a:solidFill>
                <a:latin typeface="Arial" charset="0"/>
                <a:cs typeface="Arial" charset="0"/>
              </a:defRPr>
            </a:lvl2pPr>
            <a:lvl3pPr marL="1155573" indent="-231115" defTabSz="930878">
              <a:defRPr sz="2000">
                <a:solidFill>
                  <a:schemeClr val="tx1"/>
                </a:solidFill>
                <a:latin typeface="Arial" charset="0"/>
                <a:cs typeface="Arial" charset="0"/>
              </a:defRPr>
            </a:lvl3pPr>
            <a:lvl4pPr marL="1617802" indent="-231115" defTabSz="930878">
              <a:defRPr sz="2000">
                <a:solidFill>
                  <a:schemeClr val="tx1"/>
                </a:solidFill>
                <a:latin typeface="Arial" charset="0"/>
                <a:cs typeface="Arial" charset="0"/>
              </a:defRPr>
            </a:lvl4pPr>
            <a:lvl5pPr marL="2080031" indent="-231115" defTabSz="930878">
              <a:defRPr sz="2000">
                <a:solidFill>
                  <a:schemeClr val="tx1"/>
                </a:solidFill>
                <a:latin typeface="Arial" charset="0"/>
                <a:cs typeface="Arial" charset="0"/>
              </a:defRPr>
            </a:lvl5pPr>
            <a:lvl6pPr marL="2542261" indent="-231115" defTabSz="930878" eaLnBrk="0" fontAlgn="base" hangingPunct="0">
              <a:spcBef>
                <a:spcPct val="0"/>
              </a:spcBef>
              <a:spcAft>
                <a:spcPct val="0"/>
              </a:spcAft>
              <a:defRPr sz="2000">
                <a:solidFill>
                  <a:schemeClr val="tx1"/>
                </a:solidFill>
                <a:latin typeface="Arial" charset="0"/>
                <a:cs typeface="Arial" charset="0"/>
              </a:defRPr>
            </a:lvl6pPr>
            <a:lvl7pPr marL="3004490" indent="-231115" defTabSz="930878" eaLnBrk="0" fontAlgn="base" hangingPunct="0">
              <a:spcBef>
                <a:spcPct val="0"/>
              </a:spcBef>
              <a:spcAft>
                <a:spcPct val="0"/>
              </a:spcAft>
              <a:defRPr sz="2000">
                <a:solidFill>
                  <a:schemeClr val="tx1"/>
                </a:solidFill>
                <a:latin typeface="Arial" charset="0"/>
                <a:cs typeface="Arial" charset="0"/>
              </a:defRPr>
            </a:lvl7pPr>
            <a:lvl8pPr marL="3466719" indent="-231115" defTabSz="930878" eaLnBrk="0" fontAlgn="base" hangingPunct="0">
              <a:spcBef>
                <a:spcPct val="0"/>
              </a:spcBef>
              <a:spcAft>
                <a:spcPct val="0"/>
              </a:spcAft>
              <a:defRPr sz="2000">
                <a:solidFill>
                  <a:schemeClr val="tx1"/>
                </a:solidFill>
                <a:latin typeface="Arial" charset="0"/>
                <a:cs typeface="Arial" charset="0"/>
              </a:defRPr>
            </a:lvl8pPr>
            <a:lvl9pPr marL="3928948" indent="-231115" defTabSz="930878" eaLnBrk="0" fontAlgn="base" hangingPunct="0">
              <a:spcBef>
                <a:spcPct val="0"/>
              </a:spcBef>
              <a:spcAft>
                <a:spcPct val="0"/>
              </a:spcAft>
              <a:defRPr sz="2000">
                <a:solidFill>
                  <a:schemeClr val="tx1"/>
                </a:solidFill>
                <a:latin typeface="Arial" charset="0"/>
                <a:cs typeface="Arial" charset="0"/>
              </a:defRPr>
            </a:lvl9pPr>
          </a:lstStyle>
          <a:p>
            <a:fld id="{F21330AE-6024-403C-8E2E-84BF58E7847F}" type="slidenum">
              <a:rPr lang="en-GB" sz="1200">
                <a:latin typeface="Times New Roman" pitchFamily="18" charset="0"/>
              </a:rPr>
              <a:pPr/>
              <a:t>17</a:t>
            </a:fld>
            <a:endParaRPr lang="en-GB" sz="1200">
              <a:latin typeface="Times New Roman" pitchFamily="18" charset="0"/>
            </a:endParaRPr>
          </a:p>
        </p:txBody>
      </p:sp>
      <p:sp>
        <p:nvSpPr>
          <p:cNvPr id="19459" name="Rectangle 7"/>
          <p:cNvSpPr txBox="1">
            <a:spLocks noGrp="1" noChangeArrowheads="1"/>
          </p:cNvSpPr>
          <p:nvPr/>
        </p:nvSpPr>
        <p:spPr bwMode="auto">
          <a:xfrm>
            <a:off x="3815082" y="9370281"/>
            <a:ext cx="2919139" cy="494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787" tIns="45893" rIns="91787" bIns="45893" anchor="b"/>
          <a:lstStyle>
            <a:lvl1pPr defTabSz="908050">
              <a:defRPr sz="2000">
                <a:solidFill>
                  <a:schemeClr val="tx1"/>
                </a:solidFill>
                <a:latin typeface="Arial" charset="0"/>
                <a:cs typeface="Arial" charset="0"/>
              </a:defRPr>
            </a:lvl1pPr>
            <a:lvl2pPr marL="742950" indent="-285750" defTabSz="908050">
              <a:defRPr sz="2000">
                <a:solidFill>
                  <a:schemeClr val="tx1"/>
                </a:solidFill>
                <a:latin typeface="Arial" charset="0"/>
                <a:cs typeface="Arial" charset="0"/>
              </a:defRPr>
            </a:lvl2pPr>
            <a:lvl3pPr marL="1143000" indent="-228600" defTabSz="908050">
              <a:defRPr sz="2000">
                <a:solidFill>
                  <a:schemeClr val="tx1"/>
                </a:solidFill>
                <a:latin typeface="Arial" charset="0"/>
                <a:cs typeface="Arial" charset="0"/>
              </a:defRPr>
            </a:lvl3pPr>
            <a:lvl4pPr marL="1600200" indent="-228600" defTabSz="908050">
              <a:defRPr sz="2000">
                <a:solidFill>
                  <a:schemeClr val="tx1"/>
                </a:solidFill>
                <a:latin typeface="Arial" charset="0"/>
                <a:cs typeface="Arial" charset="0"/>
              </a:defRPr>
            </a:lvl4pPr>
            <a:lvl5pPr marL="2057400" indent="-228600" defTabSz="908050">
              <a:defRPr sz="2000">
                <a:solidFill>
                  <a:schemeClr val="tx1"/>
                </a:solidFill>
                <a:latin typeface="Arial" charset="0"/>
                <a:cs typeface="Arial" charset="0"/>
              </a:defRPr>
            </a:lvl5pPr>
            <a:lvl6pPr marL="2514600" indent="-228600" defTabSz="908050" eaLnBrk="0" fontAlgn="base" hangingPunct="0">
              <a:spcBef>
                <a:spcPct val="0"/>
              </a:spcBef>
              <a:spcAft>
                <a:spcPct val="0"/>
              </a:spcAft>
              <a:defRPr sz="2000">
                <a:solidFill>
                  <a:schemeClr val="tx1"/>
                </a:solidFill>
                <a:latin typeface="Arial" charset="0"/>
                <a:cs typeface="Arial" charset="0"/>
              </a:defRPr>
            </a:lvl6pPr>
            <a:lvl7pPr marL="2971800" indent="-228600" defTabSz="908050" eaLnBrk="0" fontAlgn="base" hangingPunct="0">
              <a:spcBef>
                <a:spcPct val="0"/>
              </a:spcBef>
              <a:spcAft>
                <a:spcPct val="0"/>
              </a:spcAft>
              <a:defRPr sz="2000">
                <a:solidFill>
                  <a:schemeClr val="tx1"/>
                </a:solidFill>
                <a:latin typeface="Arial" charset="0"/>
                <a:cs typeface="Arial" charset="0"/>
              </a:defRPr>
            </a:lvl7pPr>
            <a:lvl8pPr marL="3429000" indent="-228600" defTabSz="908050" eaLnBrk="0" fontAlgn="base" hangingPunct="0">
              <a:spcBef>
                <a:spcPct val="0"/>
              </a:spcBef>
              <a:spcAft>
                <a:spcPct val="0"/>
              </a:spcAft>
              <a:defRPr sz="2000">
                <a:solidFill>
                  <a:schemeClr val="tx1"/>
                </a:solidFill>
                <a:latin typeface="Arial" charset="0"/>
                <a:cs typeface="Arial" charset="0"/>
              </a:defRPr>
            </a:lvl8pPr>
            <a:lvl9pPr marL="3886200" indent="-228600" defTabSz="908050" eaLnBrk="0" fontAlgn="base" hangingPunct="0">
              <a:spcBef>
                <a:spcPct val="0"/>
              </a:spcBef>
              <a:spcAft>
                <a:spcPct val="0"/>
              </a:spcAft>
              <a:defRPr sz="2000">
                <a:solidFill>
                  <a:schemeClr val="tx1"/>
                </a:solidFill>
                <a:latin typeface="Arial" charset="0"/>
                <a:cs typeface="Arial" charset="0"/>
              </a:defRPr>
            </a:lvl9pPr>
          </a:lstStyle>
          <a:p>
            <a:pPr algn="r" eaLnBrk="1" hangingPunct="1"/>
            <a:fld id="{F963E1DE-5D05-4DD8-9D8E-7AC84B6AA46C}" type="slidenum">
              <a:rPr lang="fr-FR" sz="1200"/>
              <a:pPr algn="r" eaLnBrk="1" hangingPunct="1"/>
              <a:t>17</a:t>
            </a:fld>
            <a:endParaRPr lang="fr-FR" sz="1200"/>
          </a:p>
        </p:txBody>
      </p:sp>
      <p:sp>
        <p:nvSpPr>
          <p:cNvPr id="19460" name="Rectangle 2"/>
          <p:cNvSpPr>
            <a:spLocks noGrp="1" noRot="1" noChangeAspect="1" noChangeArrowheads="1" noTextEdit="1"/>
          </p:cNvSpPr>
          <p:nvPr>
            <p:ph type="sldImg"/>
          </p:nvPr>
        </p:nvSpPr>
        <p:spPr>
          <a:xfrm>
            <a:off x="901700" y="738188"/>
            <a:ext cx="4932363" cy="3700462"/>
          </a:xfrm>
          <a:ln/>
        </p:spPr>
      </p:sp>
      <p:sp>
        <p:nvSpPr>
          <p:cNvPr id="19461" name="Rectangle 3"/>
          <p:cNvSpPr>
            <a:spLocks noGrp="1" noChangeArrowheads="1"/>
          </p:cNvSpPr>
          <p:nvPr>
            <p:ph type="body" idx="1"/>
          </p:nvPr>
        </p:nvSpPr>
        <p:spPr>
          <a:xfrm>
            <a:off x="673886" y="4686840"/>
            <a:ext cx="5387994" cy="4440520"/>
          </a:xfrm>
          <a:noFill/>
        </p:spPr>
        <p:txBody>
          <a:bodyPr lIns="91787" tIns="45893" rIns="91787" bIns="45893"/>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30275">
              <a:defRPr sz="2000">
                <a:solidFill>
                  <a:schemeClr val="tx1"/>
                </a:solidFill>
                <a:latin typeface="Arial" pitchFamily="34" charset="0"/>
                <a:cs typeface="Arial" pitchFamily="34" charset="0"/>
              </a:defRPr>
            </a:lvl1pPr>
            <a:lvl2pPr marL="750888" indent="-287338" defTabSz="930275">
              <a:defRPr sz="2000">
                <a:solidFill>
                  <a:schemeClr val="tx1"/>
                </a:solidFill>
                <a:latin typeface="Arial" pitchFamily="34" charset="0"/>
                <a:cs typeface="Arial" pitchFamily="34" charset="0"/>
              </a:defRPr>
            </a:lvl2pPr>
            <a:lvl3pPr marL="1154113" indent="-230188" defTabSz="930275">
              <a:defRPr sz="2000">
                <a:solidFill>
                  <a:schemeClr val="tx1"/>
                </a:solidFill>
                <a:latin typeface="Arial" pitchFamily="34" charset="0"/>
                <a:cs typeface="Arial" pitchFamily="34" charset="0"/>
              </a:defRPr>
            </a:lvl3pPr>
            <a:lvl4pPr marL="1617663" indent="-230188" defTabSz="930275">
              <a:defRPr sz="2000">
                <a:solidFill>
                  <a:schemeClr val="tx1"/>
                </a:solidFill>
                <a:latin typeface="Arial" pitchFamily="34" charset="0"/>
                <a:cs typeface="Arial" pitchFamily="34" charset="0"/>
              </a:defRPr>
            </a:lvl4pPr>
            <a:lvl5pPr marL="2079625" indent="-230188" defTabSz="930275">
              <a:defRPr sz="2000">
                <a:solidFill>
                  <a:schemeClr val="tx1"/>
                </a:solidFill>
                <a:latin typeface="Arial" pitchFamily="34" charset="0"/>
                <a:cs typeface="Arial" pitchFamily="34" charset="0"/>
              </a:defRPr>
            </a:lvl5pPr>
            <a:lvl6pPr marL="2536825" indent="-230188" defTabSz="930275" eaLnBrk="0" fontAlgn="base" hangingPunct="0">
              <a:spcBef>
                <a:spcPct val="0"/>
              </a:spcBef>
              <a:spcAft>
                <a:spcPct val="0"/>
              </a:spcAft>
              <a:defRPr sz="2000">
                <a:solidFill>
                  <a:schemeClr val="tx1"/>
                </a:solidFill>
                <a:latin typeface="Arial" pitchFamily="34" charset="0"/>
                <a:cs typeface="Arial" pitchFamily="34" charset="0"/>
              </a:defRPr>
            </a:lvl6pPr>
            <a:lvl7pPr marL="2994025" indent="-230188" defTabSz="930275" eaLnBrk="0" fontAlgn="base" hangingPunct="0">
              <a:spcBef>
                <a:spcPct val="0"/>
              </a:spcBef>
              <a:spcAft>
                <a:spcPct val="0"/>
              </a:spcAft>
              <a:defRPr sz="2000">
                <a:solidFill>
                  <a:schemeClr val="tx1"/>
                </a:solidFill>
                <a:latin typeface="Arial" pitchFamily="34" charset="0"/>
                <a:cs typeface="Arial" pitchFamily="34" charset="0"/>
              </a:defRPr>
            </a:lvl7pPr>
            <a:lvl8pPr marL="3451225" indent="-230188" defTabSz="930275" eaLnBrk="0" fontAlgn="base" hangingPunct="0">
              <a:spcBef>
                <a:spcPct val="0"/>
              </a:spcBef>
              <a:spcAft>
                <a:spcPct val="0"/>
              </a:spcAft>
              <a:defRPr sz="2000">
                <a:solidFill>
                  <a:schemeClr val="tx1"/>
                </a:solidFill>
                <a:latin typeface="Arial" pitchFamily="34" charset="0"/>
                <a:cs typeface="Arial" pitchFamily="34" charset="0"/>
              </a:defRPr>
            </a:lvl8pPr>
            <a:lvl9pPr marL="3908425" indent="-230188" defTabSz="930275" eaLnBrk="0" fontAlgn="base" hangingPunct="0">
              <a:spcBef>
                <a:spcPct val="0"/>
              </a:spcBef>
              <a:spcAft>
                <a:spcPct val="0"/>
              </a:spcAft>
              <a:defRPr sz="2000">
                <a:solidFill>
                  <a:schemeClr val="tx1"/>
                </a:solidFill>
                <a:latin typeface="Arial" pitchFamily="34" charset="0"/>
                <a:cs typeface="Arial" pitchFamily="34" charset="0"/>
              </a:defRPr>
            </a:lvl9pPr>
          </a:lstStyle>
          <a:p>
            <a:fld id="{450413C4-A74A-4EB7-95CF-AFB010F6DD61}" type="slidenum">
              <a:rPr lang="en-GB" altLang="en-US" sz="1200" smtClean="0">
                <a:latin typeface="Times New Roman" pitchFamily="18" charset="0"/>
              </a:rPr>
              <a:pPr/>
              <a:t>54</a:t>
            </a:fld>
            <a:endParaRPr lang="en-GB" altLang="en-US" sz="1200" smtClean="0">
              <a:latin typeface="Times New Roman" pitchFamily="18" charset="0"/>
            </a:endParaRPr>
          </a:p>
        </p:txBody>
      </p:sp>
      <p:sp>
        <p:nvSpPr>
          <p:cNvPr id="66563" name="Rectangle 2"/>
          <p:cNvSpPr>
            <a:spLocks noGrp="1" noRot="1" noChangeAspect="1" noChangeArrowheads="1" noTextEdit="1"/>
          </p:cNvSpPr>
          <p:nvPr>
            <p:ph type="sldImg"/>
          </p:nvPr>
        </p:nvSpPr>
        <p:spPr>
          <a:xfrm>
            <a:off x="901700" y="738188"/>
            <a:ext cx="4932363" cy="3700462"/>
          </a:xfrm>
          <a:ln/>
        </p:spPr>
      </p:sp>
      <p:sp>
        <p:nvSpPr>
          <p:cNvPr id="66564" name="Rectangle 3"/>
          <p:cNvSpPr>
            <a:spLocks noGrp="1" noChangeArrowheads="1"/>
          </p:cNvSpPr>
          <p:nvPr>
            <p:ph type="body" idx="1"/>
          </p:nvPr>
        </p:nvSpPr>
        <p:spPr>
          <a:xfrm>
            <a:off x="898305" y="4687509"/>
            <a:ext cx="4939154" cy="4440178"/>
          </a:xfrm>
          <a:noFill/>
        </p:spPr>
        <p:txBody>
          <a:bodyPr/>
          <a:lstStyle/>
          <a:p>
            <a:pPr>
              <a:spcBef>
                <a:spcPct val="50000"/>
              </a:spcBef>
            </a:pPr>
            <a:endParaRPr lang="en-GB" altLang="en-US" smtClean="0"/>
          </a:p>
          <a:p>
            <a:pPr eaLnBrk="1" hangingPunct="1"/>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mn-MN" sz="1200" b="0" i="0" u="none" strike="noStrike" kern="1200" dirty="0" smtClean="0">
                <a:solidFill>
                  <a:schemeClr val="tx1"/>
                </a:solidFill>
                <a:latin typeface="Arial" pitchFamily="34" charset="0"/>
                <a:ea typeface="+mn-ea"/>
                <a:cs typeface="Arial" pitchFamily="34" charset="0"/>
              </a:rPr>
              <a:t> </a:t>
            </a:r>
            <a:r>
              <a:rPr lang="mn-MN" dirty="0" smtClean="0"/>
              <a:t> </a:t>
            </a:r>
            <a:r>
              <a:rPr lang="mn-MN" sz="1200" b="0" i="0" u="none" strike="noStrike" kern="1200" dirty="0" smtClean="0">
                <a:solidFill>
                  <a:schemeClr val="tx1"/>
                </a:solidFill>
                <a:latin typeface="Arial" pitchFamily="34" charset="0"/>
                <a:ea typeface="+mn-ea"/>
                <a:cs typeface="Arial" pitchFamily="34" charset="0"/>
              </a:rPr>
              <a:t> </a:t>
            </a:r>
            <a:r>
              <a:rPr lang="mn-MN" dirty="0" smtClean="0"/>
              <a:t> </a:t>
            </a:r>
            <a:r>
              <a:rPr lang="mn-MN" sz="1200" b="0" i="0" u="none" strike="noStrike" kern="1200" dirty="0" smtClean="0">
                <a:solidFill>
                  <a:schemeClr val="tx1"/>
                </a:solidFill>
                <a:latin typeface="Arial" pitchFamily="34" charset="0"/>
                <a:ea typeface="+mn-ea"/>
                <a:cs typeface="Arial" pitchFamily="34" charset="0"/>
              </a:rPr>
              <a:t> </a:t>
            </a:r>
            <a:r>
              <a:rPr lang="en-US" sz="1200" b="1" i="0" u="none" strike="noStrike" kern="1200" dirty="0" smtClean="0">
                <a:solidFill>
                  <a:schemeClr val="tx1"/>
                </a:solidFill>
                <a:latin typeface="Arial" pitchFamily="34" charset="0"/>
                <a:ea typeface="+mn-ea"/>
                <a:cs typeface="Arial" pitchFamily="34" charset="0"/>
              </a:rPr>
              <a:t>Country</a:t>
            </a:r>
            <a:r>
              <a:rPr lang="en-US" dirty="0" smtClean="0"/>
              <a:t> </a:t>
            </a:r>
            <a:r>
              <a:rPr lang="en-US" sz="1200" b="1" i="0" u="none" strike="noStrike" kern="1200" dirty="0" smtClean="0">
                <a:solidFill>
                  <a:schemeClr val="tx1"/>
                </a:solidFill>
                <a:latin typeface="Arial" pitchFamily="34" charset="0"/>
                <a:ea typeface="+mn-ea"/>
                <a:cs typeface="Arial" pitchFamily="34" charset="0"/>
              </a:rPr>
              <a:t>Abbreviation</a:t>
            </a:r>
            <a:r>
              <a:rPr lang="en-US" dirty="0" smtClean="0"/>
              <a:t> </a:t>
            </a:r>
            <a:r>
              <a:rPr lang="en-US" sz="1200" b="0" i="0" u="none" strike="noStrike" kern="1200" dirty="0" smtClean="0">
                <a:solidFill>
                  <a:schemeClr val="tx1"/>
                </a:solidFill>
                <a:latin typeface="Arial" pitchFamily="34" charset="0"/>
                <a:ea typeface="+mn-ea"/>
                <a:cs typeface="Arial" pitchFamily="34" charset="0"/>
              </a:rPr>
              <a:t>Argentina</a:t>
            </a:r>
            <a:r>
              <a:rPr lang="en-US" dirty="0" smtClean="0"/>
              <a:t> </a:t>
            </a:r>
            <a:r>
              <a:rPr lang="en-US" sz="1200" b="0" i="0" u="none" strike="noStrike" kern="1200" dirty="0" smtClean="0">
                <a:solidFill>
                  <a:schemeClr val="tx1"/>
                </a:solidFill>
                <a:latin typeface="Arial" pitchFamily="34" charset="0"/>
                <a:ea typeface="+mn-ea"/>
                <a:cs typeface="Arial" pitchFamily="34" charset="0"/>
              </a:rPr>
              <a:t>ARG</a:t>
            </a:r>
            <a:r>
              <a:rPr lang="en-US" dirty="0" smtClean="0"/>
              <a:t> </a:t>
            </a:r>
            <a:r>
              <a:rPr lang="en-US" sz="1200" b="0" i="0" u="none" strike="noStrike" kern="1200" dirty="0" smtClean="0">
                <a:solidFill>
                  <a:schemeClr val="tx1"/>
                </a:solidFill>
                <a:latin typeface="Arial" pitchFamily="34" charset="0"/>
                <a:ea typeface="+mn-ea"/>
                <a:cs typeface="Arial" pitchFamily="34" charset="0"/>
              </a:rPr>
              <a:t>Australia</a:t>
            </a:r>
            <a:r>
              <a:rPr lang="en-US" dirty="0" smtClean="0"/>
              <a:t> </a:t>
            </a:r>
            <a:r>
              <a:rPr lang="en-US" sz="1200" b="0" i="0" u="none" strike="noStrike" kern="1200" dirty="0" smtClean="0">
                <a:solidFill>
                  <a:schemeClr val="tx1"/>
                </a:solidFill>
                <a:latin typeface="Arial" pitchFamily="34" charset="0"/>
                <a:ea typeface="+mn-ea"/>
                <a:cs typeface="Arial" pitchFamily="34" charset="0"/>
              </a:rPr>
              <a:t>AUS</a:t>
            </a:r>
            <a:r>
              <a:rPr lang="en-US" dirty="0" smtClean="0"/>
              <a:t> </a:t>
            </a:r>
            <a:r>
              <a:rPr lang="en-US" sz="1200" b="0" i="0" u="none" strike="noStrike" kern="1200" dirty="0" smtClean="0">
                <a:solidFill>
                  <a:schemeClr val="tx1"/>
                </a:solidFill>
                <a:latin typeface="Arial" pitchFamily="34" charset="0"/>
                <a:ea typeface="+mn-ea"/>
                <a:cs typeface="Arial" pitchFamily="34" charset="0"/>
              </a:rPr>
              <a:t>Austria</a:t>
            </a:r>
            <a:r>
              <a:rPr lang="en-US" dirty="0" smtClean="0"/>
              <a:t> </a:t>
            </a:r>
            <a:r>
              <a:rPr lang="en-US" sz="1200" b="0" i="0" u="none" strike="noStrike" kern="1200" dirty="0" smtClean="0">
                <a:solidFill>
                  <a:schemeClr val="tx1"/>
                </a:solidFill>
                <a:latin typeface="Arial" pitchFamily="34" charset="0"/>
                <a:ea typeface="+mn-ea"/>
                <a:cs typeface="Arial" pitchFamily="34" charset="0"/>
              </a:rPr>
              <a:t>AUT</a:t>
            </a:r>
            <a:r>
              <a:rPr lang="en-US" dirty="0" smtClean="0"/>
              <a:t> </a:t>
            </a:r>
            <a:r>
              <a:rPr lang="en-US" sz="1200" b="0" i="0" u="none" strike="noStrike" kern="1200" dirty="0" smtClean="0">
                <a:solidFill>
                  <a:schemeClr val="tx1"/>
                </a:solidFill>
                <a:latin typeface="Arial" pitchFamily="34" charset="0"/>
                <a:ea typeface="+mn-ea"/>
                <a:cs typeface="Arial" pitchFamily="34" charset="0"/>
              </a:rPr>
              <a:t>Belarus</a:t>
            </a:r>
            <a:r>
              <a:rPr lang="en-US" dirty="0" smtClean="0"/>
              <a:t> </a:t>
            </a:r>
            <a:r>
              <a:rPr lang="en-US" sz="1200" b="0" i="0" u="none" strike="noStrike" kern="1200" dirty="0" smtClean="0">
                <a:solidFill>
                  <a:schemeClr val="tx1"/>
                </a:solidFill>
                <a:latin typeface="Arial" pitchFamily="34" charset="0"/>
                <a:ea typeface="+mn-ea"/>
                <a:cs typeface="Arial" pitchFamily="34" charset="0"/>
              </a:rPr>
              <a:t>BLR</a:t>
            </a:r>
            <a:r>
              <a:rPr lang="en-US" dirty="0" smtClean="0"/>
              <a:t> </a:t>
            </a:r>
            <a:r>
              <a:rPr lang="en-US" sz="1200" b="0" i="0" u="none" strike="noStrike" kern="1200" dirty="0" smtClean="0">
                <a:solidFill>
                  <a:schemeClr val="tx1"/>
                </a:solidFill>
                <a:latin typeface="Arial" pitchFamily="34" charset="0"/>
                <a:ea typeface="+mn-ea"/>
                <a:cs typeface="Arial" pitchFamily="34" charset="0"/>
              </a:rPr>
              <a:t>Belgium</a:t>
            </a:r>
            <a:r>
              <a:rPr lang="en-US" dirty="0" smtClean="0"/>
              <a:t> </a:t>
            </a:r>
            <a:r>
              <a:rPr lang="en-US" sz="1200" b="0" i="0" u="none" strike="noStrike" kern="1200" dirty="0" smtClean="0">
                <a:solidFill>
                  <a:schemeClr val="tx1"/>
                </a:solidFill>
                <a:latin typeface="Arial" pitchFamily="34" charset="0"/>
                <a:ea typeface="+mn-ea"/>
                <a:cs typeface="Arial" pitchFamily="34" charset="0"/>
              </a:rPr>
              <a:t>BEL</a:t>
            </a:r>
            <a:r>
              <a:rPr lang="en-US" dirty="0" smtClean="0"/>
              <a:t> </a:t>
            </a:r>
            <a:r>
              <a:rPr lang="en-US" sz="1200" b="0" i="0" u="none" strike="noStrike" kern="1200" dirty="0" smtClean="0">
                <a:solidFill>
                  <a:schemeClr val="tx1"/>
                </a:solidFill>
                <a:latin typeface="Arial" pitchFamily="34" charset="0"/>
                <a:ea typeface="+mn-ea"/>
                <a:cs typeface="Arial" pitchFamily="34" charset="0"/>
              </a:rPr>
              <a:t>Brazil</a:t>
            </a:r>
            <a:r>
              <a:rPr lang="en-US" dirty="0" smtClean="0"/>
              <a:t> </a:t>
            </a:r>
            <a:r>
              <a:rPr lang="en-US" sz="1200" b="0" i="0" u="none" strike="noStrike" kern="1200" dirty="0" smtClean="0">
                <a:solidFill>
                  <a:schemeClr val="tx1"/>
                </a:solidFill>
                <a:latin typeface="Arial" pitchFamily="34" charset="0"/>
                <a:ea typeface="+mn-ea"/>
                <a:cs typeface="Arial" pitchFamily="34" charset="0"/>
              </a:rPr>
              <a:t>BRA</a:t>
            </a:r>
            <a:r>
              <a:rPr lang="en-US" dirty="0" smtClean="0"/>
              <a:t> </a:t>
            </a:r>
            <a:r>
              <a:rPr lang="en-US" sz="1200" b="0" i="0" u="none" strike="noStrike" kern="1200" dirty="0" smtClean="0">
                <a:solidFill>
                  <a:schemeClr val="tx1"/>
                </a:solidFill>
                <a:latin typeface="Arial" pitchFamily="34" charset="0"/>
                <a:ea typeface="+mn-ea"/>
                <a:cs typeface="Arial" pitchFamily="34" charset="0"/>
              </a:rPr>
              <a:t>Bulgaria</a:t>
            </a:r>
            <a:r>
              <a:rPr lang="en-US" dirty="0" smtClean="0"/>
              <a:t> </a:t>
            </a:r>
            <a:r>
              <a:rPr lang="en-US" sz="1200" b="0" i="0" u="none" strike="noStrike" kern="1200" dirty="0" smtClean="0">
                <a:solidFill>
                  <a:schemeClr val="tx1"/>
                </a:solidFill>
                <a:latin typeface="Arial" pitchFamily="34" charset="0"/>
                <a:ea typeface="+mn-ea"/>
                <a:cs typeface="Arial" pitchFamily="34" charset="0"/>
              </a:rPr>
              <a:t>BUL</a:t>
            </a:r>
            <a:r>
              <a:rPr lang="en-US" dirty="0" smtClean="0"/>
              <a:t> </a:t>
            </a:r>
            <a:r>
              <a:rPr lang="en-US" sz="1200" b="0" i="0" u="none" strike="noStrike" kern="1200" dirty="0" smtClean="0">
                <a:solidFill>
                  <a:schemeClr val="tx1"/>
                </a:solidFill>
                <a:latin typeface="Arial" pitchFamily="34" charset="0"/>
                <a:ea typeface="+mn-ea"/>
                <a:cs typeface="Arial" pitchFamily="34" charset="0"/>
              </a:rPr>
              <a:t>Canada</a:t>
            </a:r>
            <a:r>
              <a:rPr lang="en-US" dirty="0" smtClean="0"/>
              <a:t> </a:t>
            </a:r>
            <a:r>
              <a:rPr lang="en-US" sz="1200" b="0" i="0" u="none" strike="noStrike" kern="1200" dirty="0" smtClean="0">
                <a:solidFill>
                  <a:schemeClr val="tx1"/>
                </a:solidFill>
                <a:latin typeface="Arial" pitchFamily="34" charset="0"/>
                <a:ea typeface="+mn-ea"/>
                <a:cs typeface="Arial" pitchFamily="34" charset="0"/>
              </a:rPr>
              <a:t>CAN</a:t>
            </a:r>
            <a:r>
              <a:rPr lang="en-US" dirty="0" smtClean="0"/>
              <a:t> </a:t>
            </a:r>
            <a:r>
              <a:rPr lang="en-US" sz="1200" b="0" i="0" u="none" strike="noStrike" kern="1200" dirty="0" smtClean="0">
                <a:solidFill>
                  <a:schemeClr val="tx1"/>
                </a:solidFill>
                <a:latin typeface="Arial" pitchFamily="34" charset="0"/>
                <a:ea typeface="+mn-ea"/>
                <a:cs typeface="Arial" pitchFamily="34" charset="0"/>
              </a:rPr>
              <a:t>China</a:t>
            </a:r>
            <a:r>
              <a:rPr lang="en-US" dirty="0" smtClean="0"/>
              <a:t> </a:t>
            </a:r>
            <a:r>
              <a:rPr lang="en-US" sz="1200" b="0" i="0" u="none" strike="noStrike" kern="1200" dirty="0" smtClean="0">
                <a:solidFill>
                  <a:schemeClr val="tx1"/>
                </a:solidFill>
                <a:latin typeface="Arial" pitchFamily="34" charset="0"/>
                <a:ea typeface="+mn-ea"/>
                <a:cs typeface="Arial" pitchFamily="34" charset="0"/>
              </a:rPr>
              <a:t>CHN</a:t>
            </a:r>
            <a:r>
              <a:rPr lang="en-US" dirty="0" smtClean="0"/>
              <a:t> </a:t>
            </a:r>
            <a:r>
              <a:rPr lang="en-US" sz="1200" b="0" i="0" u="none" strike="noStrike" kern="1200" dirty="0" smtClean="0">
                <a:solidFill>
                  <a:schemeClr val="tx1"/>
                </a:solidFill>
                <a:latin typeface="Arial" pitchFamily="34" charset="0"/>
                <a:ea typeface="+mn-ea"/>
                <a:cs typeface="Arial" pitchFamily="34" charset="0"/>
              </a:rPr>
              <a:t>China, Hong Kong Special Administrative Region</a:t>
            </a:r>
            <a:r>
              <a:rPr lang="en-US" dirty="0" smtClean="0"/>
              <a:t> </a:t>
            </a:r>
            <a:r>
              <a:rPr lang="en-US" sz="1200" b="0" i="0" u="none" strike="noStrike" kern="1200" dirty="0" smtClean="0">
                <a:solidFill>
                  <a:schemeClr val="tx1"/>
                </a:solidFill>
                <a:latin typeface="Arial" pitchFamily="34" charset="0"/>
                <a:ea typeface="+mn-ea"/>
                <a:cs typeface="Arial" pitchFamily="34" charset="0"/>
              </a:rPr>
              <a:t>HKG</a:t>
            </a:r>
            <a:r>
              <a:rPr lang="en-US" dirty="0" smtClean="0"/>
              <a:t> </a:t>
            </a:r>
            <a:r>
              <a:rPr lang="en-US" sz="1200" b="0" i="0" u="none" strike="noStrike" kern="1200" dirty="0" smtClean="0">
                <a:solidFill>
                  <a:schemeClr val="tx1"/>
                </a:solidFill>
                <a:latin typeface="Arial" pitchFamily="34" charset="0"/>
                <a:ea typeface="+mn-ea"/>
                <a:cs typeface="Arial" pitchFamily="34" charset="0"/>
              </a:rPr>
              <a:t>Colombia</a:t>
            </a:r>
            <a:r>
              <a:rPr lang="en-US" dirty="0" smtClean="0"/>
              <a:t> </a:t>
            </a:r>
            <a:r>
              <a:rPr lang="en-US" sz="1200" b="0" i="0" u="none" strike="noStrike" kern="1200" dirty="0" smtClean="0">
                <a:solidFill>
                  <a:schemeClr val="tx1"/>
                </a:solidFill>
                <a:latin typeface="Arial" pitchFamily="34" charset="0"/>
                <a:ea typeface="+mn-ea"/>
                <a:cs typeface="Arial" pitchFamily="34" charset="0"/>
              </a:rPr>
              <a:t>COL</a:t>
            </a:r>
            <a:r>
              <a:rPr lang="en-US" dirty="0" smtClean="0"/>
              <a:t> </a:t>
            </a:r>
            <a:r>
              <a:rPr lang="en-US" sz="1200" b="0" i="0" u="none" strike="noStrike" kern="1200" dirty="0" smtClean="0">
                <a:solidFill>
                  <a:schemeClr val="tx1"/>
                </a:solidFill>
                <a:latin typeface="Arial" pitchFamily="34" charset="0"/>
                <a:ea typeface="+mn-ea"/>
                <a:cs typeface="Arial" pitchFamily="34" charset="0"/>
              </a:rPr>
              <a:t>Costa Rica</a:t>
            </a:r>
            <a:r>
              <a:rPr lang="en-US" dirty="0" smtClean="0"/>
              <a:t> </a:t>
            </a:r>
            <a:r>
              <a:rPr lang="en-US" sz="1200" b="0" i="0" u="none" strike="noStrike" kern="1200" dirty="0" smtClean="0">
                <a:solidFill>
                  <a:schemeClr val="tx1"/>
                </a:solidFill>
                <a:latin typeface="Arial" pitchFamily="34" charset="0"/>
                <a:ea typeface="+mn-ea"/>
                <a:cs typeface="Arial" pitchFamily="34" charset="0"/>
              </a:rPr>
              <a:t>CRI</a:t>
            </a:r>
            <a:r>
              <a:rPr lang="en-US" dirty="0" smtClean="0"/>
              <a:t> </a:t>
            </a:r>
            <a:r>
              <a:rPr lang="en-US" sz="1200" b="0" i="0" u="none" strike="noStrike" kern="1200" dirty="0" smtClean="0">
                <a:solidFill>
                  <a:schemeClr val="tx1"/>
                </a:solidFill>
                <a:latin typeface="Arial" pitchFamily="34" charset="0"/>
                <a:ea typeface="+mn-ea"/>
                <a:cs typeface="Arial" pitchFamily="34" charset="0"/>
              </a:rPr>
              <a:t>Croatia</a:t>
            </a:r>
            <a:r>
              <a:rPr lang="en-US" dirty="0" smtClean="0"/>
              <a:t> </a:t>
            </a:r>
            <a:r>
              <a:rPr lang="en-US" sz="1200" b="0" i="0" u="none" strike="noStrike" kern="1200" dirty="0" smtClean="0">
                <a:solidFill>
                  <a:schemeClr val="tx1"/>
                </a:solidFill>
                <a:latin typeface="Arial" pitchFamily="34" charset="0"/>
                <a:ea typeface="+mn-ea"/>
                <a:cs typeface="Arial" pitchFamily="34" charset="0"/>
              </a:rPr>
              <a:t>CRO</a:t>
            </a:r>
            <a:r>
              <a:rPr lang="en-US" dirty="0" smtClean="0"/>
              <a:t> </a:t>
            </a:r>
            <a:r>
              <a:rPr lang="en-US" sz="1200" b="0" i="0" u="none" strike="noStrike" kern="1200" dirty="0" smtClean="0">
                <a:solidFill>
                  <a:schemeClr val="tx1"/>
                </a:solidFill>
                <a:latin typeface="Arial" pitchFamily="34" charset="0"/>
                <a:ea typeface="+mn-ea"/>
                <a:cs typeface="Arial" pitchFamily="34" charset="0"/>
              </a:rPr>
              <a:t>Cuba</a:t>
            </a:r>
            <a:r>
              <a:rPr lang="en-US" dirty="0" smtClean="0"/>
              <a:t> </a:t>
            </a:r>
            <a:r>
              <a:rPr lang="en-US" sz="1200" b="0" i="0" u="none" strike="noStrike" kern="1200" dirty="0" smtClean="0">
                <a:solidFill>
                  <a:schemeClr val="tx1"/>
                </a:solidFill>
                <a:latin typeface="Arial" pitchFamily="34" charset="0"/>
                <a:ea typeface="+mn-ea"/>
                <a:cs typeface="Arial" pitchFamily="34" charset="0"/>
              </a:rPr>
              <a:t>CUB</a:t>
            </a:r>
            <a:r>
              <a:rPr lang="en-US" dirty="0" smtClean="0"/>
              <a:t> </a:t>
            </a:r>
            <a:r>
              <a:rPr lang="en-US" sz="1200" b="0" i="0" u="none" strike="noStrike" kern="1200" dirty="0" smtClean="0">
                <a:solidFill>
                  <a:schemeClr val="tx1"/>
                </a:solidFill>
                <a:latin typeface="Arial" pitchFamily="34" charset="0"/>
                <a:ea typeface="+mn-ea"/>
                <a:cs typeface="Arial" pitchFamily="34" charset="0"/>
              </a:rPr>
              <a:t>Cyprus</a:t>
            </a:r>
            <a:r>
              <a:rPr lang="en-US" dirty="0" smtClean="0"/>
              <a:t> </a:t>
            </a:r>
            <a:r>
              <a:rPr lang="en-US" sz="1200" b="0" i="0" u="none" strike="noStrike" kern="1200" dirty="0" smtClean="0">
                <a:solidFill>
                  <a:schemeClr val="tx1"/>
                </a:solidFill>
                <a:latin typeface="Arial" pitchFamily="34" charset="0"/>
                <a:ea typeface="+mn-ea"/>
                <a:cs typeface="Arial" pitchFamily="34" charset="0"/>
              </a:rPr>
              <a:t>CYP</a:t>
            </a:r>
            <a:r>
              <a:rPr lang="en-US" dirty="0" smtClean="0"/>
              <a:t> </a:t>
            </a:r>
            <a:r>
              <a:rPr lang="en-US" sz="1200" b="0" i="0" u="none" strike="noStrike" kern="1200" dirty="0" smtClean="0">
                <a:solidFill>
                  <a:schemeClr val="tx1"/>
                </a:solidFill>
                <a:latin typeface="Arial" pitchFamily="34" charset="0"/>
                <a:ea typeface="+mn-ea"/>
                <a:cs typeface="Arial" pitchFamily="34" charset="0"/>
              </a:rPr>
              <a:t>Czech Republic</a:t>
            </a:r>
            <a:r>
              <a:rPr lang="en-US" dirty="0" smtClean="0"/>
              <a:t> </a:t>
            </a:r>
            <a:r>
              <a:rPr lang="en-US" sz="1200" b="0" i="0" u="none" strike="noStrike" kern="1200" dirty="0" smtClean="0">
                <a:solidFill>
                  <a:schemeClr val="tx1"/>
                </a:solidFill>
                <a:latin typeface="Arial" pitchFamily="34" charset="0"/>
                <a:ea typeface="+mn-ea"/>
                <a:cs typeface="Arial" pitchFamily="34" charset="0"/>
              </a:rPr>
              <a:t>CZE</a:t>
            </a:r>
            <a:r>
              <a:rPr lang="en-US" dirty="0" smtClean="0"/>
              <a:t> </a:t>
            </a:r>
            <a:r>
              <a:rPr lang="en-US" sz="1200" b="0" i="0" u="none" strike="noStrike" kern="1200" dirty="0" smtClean="0">
                <a:solidFill>
                  <a:schemeClr val="tx1"/>
                </a:solidFill>
                <a:latin typeface="Arial" pitchFamily="34" charset="0"/>
                <a:ea typeface="+mn-ea"/>
                <a:cs typeface="Arial" pitchFamily="34" charset="0"/>
              </a:rPr>
              <a:t>Denmark</a:t>
            </a:r>
            <a:r>
              <a:rPr lang="en-US" dirty="0" smtClean="0"/>
              <a:t> </a:t>
            </a:r>
            <a:r>
              <a:rPr lang="en-US" sz="1200" b="0" i="0" u="none" strike="noStrike" kern="1200" dirty="0" smtClean="0">
                <a:solidFill>
                  <a:schemeClr val="tx1"/>
                </a:solidFill>
                <a:latin typeface="Arial" pitchFamily="34" charset="0"/>
                <a:ea typeface="+mn-ea"/>
                <a:cs typeface="Arial" pitchFamily="34" charset="0"/>
              </a:rPr>
              <a:t>DNK</a:t>
            </a:r>
            <a:r>
              <a:rPr lang="en-US" dirty="0" smtClean="0"/>
              <a:t> </a:t>
            </a:r>
            <a:r>
              <a:rPr lang="en-US" sz="1200" b="0" i="0" u="none" strike="noStrike" kern="1200" dirty="0" smtClean="0">
                <a:solidFill>
                  <a:schemeClr val="tx1"/>
                </a:solidFill>
                <a:latin typeface="Arial" pitchFamily="34" charset="0"/>
                <a:ea typeface="+mn-ea"/>
                <a:cs typeface="Arial" pitchFamily="34" charset="0"/>
              </a:rPr>
              <a:t>Ecuador</a:t>
            </a:r>
            <a:r>
              <a:rPr lang="en-US" dirty="0" smtClean="0"/>
              <a:t> </a:t>
            </a:r>
            <a:r>
              <a:rPr lang="en-US" sz="1200" b="0" i="0" u="none" strike="noStrike" kern="1200" dirty="0" smtClean="0">
                <a:solidFill>
                  <a:schemeClr val="tx1"/>
                </a:solidFill>
                <a:latin typeface="Arial" pitchFamily="34" charset="0"/>
                <a:ea typeface="+mn-ea"/>
                <a:cs typeface="Arial" pitchFamily="34" charset="0"/>
              </a:rPr>
              <a:t>ECU</a:t>
            </a:r>
            <a:r>
              <a:rPr lang="en-US" dirty="0" smtClean="0"/>
              <a:t> </a:t>
            </a:r>
            <a:r>
              <a:rPr lang="en-US" sz="1200" b="0" i="0" u="none" strike="noStrike" kern="1200" dirty="0" smtClean="0">
                <a:solidFill>
                  <a:schemeClr val="tx1"/>
                </a:solidFill>
                <a:latin typeface="Arial" pitchFamily="34" charset="0"/>
                <a:ea typeface="+mn-ea"/>
                <a:cs typeface="Arial" pitchFamily="34" charset="0"/>
              </a:rPr>
              <a:t>Egypt</a:t>
            </a:r>
            <a:r>
              <a:rPr lang="en-US" dirty="0" smtClean="0"/>
              <a:t> </a:t>
            </a:r>
            <a:r>
              <a:rPr lang="en-US" sz="1200" b="0" i="0" u="none" strike="noStrike" kern="1200" dirty="0" smtClean="0">
                <a:solidFill>
                  <a:schemeClr val="tx1"/>
                </a:solidFill>
                <a:latin typeface="Arial" pitchFamily="34" charset="0"/>
                <a:ea typeface="+mn-ea"/>
                <a:cs typeface="Arial" pitchFamily="34" charset="0"/>
              </a:rPr>
              <a:t>EGY</a:t>
            </a:r>
            <a:r>
              <a:rPr lang="en-US" dirty="0" smtClean="0"/>
              <a:t> </a:t>
            </a:r>
            <a:r>
              <a:rPr lang="en-US" sz="1200" b="0" i="0" u="none" strike="noStrike" kern="1200" dirty="0" smtClean="0">
                <a:solidFill>
                  <a:schemeClr val="tx1"/>
                </a:solidFill>
                <a:latin typeface="Arial" pitchFamily="34" charset="0"/>
                <a:ea typeface="+mn-ea"/>
                <a:cs typeface="Arial" pitchFamily="34" charset="0"/>
              </a:rPr>
              <a:t>El Salvador</a:t>
            </a:r>
            <a:r>
              <a:rPr lang="en-US" dirty="0" smtClean="0"/>
              <a:t> </a:t>
            </a:r>
            <a:r>
              <a:rPr lang="en-US" sz="1200" b="0" i="0" u="none" strike="noStrike" kern="1200" dirty="0" smtClean="0">
                <a:solidFill>
                  <a:schemeClr val="tx1"/>
                </a:solidFill>
                <a:latin typeface="Arial" pitchFamily="34" charset="0"/>
                <a:ea typeface="+mn-ea"/>
                <a:cs typeface="Arial" pitchFamily="34" charset="0"/>
              </a:rPr>
              <a:t>SLV</a:t>
            </a:r>
            <a:r>
              <a:rPr lang="en-US" dirty="0" smtClean="0"/>
              <a:t> </a:t>
            </a:r>
            <a:r>
              <a:rPr lang="en-US" sz="1200" b="0" i="0" u="none" strike="noStrike" kern="1200" dirty="0" smtClean="0">
                <a:solidFill>
                  <a:schemeClr val="tx1"/>
                </a:solidFill>
                <a:latin typeface="Arial" pitchFamily="34" charset="0"/>
                <a:ea typeface="+mn-ea"/>
                <a:cs typeface="Arial" pitchFamily="34" charset="0"/>
              </a:rPr>
              <a:t>Estonia</a:t>
            </a:r>
            <a:r>
              <a:rPr lang="en-US" dirty="0" smtClean="0"/>
              <a:t> </a:t>
            </a:r>
            <a:r>
              <a:rPr lang="en-US" sz="1200" b="0" i="0" u="none" strike="noStrike" kern="1200" dirty="0" smtClean="0">
                <a:solidFill>
                  <a:schemeClr val="tx1"/>
                </a:solidFill>
                <a:latin typeface="Arial" pitchFamily="34" charset="0"/>
                <a:ea typeface="+mn-ea"/>
                <a:cs typeface="Arial" pitchFamily="34" charset="0"/>
              </a:rPr>
              <a:t>EST</a:t>
            </a:r>
            <a:r>
              <a:rPr lang="en-US" dirty="0" smtClean="0"/>
              <a:t> </a:t>
            </a:r>
            <a:r>
              <a:rPr lang="en-US" sz="1200" b="0" i="0" u="none" strike="noStrike" kern="1200" dirty="0" smtClean="0">
                <a:solidFill>
                  <a:schemeClr val="tx1"/>
                </a:solidFill>
                <a:latin typeface="Arial" pitchFamily="34" charset="0"/>
                <a:ea typeface="+mn-ea"/>
                <a:cs typeface="Arial" pitchFamily="34" charset="0"/>
              </a:rPr>
              <a:t>Finland</a:t>
            </a:r>
            <a:r>
              <a:rPr lang="en-US" dirty="0" smtClean="0"/>
              <a:t> </a:t>
            </a:r>
            <a:r>
              <a:rPr lang="en-US" sz="1200" b="0" i="0" u="none" strike="noStrike" kern="1200" dirty="0" smtClean="0">
                <a:solidFill>
                  <a:schemeClr val="tx1"/>
                </a:solidFill>
                <a:latin typeface="Arial" pitchFamily="34" charset="0"/>
                <a:ea typeface="+mn-ea"/>
                <a:cs typeface="Arial" pitchFamily="34" charset="0"/>
              </a:rPr>
              <a:t>FIN</a:t>
            </a:r>
            <a:r>
              <a:rPr lang="en-US" dirty="0" smtClean="0"/>
              <a:t> </a:t>
            </a:r>
            <a:r>
              <a:rPr lang="en-US" sz="1200" b="0" i="0" u="none" strike="noStrike" kern="1200" dirty="0" smtClean="0">
                <a:solidFill>
                  <a:schemeClr val="tx1"/>
                </a:solidFill>
                <a:latin typeface="Arial" pitchFamily="34" charset="0"/>
                <a:ea typeface="+mn-ea"/>
                <a:cs typeface="Arial" pitchFamily="34" charset="0"/>
              </a:rPr>
              <a:t>France</a:t>
            </a:r>
            <a:r>
              <a:rPr lang="en-US" dirty="0" smtClean="0"/>
              <a:t> </a:t>
            </a:r>
            <a:r>
              <a:rPr lang="en-US" sz="1200" b="0" i="0" u="none" strike="noStrike" kern="1200" dirty="0" smtClean="0">
                <a:solidFill>
                  <a:schemeClr val="tx1"/>
                </a:solidFill>
                <a:latin typeface="Arial" pitchFamily="34" charset="0"/>
                <a:ea typeface="+mn-ea"/>
                <a:cs typeface="Arial" pitchFamily="34" charset="0"/>
              </a:rPr>
              <a:t>FRA</a:t>
            </a:r>
            <a:r>
              <a:rPr lang="en-US" dirty="0" smtClean="0"/>
              <a:t> </a:t>
            </a:r>
            <a:r>
              <a:rPr lang="en-US" sz="1200" b="0" i="0" u="none" strike="noStrike" kern="1200" dirty="0" smtClean="0">
                <a:solidFill>
                  <a:schemeClr val="tx1"/>
                </a:solidFill>
                <a:latin typeface="Arial" pitchFamily="34" charset="0"/>
                <a:ea typeface="+mn-ea"/>
                <a:cs typeface="Arial" pitchFamily="34" charset="0"/>
              </a:rPr>
              <a:t>Germany</a:t>
            </a:r>
            <a:r>
              <a:rPr lang="en-US" dirty="0" smtClean="0"/>
              <a:t> </a:t>
            </a:r>
            <a:r>
              <a:rPr lang="en-US" sz="1200" b="0" i="0" u="none" strike="noStrike" kern="1200" dirty="0" smtClean="0">
                <a:solidFill>
                  <a:schemeClr val="tx1"/>
                </a:solidFill>
                <a:latin typeface="Arial" pitchFamily="34" charset="0"/>
                <a:ea typeface="+mn-ea"/>
                <a:cs typeface="Arial" pitchFamily="34" charset="0"/>
              </a:rPr>
              <a:t>DEU</a:t>
            </a:r>
            <a:r>
              <a:rPr lang="en-US" dirty="0" smtClean="0"/>
              <a:t> </a:t>
            </a:r>
            <a:r>
              <a:rPr lang="en-US" sz="1200" b="0" i="0" u="none" strike="noStrike" kern="1200" dirty="0" smtClean="0">
                <a:solidFill>
                  <a:schemeClr val="tx1"/>
                </a:solidFill>
                <a:latin typeface="Arial" pitchFamily="34" charset="0"/>
                <a:ea typeface="+mn-ea"/>
                <a:cs typeface="Arial" pitchFamily="34" charset="0"/>
              </a:rPr>
              <a:t>Ghana</a:t>
            </a:r>
            <a:r>
              <a:rPr lang="en-US" dirty="0" smtClean="0"/>
              <a:t> </a:t>
            </a:r>
            <a:r>
              <a:rPr lang="en-US" sz="1200" b="0" i="0" u="none" strike="noStrike" kern="1200" dirty="0" smtClean="0">
                <a:solidFill>
                  <a:schemeClr val="tx1"/>
                </a:solidFill>
                <a:latin typeface="Arial" pitchFamily="34" charset="0"/>
                <a:ea typeface="+mn-ea"/>
                <a:cs typeface="Arial" pitchFamily="34" charset="0"/>
              </a:rPr>
              <a:t>GHA</a:t>
            </a:r>
            <a:r>
              <a:rPr lang="en-US" dirty="0" smtClean="0"/>
              <a:t> </a:t>
            </a:r>
            <a:r>
              <a:rPr lang="en-US" sz="1200" b="0" i="0" u="none" strike="noStrike" kern="1200" dirty="0" smtClean="0">
                <a:solidFill>
                  <a:schemeClr val="tx1"/>
                </a:solidFill>
                <a:latin typeface="Arial" pitchFamily="34" charset="0"/>
                <a:ea typeface="+mn-ea"/>
                <a:cs typeface="Arial" pitchFamily="34" charset="0"/>
              </a:rPr>
              <a:t>Hungary</a:t>
            </a:r>
            <a:r>
              <a:rPr lang="en-US" dirty="0" smtClean="0"/>
              <a:t> </a:t>
            </a:r>
            <a:r>
              <a:rPr lang="en-US" sz="1200" b="0" i="0" u="none" strike="noStrike" kern="1200" dirty="0" smtClean="0">
                <a:solidFill>
                  <a:schemeClr val="tx1"/>
                </a:solidFill>
                <a:latin typeface="Arial" pitchFamily="34" charset="0"/>
                <a:ea typeface="+mn-ea"/>
                <a:cs typeface="Arial" pitchFamily="34" charset="0"/>
              </a:rPr>
              <a:t>HUN</a:t>
            </a:r>
            <a:r>
              <a:rPr lang="en-US" dirty="0" smtClean="0"/>
              <a:t> </a:t>
            </a:r>
            <a:r>
              <a:rPr lang="en-US" sz="1200" b="0" i="0" u="none" strike="noStrike" kern="1200" dirty="0" smtClean="0">
                <a:solidFill>
                  <a:schemeClr val="tx1"/>
                </a:solidFill>
                <a:latin typeface="Arial" pitchFamily="34" charset="0"/>
                <a:ea typeface="+mn-ea"/>
                <a:cs typeface="Arial" pitchFamily="34" charset="0"/>
              </a:rPr>
              <a:t>Iceland</a:t>
            </a:r>
            <a:r>
              <a:rPr lang="en-US" dirty="0" smtClean="0"/>
              <a:t> </a:t>
            </a:r>
            <a:r>
              <a:rPr lang="en-US" sz="1200" b="0" i="0" u="none" strike="noStrike" kern="1200" dirty="0" smtClean="0">
                <a:solidFill>
                  <a:schemeClr val="tx1"/>
                </a:solidFill>
                <a:latin typeface="Arial" pitchFamily="34" charset="0"/>
                <a:ea typeface="+mn-ea"/>
                <a:cs typeface="Arial" pitchFamily="34" charset="0"/>
              </a:rPr>
              <a:t>ISL</a:t>
            </a:r>
            <a:r>
              <a:rPr lang="en-US" dirty="0" smtClean="0"/>
              <a:t> </a:t>
            </a:r>
            <a:r>
              <a:rPr lang="en-US" sz="1200" b="0" i="0" u="none" strike="noStrike" kern="1200" dirty="0" smtClean="0">
                <a:solidFill>
                  <a:schemeClr val="tx1"/>
                </a:solidFill>
                <a:latin typeface="Arial" pitchFamily="34" charset="0"/>
                <a:ea typeface="+mn-ea"/>
                <a:cs typeface="Arial" pitchFamily="34" charset="0"/>
              </a:rPr>
              <a:t>India</a:t>
            </a:r>
            <a:r>
              <a:rPr lang="en-US" dirty="0" smtClean="0"/>
              <a:t> </a:t>
            </a:r>
            <a:r>
              <a:rPr lang="en-US" sz="1200" b="0" i="0" u="none" strike="noStrike" kern="1200" dirty="0" smtClean="0">
                <a:solidFill>
                  <a:schemeClr val="tx1"/>
                </a:solidFill>
                <a:latin typeface="Arial" pitchFamily="34" charset="0"/>
                <a:ea typeface="+mn-ea"/>
                <a:cs typeface="Arial" pitchFamily="34" charset="0"/>
              </a:rPr>
              <a:t>IND</a:t>
            </a:r>
            <a:r>
              <a:rPr lang="en-US" dirty="0" smtClean="0"/>
              <a:t> </a:t>
            </a:r>
            <a:r>
              <a:rPr lang="en-US" sz="1200" b="0" i="0" u="none" strike="noStrike" kern="1200" dirty="0" smtClean="0">
                <a:solidFill>
                  <a:schemeClr val="tx1"/>
                </a:solidFill>
                <a:latin typeface="Arial" pitchFamily="34" charset="0"/>
                <a:ea typeface="+mn-ea"/>
                <a:cs typeface="Arial" pitchFamily="34" charset="0"/>
              </a:rPr>
              <a:t>Indonesia</a:t>
            </a:r>
            <a:r>
              <a:rPr lang="en-US" dirty="0" smtClean="0"/>
              <a:t> </a:t>
            </a:r>
            <a:r>
              <a:rPr lang="en-US" sz="1200" b="0" i="0" u="none" strike="noStrike" kern="1200" dirty="0" smtClean="0">
                <a:solidFill>
                  <a:schemeClr val="tx1"/>
                </a:solidFill>
                <a:latin typeface="Arial" pitchFamily="34" charset="0"/>
                <a:ea typeface="+mn-ea"/>
                <a:cs typeface="Arial" pitchFamily="34" charset="0"/>
              </a:rPr>
              <a:t>IDN</a:t>
            </a:r>
            <a:r>
              <a:rPr lang="en-US" dirty="0" smtClean="0"/>
              <a:t> </a:t>
            </a:r>
            <a:r>
              <a:rPr lang="en-US" sz="1200" b="0" i="0" u="none" strike="noStrike" kern="1200" dirty="0" smtClean="0">
                <a:solidFill>
                  <a:schemeClr val="tx1"/>
                </a:solidFill>
                <a:latin typeface="Arial" pitchFamily="34" charset="0"/>
                <a:ea typeface="+mn-ea"/>
                <a:cs typeface="Arial" pitchFamily="34" charset="0"/>
              </a:rPr>
              <a:t>Ireland</a:t>
            </a:r>
            <a:r>
              <a:rPr lang="en-US" dirty="0" smtClean="0"/>
              <a:t> </a:t>
            </a:r>
            <a:r>
              <a:rPr lang="en-US" sz="1200" b="0" i="0" u="none" strike="noStrike" kern="1200" dirty="0" smtClean="0">
                <a:solidFill>
                  <a:schemeClr val="tx1"/>
                </a:solidFill>
                <a:latin typeface="Arial" pitchFamily="34" charset="0"/>
                <a:ea typeface="+mn-ea"/>
                <a:cs typeface="Arial" pitchFamily="34" charset="0"/>
              </a:rPr>
              <a:t>IRL</a:t>
            </a:r>
            <a:r>
              <a:rPr lang="en-US" dirty="0" smtClean="0"/>
              <a:t> </a:t>
            </a:r>
            <a:r>
              <a:rPr lang="en-US" sz="1200" b="0" i="0" u="none" strike="noStrike" kern="1200" dirty="0" smtClean="0">
                <a:solidFill>
                  <a:schemeClr val="tx1"/>
                </a:solidFill>
                <a:latin typeface="Arial" pitchFamily="34" charset="0"/>
                <a:ea typeface="+mn-ea"/>
                <a:cs typeface="Arial" pitchFamily="34" charset="0"/>
              </a:rPr>
              <a:t>Israel</a:t>
            </a:r>
            <a:r>
              <a:rPr lang="en-US" dirty="0" smtClean="0"/>
              <a:t> </a:t>
            </a:r>
            <a:r>
              <a:rPr lang="en-US" sz="1200" b="0" i="0" u="none" strike="noStrike" kern="1200" dirty="0" smtClean="0">
                <a:solidFill>
                  <a:schemeClr val="tx1"/>
                </a:solidFill>
                <a:latin typeface="Arial" pitchFamily="34" charset="0"/>
                <a:ea typeface="+mn-ea"/>
                <a:cs typeface="Arial" pitchFamily="34" charset="0"/>
              </a:rPr>
              <a:t>ISR</a:t>
            </a:r>
            <a:r>
              <a:rPr lang="en-US" dirty="0" smtClean="0"/>
              <a:t> </a:t>
            </a:r>
            <a:r>
              <a:rPr lang="en-US" sz="1200" b="0" i="0" u="none" strike="noStrike" kern="1200" dirty="0" smtClean="0">
                <a:solidFill>
                  <a:schemeClr val="tx1"/>
                </a:solidFill>
                <a:latin typeface="Arial" pitchFamily="34" charset="0"/>
                <a:ea typeface="+mn-ea"/>
                <a:cs typeface="Arial" pitchFamily="34" charset="0"/>
              </a:rPr>
              <a:t>Italy</a:t>
            </a:r>
            <a:r>
              <a:rPr lang="en-US" dirty="0" smtClean="0"/>
              <a:t> </a:t>
            </a:r>
            <a:r>
              <a:rPr lang="en-US" sz="1200" b="0" i="0" u="none" strike="noStrike" kern="1200" dirty="0" smtClean="0">
                <a:solidFill>
                  <a:schemeClr val="tx1"/>
                </a:solidFill>
                <a:latin typeface="Arial" pitchFamily="34" charset="0"/>
                <a:ea typeface="+mn-ea"/>
                <a:cs typeface="Arial" pitchFamily="34" charset="0"/>
              </a:rPr>
              <a:t>ITA</a:t>
            </a:r>
            <a:r>
              <a:rPr lang="en-US" dirty="0" smtClean="0"/>
              <a:t> </a:t>
            </a:r>
            <a:r>
              <a:rPr lang="en-US" sz="1200" b="0" i="0" u="none" strike="noStrike" kern="1200" dirty="0" smtClean="0">
                <a:solidFill>
                  <a:schemeClr val="tx1"/>
                </a:solidFill>
                <a:latin typeface="Arial" pitchFamily="34" charset="0"/>
                <a:ea typeface="+mn-ea"/>
                <a:cs typeface="Arial" pitchFamily="34" charset="0"/>
              </a:rPr>
              <a:t>Japan</a:t>
            </a:r>
            <a:r>
              <a:rPr lang="en-US" dirty="0" smtClean="0"/>
              <a:t> </a:t>
            </a:r>
            <a:r>
              <a:rPr lang="en-US" sz="1200" b="0" i="0" u="none" strike="noStrike" kern="1200" dirty="0" smtClean="0">
                <a:solidFill>
                  <a:schemeClr val="tx1"/>
                </a:solidFill>
                <a:latin typeface="Arial" pitchFamily="34" charset="0"/>
                <a:ea typeface="+mn-ea"/>
                <a:cs typeface="Arial" pitchFamily="34" charset="0"/>
              </a:rPr>
              <a:t>JPN</a:t>
            </a:r>
            <a:r>
              <a:rPr lang="en-US" dirty="0" smtClean="0"/>
              <a:t> </a:t>
            </a:r>
            <a:r>
              <a:rPr lang="en-US" sz="1200" b="0" i="0" u="none" strike="noStrike" kern="1200" dirty="0" smtClean="0">
                <a:solidFill>
                  <a:schemeClr val="tx1"/>
                </a:solidFill>
                <a:latin typeface="Arial" pitchFamily="34" charset="0"/>
                <a:ea typeface="+mn-ea"/>
                <a:cs typeface="Arial" pitchFamily="34" charset="0"/>
              </a:rPr>
              <a:t>Kazakhstan</a:t>
            </a:r>
            <a:r>
              <a:rPr lang="en-US" dirty="0" smtClean="0"/>
              <a:t> </a:t>
            </a:r>
            <a:r>
              <a:rPr lang="en-US" sz="1200" b="0" i="0" u="none" strike="noStrike" kern="1200" dirty="0" smtClean="0">
                <a:solidFill>
                  <a:schemeClr val="tx1"/>
                </a:solidFill>
                <a:latin typeface="Arial" pitchFamily="34" charset="0"/>
                <a:ea typeface="+mn-ea"/>
                <a:cs typeface="Arial" pitchFamily="34" charset="0"/>
              </a:rPr>
              <a:t>KAZ</a:t>
            </a:r>
            <a:r>
              <a:rPr lang="en-US" dirty="0" smtClean="0"/>
              <a:t> </a:t>
            </a:r>
            <a:r>
              <a:rPr lang="en-US" sz="1200" b="0" i="0" u="none" strike="noStrike" kern="1200" dirty="0" smtClean="0">
                <a:solidFill>
                  <a:schemeClr val="tx1"/>
                </a:solidFill>
                <a:latin typeface="Arial" pitchFamily="34" charset="0"/>
                <a:ea typeface="+mn-ea"/>
                <a:cs typeface="Arial" pitchFamily="34" charset="0"/>
              </a:rPr>
              <a:t>Kenya</a:t>
            </a:r>
            <a:r>
              <a:rPr lang="en-US" dirty="0" smtClean="0"/>
              <a:t> </a:t>
            </a:r>
            <a:r>
              <a:rPr lang="en-US" sz="1200" b="0" i="0" u="none" strike="noStrike" kern="1200" dirty="0" smtClean="0">
                <a:solidFill>
                  <a:schemeClr val="tx1"/>
                </a:solidFill>
                <a:latin typeface="Arial" pitchFamily="34" charset="0"/>
                <a:ea typeface="+mn-ea"/>
                <a:cs typeface="Arial" pitchFamily="34" charset="0"/>
              </a:rPr>
              <a:t>KEN</a:t>
            </a:r>
            <a:r>
              <a:rPr lang="en-US" dirty="0" smtClean="0"/>
              <a:t> </a:t>
            </a:r>
            <a:r>
              <a:rPr lang="en-US" sz="1200" b="0" i="0" u="none" strike="noStrike" kern="1200" dirty="0" smtClean="0">
                <a:solidFill>
                  <a:schemeClr val="tx1"/>
                </a:solidFill>
                <a:latin typeface="Arial" pitchFamily="34" charset="0"/>
                <a:ea typeface="+mn-ea"/>
                <a:cs typeface="Arial" pitchFamily="34" charset="0"/>
              </a:rPr>
              <a:t>Latvia</a:t>
            </a:r>
            <a:r>
              <a:rPr lang="en-US" dirty="0" smtClean="0"/>
              <a:t> </a:t>
            </a:r>
            <a:r>
              <a:rPr lang="en-US" sz="1200" b="0" i="0" u="none" strike="noStrike" kern="1200" dirty="0" smtClean="0">
                <a:solidFill>
                  <a:schemeClr val="tx1"/>
                </a:solidFill>
                <a:latin typeface="Arial" pitchFamily="34" charset="0"/>
                <a:ea typeface="+mn-ea"/>
                <a:cs typeface="Arial" pitchFamily="34" charset="0"/>
              </a:rPr>
              <a:t>LVA</a:t>
            </a:r>
            <a:r>
              <a:rPr lang="en-US" dirty="0" smtClean="0"/>
              <a:t> </a:t>
            </a:r>
            <a:r>
              <a:rPr lang="en-US" sz="1200" b="0" i="0" u="none" strike="noStrike" kern="1200" dirty="0" smtClean="0">
                <a:solidFill>
                  <a:schemeClr val="tx1"/>
                </a:solidFill>
                <a:latin typeface="Arial" pitchFamily="34" charset="0"/>
                <a:ea typeface="+mn-ea"/>
                <a:cs typeface="Arial" pitchFamily="34" charset="0"/>
              </a:rPr>
              <a:t>Lithuania</a:t>
            </a:r>
            <a:r>
              <a:rPr lang="en-US" dirty="0" smtClean="0"/>
              <a:t> </a:t>
            </a:r>
            <a:r>
              <a:rPr lang="en-US" sz="1200" b="0" i="0" u="none" strike="noStrike" kern="1200" dirty="0" smtClean="0">
                <a:solidFill>
                  <a:schemeClr val="tx1"/>
                </a:solidFill>
                <a:latin typeface="Arial" pitchFamily="34" charset="0"/>
                <a:ea typeface="+mn-ea"/>
                <a:cs typeface="Arial" pitchFamily="34" charset="0"/>
              </a:rPr>
              <a:t>LTU</a:t>
            </a:r>
            <a:r>
              <a:rPr lang="en-US" dirty="0" smtClean="0"/>
              <a:t> </a:t>
            </a:r>
            <a:r>
              <a:rPr lang="en-US" sz="1200" b="0" i="0" u="none" strike="noStrike" kern="1200" dirty="0" smtClean="0">
                <a:solidFill>
                  <a:schemeClr val="tx1"/>
                </a:solidFill>
                <a:latin typeface="Arial" pitchFamily="34" charset="0"/>
                <a:ea typeface="+mn-ea"/>
                <a:cs typeface="Arial" pitchFamily="34" charset="0"/>
              </a:rPr>
              <a:t>Luxembourg</a:t>
            </a:r>
            <a:r>
              <a:rPr lang="en-US" dirty="0" smtClean="0"/>
              <a:t> </a:t>
            </a:r>
            <a:r>
              <a:rPr lang="en-US" sz="1200" b="0" i="0" u="none" strike="noStrike" kern="1200" dirty="0" smtClean="0">
                <a:solidFill>
                  <a:schemeClr val="tx1"/>
                </a:solidFill>
                <a:latin typeface="Arial" pitchFamily="34" charset="0"/>
                <a:ea typeface="+mn-ea"/>
                <a:cs typeface="Arial" pitchFamily="34" charset="0"/>
              </a:rPr>
              <a:t>LUX</a:t>
            </a:r>
            <a:r>
              <a:rPr lang="en-US" dirty="0" smtClean="0"/>
              <a:t> </a:t>
            </a:r>
            <a:r>
              <a:rPr lang="en-US" sz="1200" b="0" i="0" u="none" strike="noStrike" kern="1200" dirty="0" smtClean="0">
                <a:solidFill>
                  <a:schemeClr val="tx1"/>
                </a:solidFill>
                <a:latin typeface="Arial" pitchFamily="34" charset="0"/>
                <a:ea typeface="+mn-ea"/>
                <a:cs typeface="Arial" pitchFamily="34" charset="0"/>
              </a:rPr>
              <a:t>Malaysia</a:t>
            </a:r>
            <a:r>
              <a:rPr lang="en-US" dirty="0" smtClean="0"/>
              <a:t> </a:t>
            </a:r>
            <a:r>
              <a:rPr lang="en-US" sz="1200" b="0" i="0" u="none" strike="noStrike" kern="1200" dirty="0" smtClean="0">
                <a:solidFill>
                  <a:schemeClr val="tx1"/>
                </a:solidFill>
                <a:latin typeface="Arial" pitchFamily="34" charset="0"/>
                <a:ea typeface="+mn-ea"/>
                <a:cs typeface="Arial" pitchFamily="34" charset="0"/>
              </a:rPr>
              <a:t>MYS</a:t>
            </a:r>
            <a:r>
              <a:rPr lang="en-US" dirty="0" smtClean="0"/>
              <a:t> </a:t>
            </a:r>
            <a:r>
              <a:rPr lang="en-US" sz="1200" b="0" i="0" u="none" strike="noStrike" kern="1200" dirty="0" smtClean="0">
                <a:solidFill>
                  <a:schemeClr val="tx1"/>
                </a:solidFill>
                <a:latin typeface="Arial" pitchFamily="34" charset="0"/>
                <a:ea typeface="+mn-ea"/>
                <a:cs typeface="Arial" pitchFamily="34" charset="0"/>
              </a:rPr>
              <a:t>Malta</a:t>
            </a:r>
            <a:r>
              <a:rPr lang="en-US" dirty="0" smtClean="0"/>
              <a:t> </a:t>
            </a:r>
            <a:r>
              <a:rPr lang="en-US" sz="1200" b="0" i="0" u="none" strike="noStrike" kern="1200" dirty="0" smtClean="0">
                <a:solidFill>
                  <a:schemeClr val="tx1"/>
                </a:solidFill>
                <a:latin typeface="Arial" pitchFamily="34" charset="0"/>
                <a:ea typeface="+mn-ea"/>
                <a:cs typeface="Arial" pitchFamily="34" charset="0"/>
              </a:rPr>
              <a:t>MLT</a:t>
            </a:r>
            <a:r>
              <a:rPr lang="en-US" dirty="0" smtClean="0"/>
              <a:t> </a:t>
            </a:r>
            <a:r>
              <a:rPr lang="en-US" sz="1200" b="0" i="0" u="none" strike="noStrike" kern="1200" dirty="0" smtClean="0">
                <a:solidFill>
                  <a:schemeClr val="tx1"/>
                </a:solidFill>
                <a:latin typeface="Arial" pitchFamily="34" charset="0"/>
                <a:ea typeface="+mn-ea"/>
                <a:cs typeface="Arial" pitchFamily="34" charset="0"/>
              </a:rPr>
              <a:t>Mexico</a:t>
            </a:r>
            <a:r>
              <a:rPr lang="en-US" dirty="0" smtClean="0"/>
              <a:t> </a:t>
            </a:r>
            <a:r>
              <a:rPr lang="en-US" sz="1200" b="0" i="0" u="none" strike="noStrike" kern="1200" dirty="0" smtClean="0">
                <a:solidFill>
                  <a:schemeClr val="tx1"/>
                </a:solidFill>
                <a:latin typeface="Arial" pitchFamily="34" charset="0"/>
                <a:ea typeface="+mn-ea"/>
                <a:cs typeface="Arial" pitchFamily="34" charset="0"/>
              </a:rPr>
              <a:t>MEX</a:t>
            </a:r>
            <a:r>
              <a:rPr lang="en-US" dirty="0" smtClean="0"/>
              <a:t> </a:t>
            </a:r>
            <a:r>
              <a:rPr lang="en-US" sz="1200" b="0" i="0" u="none" strike="noStrike" kern="1200" dirty="0" smtClean="0">
                <a:solidFill>
                  <a:schemeClr val="tx1"/>
                </a:solidFill>
                <a:latin typeface="Arial" pitchFamily="34" charset="0"/>
                <a:ea typeface="+mn-ea"/>
                <a:cs typeface="Arial" pitchFamily="34" charset="0"/>
              </a:rPr>
              <a:t>Morocco</a:t>
            </a:r>
            <a:r>
              <a:rPr lang="en-US" dirty="0" smtClean="0"/>
              <a:t> </a:t>
            </a:r>
            <a:r>
              <a:rPr lang="en-US" sz="1200" b="0" i="0" u="none" strike="noStrike" kern="1200" dirty="0" smtClean="0">
                <a:solidFill>
                  <a:schemeClr val="tx1"/>
                </a:solidFill>
                <a:latin typeface="Arial" pitchFamily="34" charset="0"/>
                <a:ea typeface="+mn-ea"/>
                <a:cs typeface="Arial" pitchFamily="34" charset="0"/>
              </a:rPr>
              <a:t>MAR</a:t>
            </a:r>
            <a:r>
              <a:rPr lang="en-US" dirty="0" smtClean="0"/>
              <a:t> </a:t>
            </a:r>
            <a:r>
              <a:rPr lang="en-US" sz="1200" b="0" i="0" u="none" strike="noStrike" kern="1200" dirty="0" smtClean="0">
                <a:solidFill>
                  <a:schemeClr val="tx1"/>
                </a:solidFill>
                <a:latin typeface="Arial" pitchFamily="34" charset="0"/>
                <a:ea typeface="+mn-ea"/>
                <a:cs typeface="Arial" pitchFamily="34" charset="0"/>
              </a:rPr>
              <a:t>Netherlands</a:t>
            </a:r>
            <a:r>
              <a:rPr lang="en-US" dirty="0" smtClean="0"/>
              <a:t> </a:t>
            </a:r>
            <a:r>
              <a:rPr lang="en-US" sz="1200" b="0" i="0" u="none" strike="noStrike" kern="1200" dirty="0" smtClean="0">
                <a:solidFill>
                  <a:schemeClr val="tx1"/>
                </a:solidFill>
                <a:latin typeface="Arial" pitchFamily="34" charset="0"/>
                <a:ea typeface="+mn-ea"/>
                <a:cs typeface="Arial" pitchFamily="34" charset="0"/>
              </a:rPr>
              <a:t>NLD</a:t>
            </a:r>
            <a:r>
              <a:rPr lang="en-US" dirty="0" smtClean="0"/>
              <a:t> </a:t>
            </a:r>
            <a:r>
              <a:rPr lang="en-US" sz="1200" b="0" i="0" u="none" strike="noStrike" kern="1200" dirty="0" smtClean="0">
                <a:solidFill>
                  <a:schemeClr val="tx1"/>
                </a:solidFill>
                <a:latin typeface="Arial" pitchFamily="34" charset="0"/>
                <a:ea typeface="+mn-ea"/>
                <a:cs typeface="Arial" pitchFamily="34" charset="0"/>
              </a:rPr>
              <a:t>New Zealand</a:t>
            </a:r>
            <a:r>
              <a:rPr lang="en-US" dirty="0" smtClean="0"/>
              <a:t> </a:t>
            </a:r>
            <a:r>
              <a:rPr lang="en-US" sz="1200" b="0" i="0" u="none" strike="noStrike" kern="1200" dirty="0" smtClean="0">
                <a:solidFill>
                  <a:schemeClr val="tx1"/>
                </a:solidFill>
                <a:latin typeface="Arial" pitchFamily="34" charset="0"/>
                <a:ea typeface="+mn-ea"/>
                <a:cs typeface="Arial" pitchFamily="34" charset="0"/>
              </a:rPr>
              <a:t>NZL</a:t>
            </a:r>
            <a:r>
              <a:rPr lang="en-US" dirty="0" smtClean="0"/>
              <a:t> </a:t>
            </a:r>
            <a:r>
              <a:rPr lang="en-US" sz="1200" b="0" i="0" u="none" strike="noStrike" kern="1200" dirty="0" smtClean="0">
                <a:solidFill>
                  <a:schemeClr val="tx1"/>
                </a:solidFill>
                <a:latin typeface="Arial" pitchFamily="34" charset="0"/>
                <a:ea typeface="+mn-ea"/>
                <a:cs typeface="Arial" pitchFamily="34" charset="0"/>
              </a:rPr>
              <a:t>Nigeria</a:t>
            </a:r>
            <a:r>
              <a:rPr lang="en-US" dirty="0" smtClean="0"/>
              <a:t> </a:t>
            </a:r>
            <a:r>
              <a:rPr lang="en-US" sz="1200" b="0" i="0" u="none" strike="noStrike" kern="1200" dirty="0" smtClean="0">
                <a:solidFill>
                  <a:schemeClr val="tx1"/>
                </a:solidFill>
                <a:latin typeface="Arial" pitchFamily="34" charset="0"/>
                <a:ea typeface="+mn-ea"/>
                <a:cs typeface="Arial" pitchFamily="34" charset="0"/>
              </a:rPr>
              <a:t>NIG</a:t>
            </a:r>
            <a:r>
              <a:rPr lang="en-US" dirty="0" smtClean="0"/>
              <a:t> </a:t>
            </a:r>
            <a:r>
              <a:rPr lang="en-US" sz="1200" b="0" i="0" u="none" strike="noStrike" kern="1200" dirty="0" smtClean="0">
                <a:solidFill>
                  <a:schemeClr val="tx1"/>
                </a:solidFill>
                <a:latin typeface="Arial" pitchFamily="34" charset="0"/>
                <a:ea typeface="+mn-ea"/>
                <a:cs typeface="Arial" pitchFamily="34" charset="0"/>
              </a:rPr>
              <a:t>Norway</a:t>
            </a:r>
            <a:r>
              <a:rPr lang="en-US" dirty="0" smtClean="0"/>
              <a:t> </a:t>
            </a:r>
            <a:r>
              <a:rPr lang="en-US" sz="1200" b="0" i="0" u="none" strike="noStrike" kern="1200" dirty="0" smtClean="0">
                <a:solidFill>
                  <a:schemeClr val="tx1"/>
                </a:solidFill>
                <a:latin typeface="Arial" pitchFamily="34" charset="0"/>
                <a:ea typeface="+mn-ea"/>
                <a:cs typeface="Arial" pitchFamily="34" charset="0"/>
              </a:rPr>
              <a:t>NOR</a:t>
            </a:r>
            <a:r>
              <a:rPr lang="en-US" dirty="0" smtClean="0"/>
              <a:t> </a:t>
            </a:r>
            <a:r>
              <a:rPr lang="en-US" sz="1200" b="0" i="0" u="none" strike="noStrike" kern="1200" dirty="0" smtClean="0">
                <a:solidFill>
                  <a:schemeClr val="tx1"/>
                </a:solidFill>
                <a:latin typeface="Arial" pitchFamily="34" charset="0"/>
                <a:ea typeface="+mn-ea"/>
                <a:cs typeface="Arial" pitchFamily="34" charset="0"/>
              </a:rPr>
              <a:t>Panama</a:t>
            </a:r>
            <a:r>
              <a:rPr lang="en-US" dirty="0" smtClean="0"/>
              <a:t> </a:t>
            </a:r>
            <a:r>
              <a:rPr lang="en-US" sz="1200" b="0" i="0" u="none" strike="noStrike" kern="1200" dirty="0" smtClean="0">
                <a:solidFill>
                  <a:schemeClr val="tx1"/>
                </a:solidFill>
                <a:latin typeface="Arial" pitchFamily="34" charset="0"/>
                <a:ea typeface="+mn-ea"/>
                <a:cs typeface="Arial" pitchFamily="34" charset="0"/>
              </a:rPr>
              <a:t>PAN</a:t>
            </a:r>
            <a:r>
              <a:rPr lang="en-US" dirty="0" smtClean="0"/>
              <a:t> </a:t>
            </a:r>
            <a:r>
              <a:rPr lang="en-US" sz="1200" b="0" i="0" u="none" strike="noStrike" kern="1200" dirty="0" smtClean="0">
                <a:solidFill>
                  <a:schemeClr val="tx1"/>
                </a:solidFill>
                <a:latin typeface="Arial" pitchFamily="34" charset="0"/>
                <a:ea typeface="+mn-ea"/>
                <a:cs typeface="Arial" pitchFamily="34" charset="0"/>
              </a:rPr>
              <a:t>Philippines</a:t>
            </a:r>
            <a:r>
              <a:rPr lang="en-US" dirty="0" smtClean="0"/>
              <a:t> </a:t>
            </a:r>
            <a:r>
              <a:rPr lang="en-US" sz="1200" b="0" i="0" u="none" strike="noStrike" kern="1200" dirty="0" smtClean="0">
                <a:solidFill>
                  <a:schemeClr val="tx1"/>
                </a:solidFill>
                <a:latin typeface="Arial" pitchFamily="34" charset="0"/>
                <a:ea typeface="+mn-ea"/>
                <a:cs typeface="Arial" pitchFamily="34" charset="0"/>
              </a:rPr>
              <a:t>PHL</a:t>
            </a:r>
            <a:r>
              <a:rPr lang="en-US" dirty="0" smtClean="0"/>
              <a:t> </a:t>
            </a:r>
            <a:r>
              <a:rPr lang="en-US" sz="1200" b="0" i="0" u="none" strike="noStrike" kern="1200" dirty="0" smtClean="0">
                <a:solidFill>
                  <a:schemeClr val="tx1"/>
                </a:solidFill>
                <a:latin typeface="Arial" pitchFamily="34" charset="0"/>
                <a:ea typeface="+mn-ea"/>
                <a:cs typeface="Arial" pitchFamily="34" charset="0"/>
              </a:rPr>
              <a:t>Poland</a:t>
            </a:r>
            <a:r>
              <a:rPr lang="en-US" dirty="0" smtClean="0"/>
              <a:t> </a:t>
            </a:r>
            <a:r>
              <a:rPr lang="en-US" sz="1200" b="0" i="0" u="none" strike="noStrike" kern="1200" dirty="0" smtClean="0">
                <a:solidFill>
                  <a:schemeClr val="tx1"/>
                </a:solidFill>
                <a:latin typeface="Arial" pitchFamily="34" charset="0"/>
                <a:ea typeface="+mn-ea"/>
                <a:cs typeface="Arial" pitchFamily="34" charset="0"/>
              </a:rPr>
              <a:t>POL</a:t>
            </a:r>
            <a:r>
              <a:rPr lang="en-US" dirty="0" smtClean="0"/>
              <a:t> </a:t>
            </a:r>
            <a:r>
              <a:rPr lang="en-US" sz="1200" b="0" i="0" u="none" strike="noStrike" kern="1200" dirty="0" smtClean="0">
                <a:solidFill>
                  <a:schemeClr val="tx1"/>
                </a:solidFill>
                <a:latin typeface="Arial" pitchFamily="34" charset="0"/>
                <a:ea typeface="+mn-ea"/>
                <a:cs typeface="Arial" pitchFamily="34" charset="0"/>
              </a:rPr>
              <a:t>Portugal</a:t>
            </a:r>
            <a:r>
              <a:rPr lang="en-US" dirty="0" smtClean="0"/>
              <a:t> </a:t>
            </a:r>
            <a:r>
              <a:rPr lang="en-US" sz="1200" b="0" i="0" u="none" strike="noStrike" kern="1200" dirty="0" smtClean="0">
                <a:solidFill>
                  <a:schemeClr val="tx1"/>
                </a:solidFill>
                <a:latin typeface="Arial" pitchFamily="34" charset="0"/>
                <a:ea typeface="+mn-ea"/>
                <a:cs typeface="Arial" pitchFamily="34" charset="0"/>
              </a:rPr>
              <a:t>PRT</a:t>
            </a:r>
            <a:r>
              <a:rPr lang="en-US" dirty="0" smtClean="0"/>
              <a:t> </a:t>
            </a:r>
            <a:r>
              <a:rPr lang="en-US" sz="1200" b="0" i="0" u="none" strike="noStrike" kern="1200" dirty="0" smtClean="0">
                <a:solidFill>
                  <a:schemeClr val="tx1"/>
                </a:solidFill>
                <a:latin typeface="Arial" pitchFamily="34" charset="0"/>
                <a:ea typeface="+mn-ea"/>
                <a:cs typeface="Arial" pitchFamily="34" charset="0"/>
              </a:rPr>
              <a:t>Republic of Korea</a:t>
            </a:r>
            <a:r>
              <a:rPr lang="en-US" dirty="0" smtClean="0"/>
              <a:t> </a:t>
            </a:r>
            <a:r>
              <a:rPr lang="en-US" sz="1200" b="0" i="0" u="none" strike="noStrike" kern="1200" dirty="0" smtClean="0">
                <a:solidFill>
                  <a:schemeClr val="tx1"/>
                </a:solidFill>
                <a:latin typeface="Arial" pitchFamily="34" charset="0"/>
                <a:ea typeface="+mn-ea"/>
                <a:cs typeface="Arial" pitchFamily="34" charset="0"/>
              </a:rPr>
              <a:t>KOR</a:t>
            </a:r>
            <a:r>
              <a:rPr lang="en-US" dirty="0" smtClean="0"/>
              <a:t> </a:t>
            </a:r>
            <a:r>
              <a:rPr lang="en-US" sz="1200" b="0" i="0" u="none" strike="noStrike" kern="1200" dirty="0" smtClean="0">
                <a:solidFill>
                  <a:schemeClr val="tx1"/>
                </a:solidFill>
                <a:latin typeface="Arial" pitchFamily="34" charset="0"/>
                <a:ea typeface="+mn-ea"/>
                <a:cs typeface="Arial" pitchFamily="34" charset="0"/>
              </a:rPr>
              <a:t>Romania</a:t>
            </a:r>
            <a:r>
              <a:rPr lang="en-US" dirty="0" smtClean="0"/>
              <a:t> </a:t>
            </a:r>
            <a:r>
              <a:rPr lang="en-US" sz="1200" b="0" i="0" u="none" strike="noStrike" kern="1200" dirty="0" smtClean="0">
                <a:solidFill>
                  <a:schemeClr val="tx1"/>
                </a:solidFill>
                <a:latin typeface="Arial" pitchFamily="34" charset="0"/>
                <a:ea typeface="+mn-ea"/>
                <a:cs typeface="Arial" pitchFamily="34" charset="0"/>
              </a:rPr>
              <a:t>ROM</a:t>
            </a:r>
            <a:r>
              <a:rPr lang="en-US" dirty="0" smtClean="0"/>
              <a:t> </a:t>
            </a:r>
            <a:r>
              <a:rPr lang="en-US" sz="1200" b="0" i="0" u="none" strike="noStrike" kern="1200" dirty="0" smtClean="0">
                <a:solidFill>
                  <a:schemeClr val="tx1"/>
                </a:solidFill>
                <a:latin typeface="Arial" pitchFamily="34" charset="0"/>
                <a:ea typeface="+mn-ea"/>
                <a:cs typeface="Arial" pitchFamily="34" charset="0"/>
              </a:rPr>
              <a:t>Russian Federation</a:t>
            </a:r>
            <a:r>
              <a:rPr lang="en-US" dirty="0" smtClean="0"/>
              <a:t> </a:t>
            </a:r>
            <a:r>
              <a:rPr lang="en-US" sz="1200" b="0" i="0" u="none" strike="noStrike" kern="1200" dirty="0" smtClean="0">
                <a:solidFill>
                  <a:schemeClr val="tx1"/>
                </a:solidFill>
                <a:latin typeface="Arial" pitchFamily="34" charset="0"/>
                <a:ea typeface="+mn-ea"/>
                <a:cs typeface="Arial" pitchFamily="34" charset="0"/>
              </a:rPr>
              <a:t>RUS</a:t>
            </a:r>
            <a:r>
              <a:rPr lang="en-US" dirty="0" smtClean="0"/>
              <a:t> </a:t>
            </a:r>
            <a:r>
              <a:rPr lang="en-US" sz="1200" b="0" i="0" u="none" strike="noStrike" kern="1200" dirty="0" smtClean="0">
                <a:solidFill>
                  <a:schemeClr val="tx1"/>
                </a:solidFill>
                <a:latin typeface="Arial" pitchFamily="34" charset="0"/>
                <a:ea typeface="+mn-ea"/>
                <a:cs typeface="Arial" pitchFamily="34" charset="0"/>
              </a:rPr>
              <a:t>Serbia</a:t>
            </a:r>
            <a:r>
              <a:rPr lang="en-US" dirty="0" smtClean="0"/>
              <a:t> </a:t>
            </a:r>
            <a:r>
              <a:rPr lang="en-US" sz="1200" b="0" i="0" u="none" strike="noStrike" kern="1200" dirty="0" smtClean="0">
                <a:solidFill>
                  <a:schemeClr val="tx1"/>
                </a:solidFill>
                <a:latin typeface="Arial" pitchFamily="34" charset="0"/>
                <a:ea typeface="+mn-ea"/>
                <a:cs typeface="Arial" pitchFamily="34" charset="0"/>
              </a:rPr>
              <a:t>SRB</a:t>
            </a:r>
            <a:r>
              <a:rPr lang="en-US" dirty="0" smtClean="0"/>
              <a:t> </a:t>
            </a:r>
            <a:r>
              <a:rPr lang="en-US" sz="1200" b="0" i="0" u="none" strike="noStrike" kern="1200" dirty="0" smtClean="0">
                <a:solidFill>
                  <a:schemeClr val="tx1"/>
                </a:solidFill>
                <a:latin typeface="Arial" pitchFamily="34" charset="0"/>
                <a:ea typeface="+mn-ea"/>
                <a:cs typeface="Arial" pitchFamily="34" charset="0"/>
              </a:rPr>
              <a:t>Slovakia</a:t>
            </a:r>
            <a:r>
              <a:rPr lang="en-US" dirty="0" smtClean="0"/>
              <a:t> </a:t>
            </a:r>
            <a:r>
              <a:rPr lang="en-US" sz="1200" b="0" i="0" u="none" strike="noStrike" kern="1200" dirty="0" smtClean="0">
                <a:solidFill>
                  <a:schemeClr val="tx1"/>
                </a:solidFill>
                <a:latin typeface="Arial" pitchFamily="34" charset="0"/>
                <a:ea typeface="+mn-ea"/>
                <a:cs typeface="Arial" pitchFamily="34" charset="0"/>
              </a:rPr>
              <a:t>SVK</a:t>
            </a:r>
            <a:r>
              <a:rPr lang="en-US" dirty="0" smtClean="0"/>
              <a:t> </a:t>
            </a:r>
            <a:r>
              <a:rPr lang="en-US" sz="1200" b="0" i="0" u="none" strike="noStrike" kern="1200" dirty="0" smtClean="0">
                <a:solidFill>
                  <a:schemeClr val="tx1"/>
                </a:solidFill>
                <a:latin typeface="Arial" pitchFamily="34" charset="0"/>
                <a:ea typeface="+mn-ea"/>
                <a:cs typeface="Arial" pitchFamily="34" charset="0"/>
              </a:rPr>
              <a:t>Slovenia</a:t>
            </a:r>
            <a:r>
              <a:rPr lang="en-US" dirty="0" smtClean="0"/>
              <a:t> </a:t>
            </a:r>
            <a:r>
              <a:rPr lang="en-US" sz="1200" b="0" i="0" u="none" strike="noStrike" kern="1200" dirty="0" smtClean="0">
                <a:solidFill>
                  <a:schemeClr val="tx1"/>
                </a:solidFill>
                <a:latin typeface="Arial" pitchFamily="34" charset="0"/>
                <a:ea typeface="+mn-ea"/>
                <a:cs typeface="Arial" pitchFamily="34" charset="0"/>
              </a:rPr>
              <a:t>SVN</a:t>
            </a:r>
            <a:r>
              <a:rPr lang="en-US" dirty="0" smtClean="0"/>
              <a:t> </a:t>
            </a:r>
            <a:r>
              <a:rPr lang="en-US" sz="1200" b="0" i="0" u="none" strike="noStrike" kern="1200" dirty="0" smtClean="0">
                <a:solidFill>
                  <a:schemeClr val="tx1"/>
                </a:solidFill>
                <a:latin typeface="Arial" pitchFamily="34" charset="0"/>
                <a:ea typeface="+mn-ea"/>
                <a:cs typeface="Arial" pitchFamily="34" charset="0"/>
              </a:rPr>
              <a:t>South Africa</a:t>
            </a:r>
            <a:r>
              <a:rPr lang="en-US" dirty="0" smtClean="0"/>
              <a:t> </a:t>
            </a:r>
            <a:r>
              <a:rPr lang="en-US" sz="1200" b="0" i="0" u="none" strike="noStrike" kern="1200" dirty="0" smtClean="0">
                <a:solidFill>
                  <a:schemeClr val="tx1"/>
                </a:solidFill>
                <a:latin typeface="Arial" pitchFamily="34" charset="0"/>
                <a:ea typeface="+mn-ea"/>
                <a:cs typeface="Arial" pitchFamily="34" charset="0"/>
              </a:rPr>
              <a:t>ZAF</a:t>
            </a:r>
            <a:r>
              <a:rPr lang="en-US" dirty="0" smtClean="0"/>
              <a:t> </a:t>
            </a:r>
            <a:r>
              <a:rPr lang="en-US" sz="1200" b="0" i="0" u="none" strike="noStrike" kern="1200" dirty="0" smtClean="0">
                <a:solidFill>
                  <a:schemeClr val="tx1"/>
                </a:solidFill>
                <a:latin typeface="Arial" pitchFamily="34" charset="0"/>
                <a:ea typeface="+mn-ea"/>
                <a:cs typeface="Arial" pitchFamily="34" charset="0"/>
              </a:rPr>
              <a:t>Spain</a:t>
            </a:r>
            <a:r>
              <a:rPr lang="en-US" dirty="0" smtClean="0"/>
              <a:t> </a:t>
            </a:r>
            <a:r>
              <a:rPr lang="en-US" sz="1200" b="0" i="0" u="none" strike="noStrike" kern="1200" dirty="0" smtClean="0">
                <a:solidFill>
                  <a:schemeClr val="tx1"/>
                </a:solidFill>
                <a:latin typeface="Arial" pitchFamily="34" charset="0"/>
                <a:ea typeface="+mn-ea"/>
                <a:cs typeface="Arial" pitchFamily="34" charset="0"/>
              </a:rPr>
              <a:t>ESP</a:t>
            </a:r>
            <a:r>
              <a:rPr lang="en-US" dirty="0" smtClean="0"/>
              <a:t> </a:t>
            </a:r>
            <a:r>
              <a:rPr lang="en-US" sz="1200" b="0" i="0" u="none" strike="noStrike" kern="1200" dirty="0" smtClean="0">
                <a:solidFill>
                  <a:schemeClr val="tx1"/>
                </a:solidFill>
                <a:latin typeface="Arial" pitchFamily="34" charset="0"/>
                <a:ea typeface="+mn-ea"/>
                <a:cs typeface="Arial" pitchFamily="34" charset="0"/>
              </a:rPr>
              <a:t>Sweden</a:t>
            </a:r>
            <a:r>
              <a:rPr lang="en-US" dirty="0" smtClean="0"/>
              <a:t> </a:t>
            </a:r>
            <a:r>
              <a:rPr lang="en-US" sz="1200" b="0" i="0" u="none" strike="noStrike" kern="1200" dirty="0" smtClean="0">
                <a:solidFill>
                  <a:schemeClr val="tx1"/>
                </a:solidFill>
                <a:latin typeface="Arial" pitchFamily="34" charset="0"/>
                <a:ea typeface="+mn-ea"/>
                <a:cs typeface="Arial" pitchFamily="34" charset="0"/>
              </a:rPr>
              <a:t>SWE</a:t>
            </a:r>
            <a:r>
              <a:rPr lang="en-US" dirty="0" smtClean="0"/>
              <a:t> </a:t>
            </a:r>
            <a:r>
              <a:rPr lang="en-US" sz="1200" b="0" i="0" u="none" strike="noStrike" kern="1200" dirty="0" smtClean="0">
                <a:solidFill>
                  <a:schemeClr val="tx1"/>
                </a:solidFill>
                <a:latin typeface="Arial" pitchFamily="34" charset="0"/>
                <a:ea typeface="+mn-ea"/>
                <a:cs typeface="Arial" pitchFamily="34" charset="0"/>
              </a:rPr>
              <a:t>Turkey</a:t>
            </a:r>
            <a:r>
              <a:rPr lang="en-US" dirty="0" smtClean="0"/>
              <a:t> </a:t>
            </a:r>
            <a:r>
              <a:rPr lang="en-US" sz="1200" b="0" i="0" u="none" strike="noStrike" kern="1200" dirty="0" smtClean="0">
                <a:solidFill>
                  <a:schemeClr val="tx1"/>
                </a:solidFill>
                <a:latin typeface="Arial" pitchFamily="34" charset="0"/>
                <a:ea typeface="+mn-ea"/>
                <a:cs typeface="Arial" pitchFamily="34" charset="0"/>
              </a:rPr>
              <a:t>TUR</a:t>
            </a:r>
            <a:r>
              <a:rPr lang="en-US" dirty="0" smtClean="0"/>
              <a:t> </a:t>
            </a:r>
            <a:r>
              <a:rPr lang="en-US" sz="1200" b="0" i="0" u="none" strike="noStrike" kern="1200" dirty="0" smtClean="0">
                <a:solidFill>
                  <a:schemeClr val="tx1"/>
                </a:solidFill>
                <a:latin typeface="Arial" pitchFamily="34" charset="0"/>
                <a:ea typeface="+mn-ea"/>
                <a:cs typeface="Arial" pitchFamily="34" charset="0"/>
              </a:rPr>
              <a:t>Uganda</a:t>
            </a:r>
            <a:r>
              <a:rPr lang="en-US" dirty="0" smtClean="0"/>
              <a:t> </a:t>
            </a:r>
            <a:r>
              <a:rPr lang="en-US" sz="1200" b="0" i="0" u="none" strike="noStrike" kern="1200" dirty="0" smtClean="0">
                <a:solidFill>
                  <a:schemeClr val="tx1"/>
                </a:solidFill>
                <a:latin typeface="Arial" pitchFamily="34" charset="0"/>
                <a:ea typeface="+mn-ea"/>
                <a:cs typeface="Arial" pitchFamily="34" charset="0"/>
              </a:rPr>
              <a:t>UGA</a:t>
            </a:r>
            <a:r>
              <a:rPr lang="en-US" dirty="0" smtClean="0"/>
              <a:t> </a:t>
            </a:r>
            <a:r>
              <a:rPr lang="en-US" sz="1200" b="0" i="0" u="none" strike="noStrike" kern="1200" dirty="0" smtClean="0">
                <a:solidFill>
                  <a:schemeClr val="tx1"/>
                </a:solidFill>
                <a:latin typeface="Arial" pitchFamily="34" charset="0"/>
                <a:ea typeface="+mn-ea"/>
                <a:cs typeface="Arial" pitchFamily="34" charset="0"/>
              </a:rPr>
              <a:t>Ukraine</a:t>
            </a:r>
            <a:r>
              <a:rPr lang="en-US" dirty="0" smtClean="0"/>
              <a:t> </a:t>
            </a:r>
            <a:r>
              <a:rPr lang="en-US" sz="1200" b="0" i="0" u="none" strike="noStrike" kern="1200" dirty="0" smtClean="0">
                <a:solidFill>
                  <a:schemeClr val="tx1"/>
                </a:solidFill>
                <a:latin typeface="Arial" pitchFamily="34" charset="0"/>
                <a:ea typeface="+mn-ea"/>
                <a:cs typeface="Arial" pitchFamily="34" charset="0"/>
              </a:rPr>
              <a:t>UKR</a:t>
            </a:r>
            <a:r>
              <a:rPr lang="en-US" dirty="0" smtClean="0"/>
              <a:t> </a:t>
            </a:r>
            <a:r>
              <a:rPr lang="en-US" sz="1200" b="0" i="0" u="none" strike="noStrike" kern="1200" dirty="0" smtClean="0">
                <a:solidFill>
                  <a:schemeClr val="tx1"/>
                </a:solidFill>
                <a:latin typeface="Arial" pitchFamily="34" charset="0"/>
                <a:ea typeface="+mn-ea"/>
                <a:cs typeface="Arial" pitchFamily="34" charset="0"/>
              </a:rPr>
              <a:t>United Kingdom of Great Britain and Northern Ireland</a:t>
            </a:r>
            <a:r>
              <a:rPr lang="en-US" dirty="0" smtClean="0"/>
              <a:t> </a:t>
            </a:r>
            <a:r>
              <a:rPr lang="en-US" sz="1200" b="0" i="0" u="none" strike="noStrike" kern="1200" dirty="0" smtClean="0">
                <a:solidFill>
                  <a:schemeClr val="tx1"/>
                </a:solidFill>
                <a:latin typeface="Arial" pitchFamily="34" charset="0"/>
                <a:ea typeface="+mn-ea"/>
                <a:cs typeface="Arial" pitchFamily="34" charset="0"/>
              </a:rPr>
              <a:t>GBR</a:t>
            </a:r>
            <a:r>
              <a:rPr lang="en-US" dirty="0" smtClean="0"/>
              <a:t> </a:t>
            </a:r>
            <a:r>
              <a:rPr lang="en-US" sz="1200" b="0" i="0" u="none" strike="noStrike" kern="1200" dirty="0" smtClean="0">
                <a:solidFill>
                  <a:schemeClr val="tx1"/>
                </a:solidFill>
                <a:latin typeface="Arial" pitchFamily="34" charset="0"/>
                <a:ea typeface="+mn-ea"/>
                <a:cs typeface="Arial" pitchFamily="34" charset="0"/>
              </a:rPr>
              <a:t>United Republic of Tanzania</a:t>
            </a:r>
            <a:r>
              <a:rPr lang="en-US" dirty="0" smtClean="0"/>
              <a:t> </a:t>
            </a:r>
            <a:r>
              <a:rPr lang="en-US" sz="1200" b="0" i="0" u="none" strike="noStrike" kern="1200" dirty="0" smtClean="0">
                <a:solidFill>
                  <a:schemeClr val="tx1"/>
                </a:solidFill>
                <a:latin typeface="Arial" pitchFamily="34" charset="0"/>
                <a:ea typeface="+mn-ea"/>
                <a:cs typeface="Arial" pitchFamily="34" charset="0"/>
              </a:rPr>
              <a:t>TZA</a:t>
            </a:r>
            <a:r>
              <a:rPr lang="en-US" dirty="0" smtClean="0"/>
              <a:t> </a:t>
            </a:r>
            <a:r>
              <a:rPr lang="en-US" sz="1200" b="0" i="0" u="none" strike="noStrike" kern="1200" dirty="0" smtClean="0">
                <a:solidFill>
                  <a:schemeClr val="tx1"/>
                </a:solidFill>
                <a:latin typeface="Arial" pitchFamily="34" charset="0"/>
                <a:ea typeface="+mn-ea"/>
                <a:cs typeface="Arial" pitchFamily="34" charset="0"/>
              </a:rPr>
              <a:t>Uruguay</a:t>
            </a:r>
            <a:r>
              <a:rPr lang="en-US" dirty="0" smtClean="0"/>
              <a:t> </a:t>
            </a:r>
            <a:r>
              <a:rPr lang="en-US" sz="1200" b="0" i="0" u="none" strike="noStrike" kern="1200" dirty="0" smtClean="0">
                <a:solidFill>
                  <a:schemeClr val="tx1"/>
                </a:solidFill>
                <a:latin typeface="Arial" pitchFamily="34" charset="0"/>
                <a:ea typeface="+mn-ea"/>
                <a:cs typeface="Arial" pitchFamily="34" charset="0"/>
              </a:rPr>
              <a:t>URY</a:t>
            </a:r>
            <a:r>
              <a:rPr lang="en-US" dirty="0" smtClean="0"/>
              <a:t> </a:t>
            </a:r>
            <a:r>
              <a:rPr lang="mn-MN" sz="1200" b="0" i="0" u="none" strike="noStrike" kern="1200" dirty="0" smtClean="0">
                <a:solidFill>
                  <a:schemeClr val="tx1"/>
                </a:solidFill>
                <a:latin typeface="Arial" pitchFamily="34" charset="0"/>
                <a:ea typeface="+mn-ea"/>
                <a:cs typeface="Arial" pitchFamily="34" charset="0"/>
              </a:rPr>
              <a:t> </a:t>
            </a:r>
            <a:endParaRPr lang="en-US" dirty="0"/>
          </a:p>
        </p:txBody>
      </p:sp>
      <p:sp>
        <p:nvSpPr>
          <p:cNvPr id="4" name="Slide Number Placeholder 3"/>
          <p:cNvSpPr>
            <a:spLocks noGrp="1"/>
          </p:cNvSpPr>
          <p:nvPr>
            <p:ph type="sldNum" sz="quarter" idx="10"/>
          </p:nvPr>
        </p:nvSpPr>
        <p:spPr/>
        <p:txBody>
          <a:bodyPr/>
          <a:lstStyle/>
          <a:p>
            <a:fld id="{44BA72F6-A9E6-47BD-A3BE-C9BF2F918F38}" type="slidenum">
              <a:rPr lang="en-US" smtClean="0"/>
              <a:pPr/>
              <a:t>62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8BF6ED8D-161A-4E0F-B370-F2CE24635667}" type="slidenum">
              <a:rPr lang="en-GB" altLang="en-US" smtClean="0"/>
              <a:pPr/>
              <a:t>28</a:t>
            </a:fld>
            <a:endParaRPr lang="en-GB" altLang="en-US" smtClean="0"/>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p:spPr>
        <p:txBody>
          <a:bodyPr/>
          <a:lstStyle/>
          <a:p>
            <a:pPr eaLnBrk="1" hangingPunct="1"/>
            <a:endParaRPr lang="en-GB" altLang="en-US" smtClean="0"/>
          </a:p>
        </p:txBody>
      </p:sp>
      <p:sp>
        <p:nvSpPr>
          <p:cNvPr id="50181" name="Slide Number Placeholder 3"/>
          <p:cNvSpPr txBox="1">
            <a:spLocks noGrp="1"/>
          </p:cNvSpPr>
          <p:nvPr/>
        </p:nvSpPr>
        <p:spPr bwMode="auto">
          <a:xfrm>
            <a:off x="3814798" y="9370976"/>
            <a:ext cx="2919441" cy="493653"/>
          </a:xfrm>
          <a:prstGeom prst="rect">
            <a:avLst/>
          </a:prstGeom>
          <a:noFill/>
          <a:ln w="9525">
            <a:noFill/>
            <a:miter lim="800000"/>
            <a:headEnd/>
            <a:tailEnd/>
          </a:ln>
        </p:spPr>
        <p:txBody>
          <a:bodyPr lIns="93177" tIns="46589" rIns="93177" bIns="46589" anchor="b"/>
          <a:lstStyle/>
          <a:p>
            <a:pPr algn="r" defTabSz="931863" eaLnBrk="1" hangingPunct="1"/>
            <a:fld id="{3D9C75D0-CA7A-4A70-86B6-0BA58B026434}" type="slidenum">
              <a:rPr lang="en-GB" altLang="en-US" sz="1200">
                <a:latin typeface="Calibri" pitchFamily="34" charset="0"/>
              </a:rPr>
              <a:pPr algn="r" defTabSz="931863" eaLnBrk="1" hangingPunct="1"/>
              <a:t>28</a:t>
            </a:fld>
            <a:endParaRPr lang="en-GB" alt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275">
              <a:defRPr sz="2000">
                <a:solidFill>
                  <a:schemeClr val="tx1"/>
                </a:solidFill>
                <a:latin typeface="Arial" pitchFamily="34" charset="0"/>
                <a:cs typeface="Arial" pitchFamily="34" charset="0"/>
              </a:defRPr>
            </a:lvl1pPr>
            <a:lvl2pPr marL="750888" indent="-287338" defTabSz="930275">
              <a:defRPr sz="2000">
                <a:solidFill>
                  <a:schemeClr val="tx1"/>
                </a:solidFill>
                <a:latin typeface="Arial" pitchFamily="34" charset="0"/>
                <a:cs typeface="Arial" pitchFamily="34" charset="0"/>
              </a:defRPr>
            </a:lvl2pPr>
            <a:lvl3pPr marL="1154113" indent="-230188" defTabSz="930275">
              <a:defRPr sz="2000">
                <a:solidFill>
                  <a:schemeClr val="tx1"/>
                </a:solidFill>
                <a:latin typeface="Arial" pitchFamily="34" charset="0"/>
                <a:cs typeface="Arial" pitchFamily="34" charset="0"/>
              </a:defRPr>
            </a:lvl3pPr>
            <a:lvl4pPr marL="1617663" indent="-230188" defTabSz="930275">
              <a:defRPr sz="2000">
                <a:solidFill>
                  <a:schemeClr val="tx1"/>
                </a:solidFill>
                <a:latin typeface="Arial" pitchFamily="34" charset="0"/>
                <a:cs typeface="Arial" pitchFamily="34" charset="0"/>
              </a:defRPr>
            </a:lvl4pPr>
            <a:lvl5pPr marL="2079625" indent="-230188" defTabSz="930275">
              <a:defRPr sz="2000">
                <a:solidFill>
                  <a:schemeClr val="tx1"/>
                </a:solidFill>
                <a:latin typeface="Arial" pitchFamily="34" charset="0"/>
                <a:cs typeface="Arial" pitchFamily="34" charset="0"/>
              </a:defRPr>
            </a:lvl5pPr>
            <a:lvl6pPr marL="2536825" indent="-230188" defTabSz="930275" eaLnBrk="0" fontAlgn="base" hangingPunct="0">
              <a:spcBef>
                <a:spcPct val="0"/>
              </a:spcBef>
              <a:spcAft>
                <a:spcPct val="0"/>
              </a:spcAft>
              <a:defRPr sz="2000">
                <a:solidFill>
                  <a:schemeClr val="tx1"/>
                </a:solidFill>
                <a:latin typeface="Arial" pitchFamily="34" charset="0"/>
                <a:cs typeface="Arial" pitchFamily="34" charset="0"/>
              </a:defRPr>
            </a:lvl6pPr>
            <a:lvl7pPr marL="2994025" indent="-230188" defTabSz="930275" eaLnBrk="0" fontAlgn="base" hangingPunct="0">
              <a:spcBef>
                <a:spcPct val="0"/>
              </a:spcBef>
              <a:spcAft>
                <a:spcPct val="0"/>
              </a:spcAft>
              <a:defRPr sz="2000">
                <a:solidFill>
                  <a:schemeClr val="tx1"/>
                </a:solidFill>
                <a:latin typeface="Arial" pitchFamily="34" charset="0"/>
                <a:cs typeface="Arial" pitchFamily="34" charset="0"/>
              </a:defRPr>
            </a:lvl7pPr>
            <a:lvl8pPr marL="3451225" indent="-230188" defTabSz="930275" eaLnBrk="0" fontAlgn="base" hangingPunct="0">
              <a:spcBef>
                <a:spcPct val="0"/>
              </a:spcBef>
              <a:spcAft>
                <a:spcPct val="0"/>
              </a:spcAft>
              <a:defRPr sz="2000">
                <a:solidFill>
                  <a:schemeClr val="tx1"/>
                </a:solidFill>
                <a:latin typeface="Arial" pitchFamily="34" charset="0"/>
                <a:cs typeface="Arial" pitchFamily="34" charset="0"/>
              </a:defRPr>
            </a:lvl8pPr>
            <a:lvl9pPr marL="3908425" indent="-230188" defTabSz="930275" eaLnBrk="0" fontAlgn="base" hangingPunct="0">
              <a:spcBef>
                <a:spcPct val="0"/>
              </a:spcBef>
              <a:spcAft>
                <a:spcPct val="0"/>
              </a:spcAft>
              <a:defRPr sz="2000">
                <a:solidFill>
                  <a:schemeClr val="tx1"/>
                </a:solidFill>
                <a:latin typeface="Arial" pitchFamily="34" charset="0"/>
                <a:cs typeface="Arial" pitchFamily="34" charset="0"/>
              </a:defRPr>
            </a:lvl9pPr>
          </a:lstStyle>
          <a:p>
            <a:fld id="{9BD68E40-7BE1-4E77-874E-B0CD871E1829}" type="slidenum">
              <a:rPr lang="en-GB" altLang="en-US" sz="1200" smtClean="0">
                <a:latin typeface="Times New Roman" pitchFamily="18" charset="0"/>
              </a:rPr>
              <a:pPr/>
              <a:t>35</a:t>
            </a:fld>
            <a:endParaRPr lang="en-GB" alt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buFontTx/>
              <a:buChar char="-"/>
            </a:pPr>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275">
              <a:defRPr sz="2000">
                <a:solidFill>
                  <a:schemeClr val="tx1"/>
                </a:solidFill>
                <a:latin typeface="Arial" pitchFamily="34" charset="0"/>
                <a:cs typeface="Arial" pitchFamily="34" charset="0"/>
              </a:defRPr>
            </a:lvl1pPr>
            <a:lvl2pPr marL="750888" indent="-287338" defTabSz="930275">
              <a:defRPr sz="2000">
                <a:solidFill>
                  <a:schemeClr val="tx1"/>
                </a:solidFill>
                <a:latin typeface="Arial" pitchFamily="34" charset="0"/>
                <a:cs typeface="Arial" pitchFamily="34" charset="0"/>
              </a:defRPr>
            </a:lvl2pPr>
            <a:lvl3pPr marL="1154113" indent="-230188" defTabSz="930275">
              <a:defRPr sz="2000">
                <a:solidFill>
                  <a:schemeClr val="tx1"/>
                </a:solidFill>
                <a:latin typeface="Arial" pitchFamily="34" charset="0"/>
                <a:cs typeface="Arial" pitchFamily="34" charset="0"/>
              </a:defRPr>
            </a:lvl3pPr>
            <a:lvl4pPr marL="1617663" indent="-230188" defTabSz="930275">
              <a:defRPr sz="2000">
                <a:solidFill>
                  <a:schemeClr val="tx1"/>
                </a:solidFill>
                <a:latin typeface="Arial" pitchFamily="34" charset="0"/>
                <a:cs typeface="Arial" pitchFamily="34" charset="0"/>
              </a:defRPr>
            </a:lvl4pPr>
            <a:lvl5pPr marL="2079625" indent="-230188" defTabSz="930275">
              <a:defRPr sz="2000">
                <a:solidFill>
                  <a:schemeClr val="tx1"/>
                </a:solidFill>
                <a:latin typeface="Arial" pitchFamily="34" charset="0"/>
                <a:cs typeface="Arial" pitchFamily="34" charset="0"/>
              </a:defRPr>
            </a:lvl5pPr>
            <a:lvl6pPr marL="2536825" indent="-230188" defTabSz="930275" eaLnBrk="0" fontAlgn="base" hangingPunct="0">
              <a:spcBef>
                <a:spcPct val="0"/>
              </a:spcBef>
              <a:spcAft>
                <a:spcPct val="0"/>
              </a:spcAft>
              <a:defRPr sz="2000">
                <a:solidFill>
                  <a:schemeClr val="tx1"/>
                </a:solidFill>
                <a:latin typeface="Arial" pitchFamily="34" charset="0"/>
                <a:cs typeface="Arial" pitchFamily="34" charset="0"/>
              </a:defRPr>
            </a:lvl6pPr>
            <a:lvl7pPr marL="2994025" indent="-230188" defTabSz="930275" eaLnBrk="0" fontAlgn="base" hangingPunct="0">
              <a:spcBef>
                <a:spcPct val="0"/>
              </a:spcBef>
              <a:spcAft>
                <a:spcPct val="0"/>
              </a:spcAft>
              <a:defRPr sz="2000">
                <a:solidFill>
                  <a:schemeClr val="tx1"/>
                </a:solidFill>
                <a:latin typeface="Arial" pitchFamily="34" charset="0"/>
                <a:cs typeface="Arial" pitchFamily="34" charset="0"/>
              </a:defRPr>
            </a:lvl7pPr>
            <a:lvl8pPr marL="3451225" indent="-230188" defTabSz="930275" eaLnBrk="0" fontAlgn="base" hangingPunct="0">
              <a:spcBef>
                <a:spcPct val="0"/>
              </a:spcBef>
              <a:spcAft>
                <a:spcPct val="0"/>
              </a:spcAft>
              <a:defRPr sz="2000">
                <a:solidFill>
                  <a:schemeClr val="tx1"/>
                </a:solidFill>
                <a:latin typeface="Arial" pitchFamily="34" charset="0"/>
                <a:cs typeface="Arial" pitchFamily="34" charset="0"/>
              </a:defRPr>
            </a:lvl8pPr>
            <a:lvl9pPr marL="3908425" indent="-230188" defTabSz="930275" eaLnBrk="0" fontAlgn="base" hangingPunct="0">
              <a:spcBef>
                <a:spcPct val="0"/>
              </a:spcBef>
              <a:spcAft>
                <a:spcPct val="0"/>
              </a:spcAft>
              <a:defRPr sz="2000">
                <a:solidFill>
                  <a:schemeClr val="tx1"/>
                </a:solidFill>
                <a:latin typeface="Arial" pitchFamily="34" charset="0"/>
                <a:cs typeface="Arial" pitchFamily="34" charset="0"/>
              </a:defRPr>
            </a:lvl9pPr>
          </a:lstStyle>
          <a:p>
            <a:fld id="{5AB39089-A315-479E-A416-FD94EA819E73}" type="slidenum">
              <a:rPr lang="en-GB" altLang="en-US" sz="1200" smtClean="0">
                <a:latin typeface="Times New Roman" pitchFamily="18" charset="0"/>
              </a:rPr>
              <a:pPr/>
              <a:t>36</a:t>
            </a:fld>
            <a:endParaRPr lang="en-GB" alt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buFontTx/>
              <a:buChar char="-"/>
            </a:pPr>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0275">
              <a:defRPr sz="2000">
                <a:solidFill>
                  <a:schemeClr val="tx1"/>
                </a:solidFill>
                <a:latin typeface="Arial" pitchFamily="34" charset="0"/>
                <a:cs typeface="Arial" pitchFamily="34" charset="0"/>
              </a:defRPr>
            </a:lvl1pPr>
            <a:lvl2pPr marL="750888" indent="-287338" defTabSz="930275">
              <a:defRPr sz="2000">
                <a:solidFill>
                  <a:schemeClr val="tx1"/>
                </a:solidFill>
                <a:latin typeface="Arial" pitchFamily="34" charset="0"/>
                <a:cs typeface="Arial" pitchFamily="34" charset="0"/>
              </a:defRPr>
            </a:lvl2pPr>
            <a:lvl3pPr marL="1154113" indent="-230188" defTabSz="930275">
              <a:defRPr sz="2000">
                <a:solidFill>
                  <a:schemeClr val="tx1"/>
                </a:solidFill>
                <a:latin typeface="Arial" pitchFamily="34" charset="0"/>
                <a:cs typeface="Arial" pitchFamily="34" charset="0"/>
              </a:defRPr>
            </a:lvl3pPr>
            <a:lvl4pPr marL="1617663" indent="-230188" defTabSz="930275">
              <a:defRPr sz="2000">
                <a:solidFill>
                  <a:schemeClr val="tx1"/>
                </a:solidFill>
                <a:latin typeface="Arial" pitchFamily="34" charset="0"/>
                <a:cs typeface="Arial" pitchFamily="34" charset="0"/>
              </a:defRPr>
            </a:lvl4pPr>
            <a:lvl5pPr marL="2079625" indent="-230188" defTabSz="930275">
              <a:defRPr sz="2000">
                <a:solidFill>
                  <a:schemeClr val="tx1"/>
                </a:solidFill>
                <a:latin typeface="Arial" pitchFamily="34" charset="0"/>
                <a:cs typeface="Arial" pitchFamily="34" charset="0"/>
              </a:defRPr>
            </a:lvl5pPr>
            <a:lvl6pPr marL="2536825" indent="-230188" defTabSz="930275" eaLnBrk="0" fontAlgn="base" hangingPunct="0">
              <a:spcBef>
                <a:spcPct val="0"/>
              </a:spcBef>
              <a:spcAft>
                <a:spcPct val="0"/>
              </a:spcAft>
              <a:defRPr sz="2000">
                <a:solidFill>
                  <a:schemeClr val="tx1"/>
                </a:solidFill>
                <a:latin typeface="Arial" pitchFamily="34" charset="0"/>
                <a:cs typeface="Arial" pitchFamily="34" charset="0"/>
              </a:defRPr>
            </a:lvl6pPr>
            <a:lvl7pPr marL="2994025" indent="-230188" defTabSz="930275" eaLnBrk="0" fontAlgn="base" hangingPunct="0">
              <a:spcBef>
                <a:spcPct val="0"/>
              </a:spcBef>
              <a:spcAft>
                <a:spcPct val="0"/>
              </a:spcAft>
              <a:defRPr sz="2000">
                <a:solidFill>
                  <a:schemeClr val="tx1"/>
                </a:solidFill>
                <a:latin typeface="Arial" pitchFamily="34" charset="0"/>
                <a:cs typeface="Arial" pitchFamily="34" charset="0"/>
              </a:defRPr>
            </a:lvl7pPr>
            <a:lvl8pPr marL="3451225" indent="-230188" defTabSz="930275" eaLnBrk="0" fontAlgn="base" hangingPunct="0">
              <a:spcBef>
                <a:spcPct val="0"/>
              </a:spcBef>
              <a:spcAft>
                <a:spcPct val="0"/>
              </a:spcAft>
              <a:defRPr sz="2000">
                <a:solidFill>
                  <a:schemeClr val="tx1"/>
                </a:solidFill>
                <a:latin typeface="Arial" pitchFamily="34" charset="0"/>
                <a:cs typeface="Arial" pitchFamily="34" charset="0"/>
              </a:defRPr>
            </a:lvl8pPr>
            <a:lvl9pPr marL="3908425" indent="-230188" defTabSz="930275" eaLnBrk="0" fontAlgn="base" hangingPunct="0">
              <a:spcBef>
                <a:spcPct val="0"/>
              </a:spcBef>
              <a:spcAft>
                <a:spcPct val="0"/>
              </a:spcAft>
              <a:defRPr sz="2000">
                <a:solidFill>
                  <a:schemeClr val="tx1"/>
                </a:solidFill>
                <a:latin typeface="Arial" pitchFamily="34" charset="0"/>
                <a:cs typeface="Arial" pitchFamily="34" charset="0"/>
              </a:defRPr>
            </a:lvl9pPr>
          </a:lstStyle>
          <a:p>
            <a:fld id="{16EDD81B-5796-4335-BA66-4D630B30D562}" type="slidenum">
              <a:rPr lang="en-GB" altLang="en-US" sz="1200" smtClean="0">
                <a:latin typeface="Times New Roman" pitchFamily="18" charset="0"/>
              </a:rPr>
              <a:pPr/>
              <a:t>37</a:t>
            </a:fld>
            <a:endParaRPr lang="en-GB" altLang="en-US" sz="1200" smtClean="0">
              <a:latin typeface="Times New Roman" pitchFamily="18" charset="0"/>
            </a:endParaRPr>
          </a:p>
        </p:txBody>
      </p:sp>
      <p:sp>
        <p:nvSpPr>
          <p:cNvPr id="61443" name="Rectangle 2"/>
          <p:cNvSpPr>
            <a:spLocks noGrp="1" noRot="1" noChangeAspect="1" noChangeArrowheads="1" noTextEdit="1"/>
          </p:cNvSpPr>
          <p:nvPr>
            <p:ph type="sldImg"/>
          </p:nvPr>
        </p:nvSpPr>
        <p:spPr>
          <a:xfrm>
            <a:off x="900113" y="738188"/>
            <a:ext cx="4935537" cy="3702050"/>
          </a:xfrm>
          <a:ln/>
        </p:spPr>
      </p:sp>
      <p:sp>
        <p:nvSpPr>
          <p:cNvPr id="61444" name="Rectangle 3"/>
          <p:cNvSpPr>
            <a:spLocks noGrp="1" noChangeArrowheads="1"/>
          </p:cNvSpPr>
          <p:nvPr>
            <p:ph type="body" idx="1"/>
          </p:nvPr>
        </p:nvSpPr>
        <p:spPr>
          <a:xfrm>
            <a:off x="898305" y="4687509"/>
            <a:ext cx="4939154" cy="4440178"/>
          </a:xfrm>
          <a:noFill/>
        </p:spPr>
        <p:txBody>
          <a:bodyPr/>
          <a:lstStyle/>
          <a:p>
            <a:pPr eaLnBrk="1" hangingPunct="1">
              <a:buFontTx/>
              <a:buChar char="-"/>
            </a:pPr>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0275">
              <a:defRPr sz="2000">
                <a:solidFill>
                  <a:schemeClr val="tx1"/>
                </a:solidFill>
                <a:latin typeface="Arial" pitchFamily="34" charset="0"/>
                <a:cs typeface="Arial" pitchFamily="34" charset="0"/>
              </a:defRPr>
            </a:lvl1pPr>
            <a:lvl2pPr marL="750888" indent="-287338" defTabSz="930275">
              <a:defRPr sz="2000">
                <a:solidFill>
                  <a:schemeClr val="tx1"/>
                </a:solidFill>
                <a:latin typeface="Arial" pitchFamily="34" charset="0"/>
                <a:cs typeface="Arial" pitchFamily="34" charset="0"/>
              </a:defRPr>
            </a:lvl2pPr>
            <a:lvl3pPr marL="1154113" indent="-230188" defTabSz="930275">
              <a:defRPr sz="2000">
                <a:solidFill>
                  <a:schemeClr val="tx1"/>
                </a:solidFill>
                <a:latin typeface="Arial" pitchFamily="34" charset="0"/>
                <a:cs typeface="Arial" pitchFamily="34" charset="0"/>
              </a:defRPr>
            </a:lvl3pPr>
            <a:lvl4pPr marL="1617663" indent="-230188" defTabSz="930275">
              <a:defRPr sz="2000">
                <a:solidFill>
                  <a:schemeClr val="tx1"/>
                </a:solidFill>
                <a:latin typeface="Arial" pitchFamily="34" charset="0"/>
                <a:cs typeface="Arial" pitchFamily="34" charset="0"/>
              </a:defRPr>
            </a:lvl4pPr>
            <a:lvl5pPr marL="2079625" indent="-230188" defTabSz="930275">
              <a:defRPr sz="2000">
                <a:solidFill>
                  <a:schemeClr val="tx1"/>
                </a:solidFill>
                <a:latin typeface="Arial" pitchFamily="34" charset="0"/>
                <a:cs typeface="Arial" pitchFamily="34" charset="0"/>
              </a:defRPr>
            </a:lvl5pPr>
            <a:lvl6pPr marL="2536825" indent="-230188" defTabSz="930275" eaLnBrk="0" fontAlgn="base" hangingPunct="0">
              <a:spcBef>
                <a:spcPct val="0"/>
              </a:spcBef>
              <a:spcAft>
                <a:spcPct val="0"/>
              </a:spcAft>
              <a:defRPr sz="2000">
                <a:solidFill>
                  <a:schemeClr val="tx1"/>
                </a:solidFill>
                <a:latin typeface="Arial" pitchFamily="34" charset="0"/>
                <a:cs typeface="Arial" pitchFamily="34" charset="0"/>
              </a:defRPr>
            </a:lvl6pPr>
            <a:lvl7pPr marL="2994025" indent="-230188" defTabSz="930275" eaLnBrk="0" fontAlgn="base" hangingPunct="0">
              <a:spcBef>
                <a:spcPct val="0"/>
              </a:spcBef>
              <a:spcAft>
                <a:spcPct val="0"/>
              </a:spcAft>
              <a:defRPr sz="2000">
                <a:solidFill>
                  <a:schemeClr val="tx1"/>
                </a:solidFill>
                <a:latin typeface="Arial" pitchFamily="34" charset="0"/>
                <a:cs typeface="Arial" pitchFamily="34" charset="0"/>
              </a:defRPr>
            </a:lvl7pPr>
            <a:lvl8pPr marL="3451225" indent="-230188" defTabSz="930275" eaLnBrk="0" fontAlgn="base" hangingPunct="0">
              <a:spcBef>
                <a:spcPct val="0"/>
              </a:spcBef>
              <a:spcAft>
                <a:spcPct val="0"/>
              </a:spcAft>
              <a:defRPr sz="2000">
                <a:solidFill>
                  <a:schemeClr val="tx1"/>
                </a:solidFill>
                <a:latin typeface="Arial" pitchFamily="34" charset="0"/>
                <a:cs typeface="Arial" pitchFamily="34" charset="0"/>
              </a:defRPr>
            </a:lvl8pPr>
            <a:lvl9pPr marL="3908425" indent="-230188" defTabSz="930275" eaLnBrk="0" fontAlgn="base" hangingPunct="0">
              <a:spcBef>
                <a:spcPct val="0"/>
              </a:spcBef>
              <a:spcAft>
                <a:spcPct val="0"/>
              </a:spcAft>
              <a:defRPr sz="2000">
                <a:solidFill>
                  <a:schemeClr val="tx1"/>
                </a:solidFill>
                <a:latin typeface="Arial" pitchFamily="34" charset="0"/>
                <a:cs typeface="Arial" pitchFamily="34" charset="0"/>
              </a:defRPr>
            </a:lvl9pPr>
          </a:lstStyle>
          <a:p>
            <a:fld id="{9F4DA8B6-1DAC-45FC-9997-FFE9F7B75A22}" type="slidenum">
              <a:rPr lang="en-GB" altLang="en-US" sz="1200" smtClean="0">
                <a:latin typeface="Times New Roman" pitchFamily="18" charset="0"/>
              </a:rPr>
              <a:pPr/>
              <a:t>48</a:t>
            </a:fld>
            <a:endParaRPr lang="en-GB" altLang="en-US" sz="1200" smtClean="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0275">
              <a:defRPr sz="2000">
                <a:solidFill>
                  <a:schemeClr val="tx1"/>
                </a:solidFill>
                <a:latin typeface="Arial" pitchFamily="34" charset="0"/>
                <a:cs typeface="Arial" pitchFamily="34" charset="0"/>
              </a:defRPr>
            </a:lvl1pPr>
            <a:lvl2pPr marL="750888" indent="-287338" defTabSz="930275">
              <a:defRPr sz="2000">
                <a:solidFill>
                  <a:schemeClr val="tx1"/>
                </a:solidFill>
                <a:latin typeface="Arial" pitchFamily="34" charset="0"/>
                <a:cs typeface="Arial" pitchFamily="34" charset="0"/>
              </a:defRPr>
            </a:lvl2pPr>
            <a:lvl3pPr marL="1154113" indent="-230188" defTabSz="930275">
              <a:defRPr sz="2000">
                <a:solidFill>
                  <a:schemeClr val="tx1"/>
                </a:solidFill>
                <a:latin typeface="Arial" pitchFamily="34" charset="0"/>
                <a:cs typeface="Arial" pitchFamily="34" charset="0"/>
              </a:defRPr>
            </a:lvl3pPr>
            <a:lvl4pPr marL="1617663" indent="-230188" defTabSz="930275">
              <a:defRPr sz="2000">
                <a:solidFill>
                  <a:schemeClr val="tx1"/>
                </a:solidFill>
                <a:latin typeface="Arial" pitchFamily="34" charset="0"/>
                <a:cs typeface="Arial" pitchFamily="34" charset="0"/>
              </a:defRPr>
            </a:lvl4pPr>
            <a:lvl5pPr marL="2079625" indent="-230188" defTabSz="930275">
              <a:defRPr sz="2000">
                <a:solidFill>
                  <a:schemeClr val="tx1"/>
                </a:solidFill>
                <a:latin typeface="Arial" pitchFamily="34" charset="0"/>
                <a:cs typeface="Arial" pitchFamily="34" charset="0"/>
              </a:defRPr>
            </a:lvl5pPr>
            <a:lvl6pPr marL="2536825" indent="-230188" defTabSz="930275" eaLnBrk="0" fontAlgn="base" hangingPunct="0">
              <a:spcBef>
                <a:spcPct val="0"/>
              </a:spcBef>
              <a:spcAft>
                <a:spcPct val="0"/>
              </a:spcAft>
              <a:defRPr sz="2000">
                <a:solidFill>
                  <a:schemeClr val="tx1"/>
                </a:solidFill>
                <a:latin typeface="Arial" pitchFamily="34" charset="0"/>
                <a:cs typeface="Arial" pitchFamily="34" charset="0"/>
              </a:defRPr>
            </a:lvl6pPr>
            <a:lvl7pPr marL="2994025" indent="-230188" defTabSz="930275" eaLnBrk="0" fontAlgn="base" hangingPunct="0">
              <a:spcBef>
                <a:spcPct val="0"/>
              </a:spcBef>
              <a:spcAft>
                <a:spcPct val="0"/>
              </a:spcAft>
              <a:defRPr sz="2000">
                <a:solidFill>
                  <a:schemeClr val="tx1"/>
                </a:solidFill>
                <a:latin typeface="Arial" pitchFamily="34" charset="0"/>
                <a:cs typeface="Arial" pitchFamily="34" charset="0"/>
              </a:defRPr>
            </a:lvl7pPr>
            <a:lvl8pPr marL="3451225" indent="-230188" defTabSz="930275" eaLnBrk="0" fontAlgn="base" hangingPunct="0">
              <a:spcBef>
                <a:spcPct val="0"/>
              </a:spcBef>
              <a:spcAft>
                <a:spcPct val="0"/>
              </a:spcAft>
              <a:defRPr sz="2000">
                <a:solidFill>
                  <a:schemeClr val="tx1"/>
                </a:solidFill>
                <a:latin typeface="Arial" pitchFamily="34" charset="0"/>
                <a:cs typeface="Arial" pitchFamily="34" charset="0"/>
              </a:defRPr>
            </a:lvl8pPr>
            <a:lvl9pPr marL="3908425" indent="-230188" defTabSz="930275" eaLnBrk="0" fontAlgn="base" hangingPunct="0">
              <a:spcBef>
                <a:spcPct val="0"/>
              </a:spcBef>
              <a:spcAft>
                <a:spcPct val="0"/>
              </a:spcAft>
              <a:defRPr sz="2000">
                <a:solidFill>
                  <a:schemeClr val="tx1"/>
                </a:solidFill>
                <a:latin typeface="Arial" pitchFamily="34" charset="0"/>
                <a:cs typeface="Arial" pitchFamily="34" charset="0"/>
              </a:defRPr>
            </a:lvl9pPr>
          </a:lstStyle>
          <a:p>
            <a:fld id="{A1960625-1902-4678-960B-BD8D9EC89022}" type="slidenum">
              <a:rPr lang="en-GB" altLang="en-US" sz="1200" smtClean="0">
                <a:latin typeface="Times New Roman" pitchFamily="18" charset="0"/>
              </a:rPr>
              <a:pPr/>
              <a:t>49</a:t>
            </a:fld>
            <a:endParaRPr lang="en-GB" altLang="en-US" sz="1200"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0275">
              <a:defRPr sz="2000">
                <a:solidFill>
                  <a:schemeClr val="tx1"/>
                </a:solidFill>
                <a:latin typeface="Arial" pitchFamily="34" charset="0"/>
                <a:cs typeface="Arial" pitchFamily="34" charset="0"/>
              </a:defRPr>
            </a:lvl1pPr>
            <a:lvl2pPr marL="750888" indent="-287338" defTabSz="930275">
              <a:defRPr sz="2000">
                <a:solidFill>
                  <a:schemeClr val="tx1"/>
                </a:solidFill>
                <a:latin typeface="Arial" pitchFamily="34" charset="0"/>
                <a:cs typeface="Arial" pitchFamily="34" charset="0"/>
              </a:defRPr>
            </a:lvl2pPr>
            <a:lvl3pPr marL="1154113" indent="-230188" defTabSz="930275">
              <a:defRPr sz="2000">
                <a:solidFill>
                  <a:schemeClr val="tx1"/>
                </a:solidFill>
                <a:latin typeface="Arial" pitchFamily="34" charset="0"/>
                <a:cs typeface="Arial" pitchFamily="34" charset="0"/>
              </a:defRPr>
            </a:lvl3pPr>
            <a:lvl4pPr marL="1617663" indent="-230188" defTabSz="930275">
              <a:defRPr sz="2000">
                <a:solidFill>
                  <a:schemeClr val="tx1"/>
                </a:solidFill>
                <a:latin typeface="Arial" pitchFamily="34" charset="0"/>
                <a:cs typeface="Arial" pitchFamily="34" charset="0"/>
              </a:defRPr>
            </a:lvl4pPr>
            <a:lvl5pPr marL="2079625" indent="-230188" defTabSz="930275">
              <a:defRPr sz="2000">
                <a:solidFill>
                  <a:schemeClr val="tx1"/>
                </a:solidFill>
                <a:latin typeface="Arial" pitchFamily="34" charset="0"/>
                <a:cs typeface="Arial" pitchFamily="34" charset="0"/>
              </a:defRPr>
            </a:lvl5pPr>
            <a:lvl6pPr marL="2536825" indent="-230188" defTabSz="930275" eaLnBrk="0" fontAlgn="base" hangingPunct="0">
              <a:spcBef>
                <a:spcPct val="0"/>
              </a:spcBef>
              <a:spcAft>
                <a:spcPct val="0"/>
              </a:spcAft>
              <a:defRPr sz="2000">
                <a:solidFill>
                  <a:schemeClr val="tx1"/>
                </a:solidFill>
                <a:latin typeface="Arial" pitchFamily="34" charset="0"/>
                <a:cs typeface="Arial" pitchFamily="34" charset="0"/>
              </a:defRPr>
            </a:lvl6pPr>
            <a:lvl7pPr marL="2994025" indent="-230188" defTabSz="930275" eaLnBrk="0" fontAlgn="base" hangingPunct="0">
              <a:spcBef>
                <a:spcPct val="0"/>
              </a:spcBef>
              <a:spcAft>
                <a:spcPct val="0"/>
              </a:spcAft>
              <a:defRPr sz="2000">
                <a:solidFill>
                  <a:schemeClr val="tx1"/>
                </a:solidFill>
                <a:latin typeface="Arial" pitchFamily="34" charset="0"/>
                <a:cs typeface="Arial" pitchFamily="34" charset="0"/>
              </a:defRPr>
            </a:lvl7pPr>
            <a:lvl8pPr marL="3451225" indent="-230188" defTabSz="930275" eaLnBrk="0" fontAlgn="base" hangingPunct="0">
              <a:spcBef>
                <a:spcPct val="0"/>
              </a:spcBef>
              <a:spcAft>
                <a:spcPct val="0"/>
              </a:spcAft>
              <a:defRPr sz="2000">
                <a:solidFill>
                  <a:schemeClr val="tx1"/>
                </a:solidFill>
                <a:latin typeface="Arial" pitchFamily="34" charset="0"/>
                <a:cs typeface="Arial" pitchFamily="34" charset="0"/>
              </a:defRPr>
            </a:lvl8pPr>
            <a:lvl9pPr marL="3908425" indent="-230188" defTabSz="930275" eaLnBrk="0" fontAlgn="base" hangingPunct="0">
              <a:spcBef>
                <a:spcPct val="0"/>
              </a:spcBef>
              <a:spcAft>
                <a:spcPct val="0"/>
              </a:spcAft>
              <a:defRPr sz="2000">
                <a:solidFill>
                  <a:schemeClr val="tx1"/>
                </a:solidFill>
                <a:latin typeface="Arial" pitchFamily="34" charset="0"/>
                <a:cs typeface="Arial" pitchFamily="34" charset="0"/>
              </a:defRPr>
            </a:lvl9pPr>
          </a:lstStyle>
          <a:p>
            <a:fld id="{C785A714-F527-479D-A783-1586F7C17BBF}" type="slidenum">
              <a:rPr lang="en-GB" altLang="en-US" sz="1200" smtClean="0">
                <a:latin typeface="Times New Roman" pitchFamily="18" charset="0"/>
              </a:rPr>
              <a:pPr/>
              <a:t>50</a:t>
            </a:fld>
            <a:endParaRPr lang="en-GB" altLang="en-US" sz="1200" smtClean="0">
              <a:latin typeface="Times New Roman" pitchFamily="18" charset="0"/>
            </a:endParaRPr>
          </a:p>
        </p:txBody>
      </p:sp>
      <p:sp>
        <p:nvSpPr>
          <p:cNvPr id="65539" name="Rectangle 2"/>
          <p:cNvSpPr>
            <a:spLocks noGrp="1" noRot="1" noChangeAspect="1" noChangeArrowheads="1" noTextEdit="1"/>
          </p:cNvSpPr>
          <p:nvPr>
            <p:ph type="sldImg"/>
          </p:nvPr>
        </p:nvSpPr>
        <p:spPr>
          <a:xfrm>
            <a:off x="900113" y="738188"/>
            <a:ext cx="4935537" cy="3702050"/>
          </a:xfrm>
          <a:ln/>
        </p:spPr>
      </p:sp>
      <p:sp>
        <p:nvSpPr>
          <p:cNvPr id="65540" name="Rectangle 3"/>
          <p:cNvSpPr>
            <a:spLocks noGrp="1" noChangeArrowheads="1"/>
          </p:cNvSpPr>
          <p:nvPr>
            <p:ph type="body" idx="1"/>
          </p:nvPr>
        </p:nvSpPr>
        <p:spPr>
          <a:xfrm>
            <a:off x="898305" y="4687509"/>
            <a:ext cx="4939154" cy="4440178"/>
          </a:xfrm>
          <a:noFill/>
        </p:spPr>
        <p:txBody>
          <a:bodyPr/>
          <a:lstStyle/>
          <a:p>
            <a:pPr eaLnBrk="1" hangingPunct="1">
              <a:buFontTx/>
              <a:buChar char="-"/>
            </a:pPr>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solidFill>
                  <a:srgbClr val="FF0000"/>
                </a:solidFill>
              </a:rPr>
              <a:t>I</a:t>
            </a:r>
            <a:r>
              <a:rPr lang="en-US" dirty="0" smtClean="0">
                <a:solidFill>
                  <a:srgbClr val="FF0000"/>
                </a:solidFill>
              </a:rPr>
              <a:t>n '000 current PPP</a:t>
            </a:r>
            <a:r>
              <a:rPr lang="en-US" b="0" dirty="0" smtClean="0">
                <a:solidFill>
                  <a:srgbClr val="FF0000"/>
                </a:solidFill>
              </a:rPr>
              <a:t>$ </a:t>
            </a:r>
            <a:r>
              <a:rPr lang="mn-MN" b="0" dirty="0" smtClean="0"/>
              <a:t>- </a:t>
            </a:r>
            <a:r>
              <a:rPr lang="mn-MN" sz="1200" b="0" i="0" u="none" strike="noStrike" baseline="0" dirty="0" smtClean="0"/>
              <a:t>СХА-д зарцуулсан дотоодын нийт зардал</a:t>
            </a:r>
            <a:r>
              <a:rPr lang="en-US" sz="1200" b="0" i="0" u="none" strike="noStrike" baseline="0" dirty="0" smtClean="0"/>
              <a:t> </a:t>
            </a:r>
            <a:r>
              <a:rPr lang="mn-MN" sz="1200" b="0" i="0" u="none" strike="noStrike" baseline="0" dirty="0" smtClean="0"/>
              <a:t>нь өгөгдсөн хугацаанд</a:t>
            </a:r>
            <a:r>
              <a:rPr lang="mn-MN" dirty="0" smtClean="0"/>
              <a:t> улсын нутаг дэвсгэрт </a:t>
            </a:r>
            <a:r>
              <a:rPr lang="mn-MN" sz="1200" b="0" i="0" u="none" strike="noStrike" baseline="0" dirty="0" smtClean="0"/>
              <a:t>байгууллага өөрөө гүйцэтгэсэн нийт СХА-ын</a:t>
            </a:r>
            <a:r>
              <a:rPr lang="mn-MN" dirty="0" smtClean="0"/>
              <a:t> зардал бөгөөд </a:t>
            </a:r>
            <a:r>
              <a:rPr lang="mn-MN" sz="1200" b="0" i="0" u="none" strike="noStrike" baseline="0" dirty="0" smtClean="0">
                <a:effectLst>
                  <a:outerShdw blurRad="50800" dist="38100" algn="tr" rotWithShape="0">
                    <a:prstClr val="black">
                      <a:alpha val="40000"/>
                    </a:prstClr>
                  </a:outerShdw>
                </a:effectLst>
              </a:rPr>
              <a:t>Америк долларын худалдан авах чадварын харьцаагаар тооцсон</a:t>
            </a:r>
            <a:r>
              <a:rPr lang="mn-MN" dirty="0" smtClean="0"/>
              <a:t>. Энэ нь гадаадын санхүүжилтээр улсын нутаг дэвсгэрт хийгдсэн СХА-ууд бөгөөд гадаадад хийгдсэн СХА-уудыг багтаахгүй.</a:t>
            </a:r>
            <a:endParaRPr lang="en-US" dirty="0"/>
          </a:p>
        </p:txBody>
      </p:sp>
      <p:sp>
        <p:nvSpPr>
          <p:cNvPr id="4" name="Slide Number Placeholder 3"/>
          <p:cNvSpPr>
            <a:spLocks noGrp="1"/>
          </p:cNvSpPr>
          <p:nvPr>
            <p:ph type="sldNum" sz="quarter" idx="10"/>
          </p:nvPr>
        </p:nvSpPr>
        <p:spPr/>
        <p:txBody>
          <a:bodyPr/>
          <a:lstStyle/>
          <a:p>
            <a:fld id="{44BA72F6-A9E6-47BD-A3BE-C9BF2F918F38}" type="slidenum">
              <a:rPr lang="en-US" smtClean="0"/>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7FB092A-3B37-4293-8A41-40F9E1F8B96A}" type="slidenum">
              <a:rPr lang="en-US"/>
              <a:pPr/>
              <a:t>‹#›</a:t>
            </a:fld>
            <a:endParaRPr lang="en-US"/>
          </a:p>
        </p:txBody>
      </p:sp>
      <p:pic>
        <p:nvPicPr>
          <p:cNvPr id="7" name="Picture 6" descr="accueil_3"/>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714760" y="406023"/>
            <a:ext cx="5881687" cy="277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3700" y="15874"/>
            <a:ext cx="2501900" cy="1456669"/>
          </a:xfrm>
          <a:prstGeom prst="rect">
            <a:avLst/>
          </a:prstGeom>
          <a:solidFill>
            <a:schemeClr val="bg1"/>
          </a:solidFill>
          <a:ln>
            <a:noFill/>
          </a:ln>
          <a:effectLst>
            <a:reflection endPos="0" dir="5400000" sy="-100000" algn="bl" rotWithShape="0"/>
          </a:effectLst>
        </p:spPr>
      </p:pic>
    </p:spTree>
    <p:extLst>
      <p:ext uri="{BB962C8B-B14F-4D97-AF65-F5344CB8AC3E}">
        <p14:creationId xmlns:p14="http://schemas.microsoft.com/office/powerpoint/2010/main" xmlns="" val="423630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09729EB-B354-4EA3-96BB-B24F37AA8B85}" type="slidenum">
              <a:rPr lang="en-US"/>
              <a:pPr/>
              <a:t>‹#›</a:t>
            </a:fld>
            <a:endParaRPr lang="en-US"/>
          </a:p>
        </p:txBody>
      </p:sp>
    </p:spTree>
    <p:extLst>
      <p:ext uri="{BB962C8B-B14F-4D97-AF65-F5344CB8AC3E}">
        <p14:creationId xmlns:p14="http://schemas.microsoft.com/office/powerpoint/2010/main" xmlns="" val="245024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135CB3A-3A43-4AAB-935E-4017870EEE8E}" type="slidenum">
              <a:rPr lang="en-US"/>
              <a:pPr/>
              <a:t>‹#›</a:t>
            </a:fld>
            <a:endParaRPr lang="en-US"/>
          </a:p>
        </p:txBody>
      </p:sp>
    </p:spTree>
    <p:extLst>
      <p:ext uri="{BB962C8B-B14F-4D97-AF65-F5344CB8AC3E}">
        <p14:creationId xmlns:p14="http://schemas.microsoft.com/office/powerpoint/2010/main" xmlns="" val="428773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35150" y="0"/>
            <a:ext cx="7080250" cy="9144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04800" y="1143000"/>
            <a:ext cx="8534400" cy="5257800"/>
          </a:xfrm>
        </p:spPr>
        <p:txBody>
          <a:bodyPr/>
          <a:lstStyle/>
          <a:p>
            <a:pPr lvl="0"/>
            <a:endParaRPr lang="en-CA" noProof="0" smtClean="0"/>
          </a:p>
        </p:txBody>
      </p:sp>
    </p:spTree>
    <p:extLst>
      <p:ext uri="{BB962C8B-B14F-4D97-AF65-F5344CB8AC3E}">
        <p14:creationId xmlns:p14="http://schemas.microsoft.com/office/powerpoint/2010/main" xmlns="" val="1149984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8179E0-A9F0-4618-BDA6-823849934D11}" type="slidenum">
              <a:rPr lang="en-US"/>
              <a:pPr/>
              <a:t>‹#›</a:t>
            </a:fld>
            <a:endParaRPr lang="en-US"/>
          </a:p>
        </p:txBody>
      </p:sp>
    </p:spTree>
    <p:extLst>
      <p:ext uri="{BB962C8B-B14F-4D97-AF65-F5344CB8AC3E}">
        <p14:creationId xmlns:p14="http://schemas.microsoft.com/office/powerpoint/2010/main" xmlns="" val="456531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C6D387-E7E9-48D1-9B29-6D48A45F7BB4}" type="slidenum">
              <a:rPr lang="en-US"/>
              <a:pPr/>
              <a:t>‹#›</a:t>
            </a:fld>
            <a:endParaRPr lang="en-US"/>
          </a:p>
        </p:txBody>
      </p:sp>
    </p:spTree>
    <p:extLst>
      <p:ext uri="{BB962C8B-B14F-4D97-AF65-F5344CB8AC3E}">
        <p14:creationId xmlns:p14="http://schemas.microsoft.com/office/powerpoint/2010/main" xmlns="" val="3950403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95D420A-154C-437D-A22C-D0B215CA04CF}" type="slidenum">
              <a:rPr lang="en-US"/>
              <a:pPr/>
              <a:t>‹#›</a:t>
            </a:fld>
            <a:endParaRPr lang="en-US"/>
          </a:p>
        </p:txBody>
      </p:sp>
    </p:spTree>
    <p:extLst>
      <p:ext uri="{BB962C8B-B14F-4D97-AF65-F5344CB8AC3E}">
        <p14:creationId xmlns:p14="http://schemas.microsoft.com/office/powerpoint/2010/main" xmlns="" val="198136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59CA7FD-70C3-438E-B9DC-F3A6BE21464F}" type="slidenum">
              <a:rPr lang="en-US"/>
              <a:pPr/>
              <a:t>‹#›</a:t>
            </a:fld>
            <a:endParaRPr lang="en-US"/>
          </a:p>
        </p:txBody>
      </p:sp>
    </p:spTree>
    <p:extLst>
      <p:ext uri="{BB962C8B-B14F-4D97-AF65-F5344CB8AC3E}">
        <p14:creationId xmlns:p14="http://schemas.microsoft.com/office/powerpoint/2010/main" xmlns="" val="391071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40F4727-B0E5-40D9-B467-51CEE34D884F}" type="slidenum">
              <a:rPr lang="en-US"/>
              <a:pPr/>
              <a:t>‹#›</a:t>
            </a:fld>
            <a:endParaRPr lang="en-US"/>
          </a:p>
        </p:txBody>
      </p:sp>
    </p:spTree>
    <p:extLst>
      <p:ext uri="{BB962C8B-B14F-4D97-AF65-F5344CB8AC3E}">
        <p14:creationId xmlns:p14="http://schemas.microsoft.com/office/powerpoint/2010/main" xmlns="" val="272963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823E0E3-FAC2-4965-8FFB-88D804186947}" type="slidenum">
              <a:rPr lang="en-US"/>
              <a:pPr/>
              <a:t>‹#›</a:t>
            </a:fld>
            <a:endParaRPr lang="en-US"/>
          </a:p>
        </p:txBody>
      </p:sp>
    </p:spTree>
    <p:extLst>
      <p:ext uri="{BB962C8B-B14F-4D97-AF65-F5344CB8AC3E}">
        <p14:creationId xmlns:p14="http://schemas.microsoft.com/office/powerpoint/2010/main" xmlns="" val="3669853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2AD8109-CD68-4648-A594-18E11D3F006F}" type="slidenum">
              <a:rPr lang="en-US"/>
              <a:pPr/>
              <a:t>‹#›</a:t>
            </a:fld>
            <a:endParaRPr lang="en-US"/>
          </a:p>
        </p:txBody>
      </p:sp>
    </p:spTree>
    <p:extLst>
      <p:ext uri="{BB962C8B-B14F-4D97-AF65-F5344CB8AC3E}">
        <p14:creationId xmlns:p14="http://schemas.microsoft.com/office/powerpoint/2010/main" xmlns="" val="227842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xmlns="" val="2980396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0E45D2-6949-436E-A39B-3BEC7494E331}" type="slidenum">
              <a:rPr lang="en-US"/>
              <a:pPr/>
              <a:t>‹#›</a:t>
            </a:fld>
            <a:endParaRPr lang="en-US"/>
          </a:p>
        </p:txBody>
      </p:sp>
    </p:spTree>
    <p:extLst>
      <p:ext uri="{BB962C8B-B14F-4D97-AF65-F5344CB8AC3E}">
        <p14:creationId xmlns:p14="http://schemas.microsoft.com/office/powerpoint/2010/main" xmlns="" val="4261083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40D25FC-9381-425D-BFE7-0D1D71985721}" type="slidenum">
              <a:rPr lang="en-US"/>
              <a:pPr/>
              <a:t>‹#›</a:t>
            </a:fld>
            <a:endParaRPr lang="en-US"/>
          </a:p>
        </p:txBody>
      </p:sp>
    </p:spTree>
    <p:extLst>
      <p:ext uri="{BB962C8B-B14F-4D97-AF65-F5344CB8AC3E}">
        <p14:creationId xmlns:p14="http://schemas.microsoft.com/office/powerpoint/2010/main" xmlns="" val="3791364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DD84338-8DE5-42B0-849B-3C0852256927}" type="slidenum">
              <a:rPr lang="en-US"/>
              <a:pPr/>
              <a:t>‹#›</a:t>
            </a:fld>
            <a:endParaRPr lang="en-US"/>
          </a:p>
        </p:txBody>
      </p:sp>
    </p:spTree>
    <p:extLst>
      <p:ext uri="{BB962C8B-B14F-4D97-AF65-F5344CB8AC3E}">
        <p14:creationId xmlns:p14="http://schemas.microsoft.com/office/powerpoint/2010/main" xmlns="" val="4014361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8637E48-4308-4651-B330-8CA557C83653}" type="slidenum">
              <a:rPr lang="en-US"/>
              <a:pPr/>
              <a:t>‹#›</a:t>
            </a:fld>
            <a:endParaRPr lang="en-US"/>
          </a:p>
        </p:txBody>
      </p:sp>
    </p:spTree>
    <p:extLst>
      <p:ext uri="{BB962C8B-B14F-4D97-AF65-F5344CB8AC3E}">
        <p14:creationId xmlns:p14="http://schemas.microsoft.com/office/powerpoint/2010/main" xmlns="" val="3209838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EFD945F-AD8E-4E98-8EBC-3680EFE0CAFF}" type="slidenum">
              <a:rPr lang="en-US"/>
              <a:pPr/>
              <a:t>‹#›</a:t>
            </a:fld>
            <a:endParaRPr lang="en-US"/>
          </a:p>
        </p:txBody>
      </p:sp>
    </p:spTree>
    <p:extLst>
      <p:ext uri="{BB962C8B-B14F-4D97-AF65-F5344CB8AC3E}">
        <p14:creationId xmlns:p14="http://schemas.microsoft.com/office/powerpoint/2010/main" xmlns="" val="440684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859C2C-D13C-42D7-A32D-6E2A5C558AC8}" type="slidenum">
              <a:rPr lang="en-US"/>
              <a:pPr/>
              <a:t>‹#›</a:t>
            </a:fld>
            <a:endParaRPr lang="en-US"/>
          </a:p>
        </p:txBody>
      </p:sp>
    </p:spTree>
    <p:extLst>
      <p:ext uri="{BB962C8B-B14F-4D97-AF65-F5344CB8AC3E}">
        <p14:creationId xmlns:p14="http://schemas.microsoft.com/office/powerpoint/2010/main" xmlns="" val="3430861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4765A94-98AF-48F3-8F02-1356E41AF1D6}" type="slidenum">
              <a:rPr lang="en-US"/>
              <a:pPr/>
              <a:t>‹#›</a:t>
            </a:fld>
            <a:endParaRPr lang="en-US"/>
          </a:p>
        </p:txBody>
      </p:sp>
    </p:spTree>
    <p:extLst>
      <p:ext uri="{BB962C8B-B14F-4D97-AF65-F5344CB8AC3E}">
        <p14:creationId xmlns:p14="http://schemas.microsoft.com/office/powerpoint/2010/main" xmlns="" val="3666715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13A137A-57B5-43C0-8727-2AF44DF4F340}" type="slidenum">
              <a:rPr lang="en-US"/>
              <a:pPr/>
              <a:t>‹#›</a:t>
            </a:fld>
            <a:endParaRPr lang="en-US"/>
          </a:p>
        </p:txBody>
      </p:sp>
    </p:spTree>
    <p:extLst>
      <p:ext uri="{BB962C8B-B14F-4D97-AF65-F5344CB8AC3E}">
        <p14:creationId xmlns:p14="http://schemas.microsoft.com/office/powerpoint/2010/main" xmlns="" val="387095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879B2AD-0A58-4C38-B53D-11CE4E62D42E}" type="slidenum">
              <a:rPr lang="en-US"/>
              <a:pPr/>
              <a:t>‹#›</a:t>
            </a:fld>
            <a:endParaRPr lang="en-US"/>
          </a:p>
        </p:txBody>
      </p:sp>
    </p:spTree>
    <p:extLst>
      <p:ext uri="{BB962C8B-B14F-4D97-AF65-F5344CB8AC3E}">
        <p14:creationId xmlns:p14="http://schemas.microsoft.com/office/powerpoint/2010/main" xmlns="" val="2246713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9CE282E-7DD7-448E-8083-4FA83EDC44FC}" type="slidenum">
              <a:rPr lang="en-US"/>
              <a:pPr/>
              <a:t>‹#›</a:t>
            </a:fld>
            <a:endParaRPr lang="en-US"/>
          </a:p>
        </p:txBody>
      </p:sp>
    </p:spTree>
    <p:extLst>
      <p:ext uri="{BB962C8B-B14F-4D97-AF65-F5344CB8AC3E}">
        <p14:creationId xmlns:p14="http://schemas.microsoft.com/office/powerpoint/2010/main" xmlns="" val="369947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523EEC-29E2-41F6-B56F-90B30A420E81}" type="slidenum">
              <a:rPr lang="en-US"/>
              <a:pPr/>
              <a:t>‹#›</a:t>
            </a:fld>
            <a:endParaRPr lang="en-US"/>
          </a:p>
        </p:txBody>
      </p:sp>
    </p:spTree>
    <p:extLst>
      <p:ext uri="{BB962C8B-B14F-4D97-AF65-F5344CB8AC3E}">
        <p14:creationId xmlns:p14="http://schemas.microsoft.com/office/powerpoint/2010/main" xmlns="" val="1547900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0C64878-628A-4323-831F-A0844C101E2A}" type="slidenum">
              <a:rPr lang="en-US"/>
              <a:pPr/>
              <a:t>‹#›</a:t>
            </a:fld>
            <a:endParaRPr lang="en-US"/>
          </a:p>
        </p:txBody>
      </p:sp>
    </p:spTree>
    <p:extLst>
      <p:ext uri="{BB962C8B-B14F-4D97-AF65-F5344CB8AC3E}">
        <p14:creationId xmlns:p14="http://schemas.microsoft.com/office/powerpoint/2010/main" xmlns="" val="3053551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9AC536C-DBD9-411D-A84A-9C3DC96ED610}" type="slidenum">
              <a:rPr lang="en-US"/>
              <a:pPr/>
              <a:t>‹#›</a:t>
            </a:fld>
            <a:endParaRPr lang="en-US"/>
          </a:p>
        </p:txBody>
      </p:sp>
    </p:spTree>
    <p:extLst>
      <p:ext uri="{BB962C8B-B14F-4D97-AF65-F5344CB8AC3E}">
        <p14:creationId xmlns:p14="http://schemas.microsoft.com/office/powerpoint/2010/main" xmlns="" val="2008021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7D2B1E4-39C3-4542-A3E6-E00331619C31}" type="slidenum">
              <a:rPr lang="en-US"/>
              <a:pPr/>
              <a:t>‹#›</a:t>
            </a:fld>
            <a:endParaRPr lang="en-US"/>
          </a:p>
        </p:txBody>
      </p:sp>
    </p:spTree>
    <p:extLst>
      <p:ext uri="{BB962C8B-B14F-4D97-AF65-F5344CB8AC3E}">
        <p14:creationId xmlns:p14="http://schemas.microsoft.com/office/powerpoint/2010/main" xmlns="" val="708131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2CF8746-BC07-4294-AD05-DC87357AA3A2}" type="slidenum">
              <a:rPr lang="en-US"/>
              <a:pPr/>
              <a:t>‹#›</a:t>
            </a:fld>
            <a:endParaRPr lang="en-US"/>
          </a:p>
        </p:txBody>
      </p:sp>
    </p:spTree>
    <p:extLst>
      <p:ext uri="{BB962C8B-B14F-4D97-AF65-F5344CB8AC3E}">
        <p14:creationId xmlns:p14="http://schemas.microsoft.com/office/powerpoint/2010/main" xmlns="" val="1922299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C9FC261-3D74-48A9-9F42-4792B0B53996}" type="slidenum">
              <a:rPr lang="en-US"/>
              <a:pPr/>
              <a:t>‹#›</a:t>
            </a:fld>
            <a:endParaRPr lang="en-US"/>
          </a:p>
        </p:txBody>
      </p:sp>
    </p:spTree>
    <p:extLst>
      <p:ext uri="{BB962C8B-B14F-4D97-AF65-F5344CB8AC3E}">
        <p14:creationId xmlns:p14="http://schemas.microsoft.com/office/powerpoint/2010/main" xmlns="" val="426142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AB8175C-68BC-4FCB-BCAB-D6AFD58EC0EB}" type="slidenum">
              <a:rPr lang="en-US"/>
              <a:pPr/>
              <a:t>‹#›</a:t>
            </a:fld>
            <a:endParaRPr lang="en-US"/>
          </a:p>
        </p:txBody>
      </p:sp>
    </p:spTree>
    <p:extLst>
      <p:ext uri="{BB962C8B-B14F-4D97-AF65-F5344CB8AC3E}">
        <p14:creationId xmlns:p14="http://schemas.microsoft.com/office/powerpoint/2010/main" xmlns="" val="160315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9CF6D30-CC34-4CE6-916F-34E519A1781C}" type="slidenum">
              <a:rPr lang="en-US"/>
              <a:pPr/>
              <a:t>‹#›</a:t>
            </a:fld>
            <a:endParaRPr lang="en-US"/>
          </a:p>
        </p:txBody>
      </p:sp>
    </p:spTree>
    <p:extLst>
      <p:ext uri="{BB962C8B-B14F-4D97-AF65-F5344CB8AC3E}">
        <p14:creationId xmlns:p14="http://schemas.microsoft.com/office/powerpoint/2010/main" xmlns="" val="325486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E750DA0-3058-4274-B542-AC44689F33BB}" type="slidenum">
              <a:rPr lang="en-US"/>
              <a:pPr/>
              <a:t>‹#›</a:t>
            </a:fld>
            <a:endParaRPr lang="en-US"/>
          </a:p>
        </p:txBody>
      </p:sp>
    </p:spTree>
    <p:extLst>
      <p:ext uri="{BB962C8B-B14F-4D97-AF65-F5344CB8AC3E}">
        <p14:creationId xmlns:p14="http://schemas.microsoft.com/office/powerpoint/2010/main" xmlns="" val="276715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84D3BF3-EDEE-4570-9111-B97D29F02667}" type="slidenum">
              <a:rPr lang="en-US"/>
              <a:pPr/>
              <a:t>‹#›</a:t>
            </a:fld>
            <a:endParaRPr lang="en-US"/>
          </a:p>
        </p:txBody>
      </p:sp>
    </p:spTree>
    <p:extLst>
      <p:ext uri="{BB962C8B-B14F-4D97-AF65-F5344CB8AC3E}">
        <p14:creationId xmlns:p14="http://schemas.microsoft.com/office/powerpoint/2010/main" xmlns="" val="52482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5F65DD-04D2-4929-9A96-E6B12A701610}" type="slidenum">
              <a:rPr lang="en-US"/>
              <a:pPr/>
              <a:t>‹#›</a:t>
            </a:fld>
            <a:endParaRPr lang="en-US"/>
          </a:p>
        </p:txBody>
      </p:sp>
    </p:spTree>
    <p:extLst>
      <p:ext uri="{BB962C8B-B14F-4D97-AF65-F5344CB8AC3E}">
        <p14:creationId xmlns:p14="http://schemas.microsoft.com/office/powerpoint/2010/main" xmlns="" val="246992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CCD306E-EF44-4E9E-9335-694757FD3B1C}" type="slidenum">
              <a:rPr lang="en-US"/>
              <a:pPr/>
              <a:t>‹#›</a:t>
            </a:fld>
            <a:endParaRPr lang="en-US"/>
          </a:p>
        </p:txBody>
      </p:sp>
    </p:spTree>
    <p:extLst>
      <p:ext uri="{BB962C8B-B14F-4D97-AF65-F5344CB8AC3E}">
        <p14:creationId xmlns:p14="http://schemas.microsoft.com/office/powerpoint/2010/main" xmlns="" val="285314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CA"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p>
        </p:txBody>
      </p:sp>
      <p:sp>
        <p:nvSpPr>
          <p:cNvPr id="103428"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latin typeface="Verdana" pitchFamily="34" charset="0"/>
              </a:defRPr>
            </a:lvl1pPr>
          </a:lstStyle>
          <a:p>
            <a:endParaRPr lang="en-US"/>
          </a:p>
        </p:txBody>
      </p:sp>
      <p:sp>
        <p:nvSpPr>
          <p:cNvPr id="1034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latin typeface="Verdana" pitchFamily="34" charset="0"/>
              </a:defRPr>
            </a:lvl1pPr>
          </a:lstStyle>
          <a:p>
            <a:endParaRPr lang="en-US"/>
          </a:p>
        </p:txBody>
      </p:sp>
      <p:sp>
        <p:nvSpPr>
          <p:cNvPr id="103430"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latin typeface="Verdana" pitchFamily="34" charset="0"/>
              </a:defRPr>
            </a:lvl1pPr>
          </a:lstStyle>
          <a:p>
            <a:fld id="{B70044EF-9AAE-485B-953F-A864B1F66054}" type="slidenum">
              <a:rPr lang="en-US"/>
              <a:pPr/>
              <a:t>‹#›</a:t>
            </a:fld>
            <a:endParaRPr lang="en-US"/>
          </a:p>
        </p:txBody>
      </p:sp>
      <p:sp>
        <p:nvSpPr>
          <p:cNvPr id="1031" name="Rectangle 7"/>
          <p:cNvSpPr>
            <a:spLocks noChangeArrowheads="1"/>
          </p:cNvSpPr>
          <p:nvPr/>
        </p:nvSpPr>
        <p:spPr bwMode="auto">
          <a:xfrm>
            <a:off x="0" y="0"/>
            <a:ext cx="381000" cy="2286000"/>
          </a:xfrm>
          <a:prstGeom prst="rect">
            <a:avLst/>
          </a:prstGeom>
          <a:solidFill>
            <a:srgbClr val="00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effectLst/>
              <a:latin typeface="Times New Roman" pitchFamily="18" charset="0"/>
            </a:endParaRPr>
          </a:p>
        </p:txBody>
      </p:sp>
      <p:sp>
        <p:nvSpPr>
          <p:cNvPr id="1034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a:latin typeface="Arial" pitchFamily="34" charset="0"/>
              <a:cs typeface="Arial" pitchFamily="34" charset="0"/>
            </a:endParaRPr>
          </a:p>
        </p:txBody>
      </p:sp>
      <p:sp>
        <p:nvSpPr>
          <p:cNvPr id="1033" name="Rectangle 9"/>
          <p:cNvSpPr>
            <a:spLocks noChangeArrowheads="1"/>
          </p:cNvSpPr>
          <p:nvPr/>
        </p:nvSpPr>
        <p:spPr bwMode="auto">
          <a:xfrm>
            <a:off x="0" y="0"/>
            <a:ext cx="381000" cy="6858000"/>
          </a:xfrm>
          <a:prstGeom prst="rect">
            <a:avLst/>
          </a:prstGeom>
          <a:solidFill>
            <a:srgbClr val="33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effectLst/>
              <a:latin typeface="Times New Roman" pitchFamily="18" charset="0"/>
            </a:endParaRPr>
          </a:p>
        </p:txBody>
      </p:sp>
      <p:sp>
        <p:nvSpPr>
          <p:cNvPr id="14" name="Text Box 13"/>
          <p:cNvSpPr txBox="1">
            <a:spLocks noChangeArrowheads="1"/>
          </p:cNvSpPr>
          <p:nvPr/>
        </p:nvSpPr>
        <p:spPr bwMode="auto">
          <a:xfrm rot="10800000">
            <a:off x="0" y="1066800"/>
            <a:ext cx="458788" cy="4654550"/>
          </a:xfrm>
          <a:prstGeom prst="rect">
            <a:avLst/>
          </a:prstGeom>
          <a:noFill/>
          <a:ln w="9525">
            <a:noFill/>
            <a:miter lim="800000"/>
            <a:headEnd/>
            <a:tailEnd/>
          </a:ln>
          <a:effectLst/>
        </p:spPr>
        <p:txBody>
          <a:bodyPr vert="eaVert">
            <a:spAutoFit/>
          </a:bodyPr>
          <a:lstStyle>
            <a:lvl1pPr eaLnBrk="0" hangingPunct="0">
              <a:defRPr sz="3800">
                <a:solidFill>
                  <a:schemeClr val="tx1"/>
                </a:solidFill>
                <a:latin typeface="Arial" charset="0"/>
                <a:cs typeface="Arial" charset="0"/>
              </a:defRPr>
            </a:lvl1pPr>
            <a:lvl2pPr marL="742950" indent="-285750" eaLnBrk="0" hangingPunct="0">
              <a:defRPr sz="3800">
                <a:solidFill>
                  <a:schemeClr val="tx1"/>
                </a:solidFill>
                <a:latin typeface="Arial" charset="0"/>
                <a:cs typeface="Arial" charset="0"/>
              </a:defRPr>
            </a:lvl2pPr>
            <a:lvl3pPr marL="1143000" indent="-228600" eaLnBrk="0" hangingPunct="0">
              <a:defRPr sz="3800">
                <a:solidFill>
                  <a:schemeClr val="tx1"/>
                </a:solidFill>
                <a:latin typeface="Arial" charset="0"/>
                <a:cs typeface="Arial" charset="0"/>
              </a:defRPr>
            </a:lvl3pPr>
            <a:lvl4pPr marL="1600200" indent="-228600" eaLnBrk="0" hangingPunct="0">
              <a:defRPr sz="3800">
                <a:solidFill>
                  <a:schemeClr val="tx1"/>
                </a:solidFill>
                <a:latin typeface="Arial" charset="0"/>
                <a:cs typeface="Arial" charset="0"/>
              </a:defRPr>
            </a:lvl4pPr>
            <a:lvl5pPr marL="2057400" indent="-228600" eaLnBrk="0" hangingPunct="0">
              <a:defRPr sz="3800">
                <a:solidFill>
                  <a:schemeClr val="tx1"/>
                </a:solidFill>
                <a:latin typeface="Arial" charset="0"/>
                <a:cs typeface="Arial" charset="0"/>
              </a:defRPr>
            </a:lvl5pPr>
            <a:lvl6pPr marL="2514600" indent="-228600" eaLnBrk="0" fontAlgn="base" hangingPunct="0">
              <a:spcBef>
                <a:spcPct val="0"/>
              </a:spcBef>
              <a:spcAft>
                <a:spcPct val="0"/>
              </a:spcAft>
              <a:defRPr sz="3800">
                <a:solidFill>
                  <a:schemeClr val="tx1"/>
                </a:solidFill>
                <a:latin typeface="Arial" charset="0"/>
                <a:cs typeface="Arial" charset="0"/>
              </a:defRPr>
            </a:lvl6pPr>
            <a:lvl7pPr marL="2971800" indent="-228600" eaLnBrk="0" fontAlgn="base" hangingPunct="0">
              <a:spcBef>
                <a:spcPct val="0"/>
              </a:spcBef>
              <a:spcAft>
                <a:spcPct val="0"/>
              </a:spcAft>
              <a:defRPr sz="3800">
                <a:solidFill>
                  <a:schemeClr val="tx1"/>
                </a:solidFill>
                <a:latin typeface="Arial" charset="0"/>
                <a:cs typeface="Arial" charset="0"/>
              </a:defRPr>
            </a:lvl7pPr>
            <a:lvl8pPr marL="3429000" indent="-228600" eaLnBrk="0" fontAlgn="base" hangingPunct="0">
              <a:spcBef>
                <a:spcPct val="0"/>
              </a:spcBef>
              <a:spcAft>
                <a:spcPct val="0"/>
              </a:spcAft>
              <a:defRPr sz="3800">
                <a:solidFill>
                  <a:schemeClr val="tx1"/>
                </a:solidFill>
                <a:latin typeface="Arial" charset="0"/>
                <a:cs typeface="Arial" charset="0"/>
              </a:defRPr>
            </a:lvl8pPr>
            <a:lvl9pPr marL="3886200" indent="-228600" eaLnBrk="0" fontAlgn="base" hangingPunct="0">
              <a:spcBef>
                <a:spcPct val="0"/>
              </a:spcBef>
              <a:spcAft>
                <a:spcPct val="0"/>
              </a:spcAft>
              <a:defRPr sz="3800">
                <a:solidFill>
                  <a:schemeClr val="tx1"/>
                </a:solidFill>
                <a:latin typeface="Arial" charset="0"/>
                <a:cs typeface="Arial" charset="0"/>
              </a:defRPr>
            </a:lvl9pPr>
          </a:lstStyle>
          <a:p>
            <a:pPr algn="ctr" eaLnBrk="1" hangingPunct="1">
              <a:spcBef>
                <a:spcPct val="50000"/>
              </a:spcBef>
            </a:pPr>
            <a:r>
              <a:rPr lang="en-US" sz="1800" b="1">
                <a:solidFill>
                  <a:schemeClr val="bg1"/>
                </a:solidFill>
                <a:effectLst/>
                <a:latin typeface="Calibri" pitchFamily="34" charset="0"/>
              </a:rPr>
              <a:t>UNESCO Institute for Statistics</a:t>
            </a:r>
            <a:endParaRPr lang="en-US" sz="1800">
              <a:solidFill>
                <a:schemeClr val="bg1"/>
              </a:solidFill>
              <a:effectLst/>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95"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Calibri" pitchFamily="34" charset="0"/>
          <a:cs typeface="Arial" pitchFamily="34" charset="0"/>
        </a:defRPr>
      </a:lvl2pPr>
      <a:lvl3pPr algn="l" rtl="0" eaLnBrk="0" fontAlgn="base" hangingPunct="0">
        <a:spcBef>
          <a:spcPct val="0"/>
        </a:spcBef>
        <a:spcAft>
          <a:spcPct val="0"/>
        </a:spcAft>
        <a:defRPr sz="4400">
          <a:solidFill>
            <a:schemeClr val="accent2"/>
          </a:solidFill>
          <a:latin typeface="Calibri" pitchFamily="34" charset="0"/>
          <a:cs typeface="Arial" pitchFamily="34" charset="0"/>
        </a:defRPr>
      </a:lvl3pPr>
      <a:lvl4pPr algn="l" rtl="0" eaLnBrk="0" fontAlgn="base" hangingPunct="0">
        <a:spcBef>
          <a:spcPct val="0"/>
        </a:spcBef>
        <a:spcAft>
          <a:spcPct val="0"/>
        </a:spcAft>
        <a:defRPr sz="4400">
          <a:solidFill>
            <a:schemeClr val="accent2"/>
          </a:solidFill>
          <a:latin typeface="Calibri" pitchFamily="34" charset="0"/>
          <a:cs typeface="Arial" pitchFamily="34" charset="0"/>
        </a:defRPr>
      </a:lvl4pPr>
      <a:lvl5pPr algn="l" rtl="0" eaLnBrk="0" fontAlgn="base" hangingPunct="0">
        <a:spcBef>
          <a:spcPct val="0"/>
        </a:spcBef>
        <a:spcAft>
          <a:spcPct val="0"/>
        </a:spcAft>
        <a:defRPr sz="4400">
          <a:solidFill>
            <a:schemeClr val="accent2"/>
          </a:solidFill>
          <a:latin typeface="Calibri" pitchFamily="34" charset="0"/>
          <a:cs typeface="Arial" pitchFamily="34" charset="0"/>
        </a:defRPr>
      </a:lvl5pPr>
      <a:lvl6pPr marL="457200" algn="l" rtl="0" fontAlgn="base">
        <a:spcBef>
          <a:spcPct val="0"/>
        </a:spcBef>
        <a:spcAft>
          <a:spcPct val="0"/>
        </a:spcAft>
        <a:defRPr sz="4400">
          <a:solidFill>
            <a:schemeClr val="accent2"/>
          </a:solidFill>
          <a:latin typeface="Calibri" pitchFamily="34" charset="0"/>
          <a:cs typeface="Arial" pitchFamily="34" charset="0"/>
        </a:defRPr>
      </a:lvl6pPr>
      <a:lvl7pPr marL="914400" algn="l" rtl="0" fontAlgn="base">
        <a:spcBef>
          <a:spcPct val="0"/>
        </a:spcBef>
        <a:spcAft>
          <a:spcPct val="0"/>
        </a:spcAft>
        <a:defRPr sz="4400">
          <a:solidFill>
            <a:schemeClr val="accent2"/>
          </a:solidFill>
          <a:latin typeface="Calibri" pitchFamily="34" charset="0"/>
          <a:cs typeface="Arial" pitchFamily="34" charset="0"/>
        </a:defRPr>
      </a:lvl7pPr>
      <a:lvl8pPr marL="1371600" algn="l" rtl="0" fontAlgn="base">
        <a:spcBef>
          <a:spcPct val="0"/>
        </a:spcBef>
        <a:spcAft>
          <a:spcPct val="0"/>
        </a:spcAft>
        <a:defRPr sz="4400">
          <a:solidFill>
            <a:schemeClr val="accent2"/>
          </a:solidFill>
          <a:latin typeface="Calibri" pitchFamily="34" charset="0"/>
          <a:cs typeface="Arial" pitchFamily="34" charset="0"/>
        </a:defRPr>
      </a:lvl8pPr>
      <a:lvl9pPr marL="1828800" algn="l" rtl="0" fontAlgn="base">
        <a:spcBef>
          <a:spcPct val="0"/>
        </a:spcBef>
        <a:spcAft>
          <a:spcPct val="0"/>
        </a:spcAft>
        <a:defRPr sz="4400">
          <a:solidFill>
            <a:schemeClr val="accent2"/>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CA" smtClean="0"/>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p>
        </p:txBody>
      </p:sp>
      <p:sp>
        <p:nvSpPr>
          <p:cNvPr id="147460"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latin typeface="Verdana" pitchFamily="34" charset="0"/>
              </a:defRPr>
            </a:lvl1pPr>
          </a:lstStyle>
          <a:p>
            <a:endParaRPr lang="en-US"/>
          </a:p>
        </p:txBody>
      </p:sp>
      <p:sp>
        <p:nvSpPr>
          <p:cNvPr id="1474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latin typeface="Verdana" pitchFamily="34" charset="0"/>
              </a:defRPr>
            </a:lvl1pPr>
          </a:lstStyle>
          <a:p>
            <a:endParaRPr lang="en-US"/>
          </a:p>
        </p:txBody>
      </p:sp>
      <p:sp>
        <p:nvSpPr>
          <p:cNvPr id="14746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latin typeface="Verdana" pitchFamily="34" charset="0"/>
              </a:defRPr>
            </a:lvl1pPr>
          </a:lstStyle>
          <a:p>
            <a:fld id="{7785B8A5-BAAB-4DC8-8326-F02134A3686F}" type="slidenum">
              <a:rPr lang="en-US"/>
              <a:pPr/>
              <a:t>‹#›</a:t>
            </a:fld>
            <a:endParaRPr lang="en-US"/>
          </a:p>
        </p:txBody>
      </p:sp>
      <p:sp>
        <p:nvSpPr>
          <p:cNvPr id="2055" name="Rectangle 7"/>
          <p:cNvSpPr>
            <a:spLocks noChangeArrowheads="1"/>
          </p:cNvSpPr>
          <p:nvPr/>
        </p:nvSpPr>
        <p:spPr bwMode="auto">
          <a:xfrm>
            <a:off x="0" y="0"/>
            <a:ext cx="381000" cy="228600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effectLst/>
              <a:latin typeface="Times New Roman" pitchFamily="18" charset="0"/>
            </a:endParaRPr>
          </a:p>
        </p:txBody>
      </p:sp>
      <p:sp>
        <p:nvSpPr>
          <p:cNvPr id="2056" name="Rectangle 9"/>
          <p:cNvSpPr>
            <a:spLocks noChangeArrowheads="1"/>
          </p:cNvSpPr>
          <p:nvPr/>
        </p:nvSpPr>
        <p:spPr bwMode="auto">
          <a:xfrm>
            <a:off x="0" y="2286000"/>
            <a:ext cx="381000" cy="22860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effectLst/>
              <a:latin typeface="Times New Roman" pitchFamily="18" charset="0"/>
            </a:endParaRPr>
          </a:p>
        </p:txBody>
      </p:sp>
      <p:sp>
        <p:nvSpPr>
          <p:cNvPr id="2057" name="Rectangle 10"/>
          <p:cNvSpPr>
            <a:spLocks noChangeArrowheads="1"/>
          </p:cNvSpPr>
          <p:nvPr/>
        </p:nvSpPr>
        <p:spPr bwMode="auto">
          <a:xfrm>
            <a:off x="0" y="4572000"/>
            <a:ext cx="381000" cy="22860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effectLst/>
              <a:latin typeface="Times New Roman" pitchFamily="18" charset="0"/>
            </a:endParaRPr>
          </a:p>
        </p:txBody>
      </p:sp>
      <p:sp>
        <p:nvSpPr>
          <p:cNvPr id="14" name="Text Box 13"/>
          <p:cNvSpPr txBox="1">
            <a:spLocks noChangeArrowheads="1"/>
          </p:cNvSpPr>
          <p:nvPr/>
        </p:nvSpPr>
        <p:spPr bwMode="auto">
          <a:xfrm rot="10800000">
            <a:off x="0" y="1066800"/>
            <a:ext cx="871538" cy="4654550"/>
          </a:xfrm>
          <a:prstGeom prst="rect">
            <a:avLst/>
          </a:prstGeom>
          <a:noFill/>
          <a:ln w="9525">
            <a:noFill/>
            <a:miter lim="800000"/>
            <a:headEnd/>
            <a:tailEnd/>
          </a:ln>
          <a:effectLst/>
        </p:spPr>
        <p:txBody>
          <a:bodyPr vert="eaVert">
            <a:spAutoFit/>
          </a:bodyPr>
          <a:lstStyle>
            <a:lvl1pPr eaLnBrk="0" hangingPunct="0">
              <a:defRPr sz="3800">
                <a:solidFill>
                  <a:schemeClr val="tx1"/>
                </a:solidFill>
                <a:latin typeface="Arial" charset="0"/>
                <a:cs typeface="Arial" charset="0"/>
              </a:defRPr>
            </a:lvl1pPr>
            <a:lvl2pPr marL="742950" indent="-285750" eaLnBrk="0" hangingPunct="0">
              <a:defRPr sz="3800">
                <a:solidFill>
                  <a:schemeClr val="tx1"/>
                </a:solidFill>
                <a:latin typeface="Arial" charset="0"/>
                <a:cs typeface="Arial" charset="0"/>
              </a:defRPr>
            </a:lvl2pPr>
            <a:lvl3pPr marL="1143000" indent="-228600" eaLnBrk="0" hangingPunct="0">
              <a:defRPr sz="3800">
                <a:solidFill>
                  <a:schemeClr val="tx1"/>
                </a:solidFill>
                <a:latin typeface="Arial" charset="0"/>
                <a:cs typeface="Arial" charset="0"/>
              </a:defRPr>
            </a:lvl3pPr>
            <a:lvl4pPr marL="1600200" indent="-228600" eaLnBrk="0" hangingPunct="0">
              <a:defRPr sz="3800">
                <a:solidFill>
                  <a:schemeClr val="tx1"/>
                </a:solidFill>
                <a:latin typeface="Arial" charset="0"/>
                <a:cs typeface="Arial" charset="0"/>
              </a:defRPr>
            </a:lvl4pPr>
            <a:lvl5pPr marL="2057400" indent="-228600" eaLnBrk="0" hangingPunct="0">
              <a:defRPr sz="3800">
                <a:solidFill>
                  <a:schemeClr val="tx1"/>
                </a:solidFill>
                <a:latin typeface="Arial" charset="0"/>
                <a:cs typeface="Arial" charset="0"/>
              </a:defRPr>
            </a:lvl5pPr>
            <a:lvl6pPr marL="2514600" indent="-228600" eaLnBrk="0" fontAlgn="base" hangingPunct="0">
              <a:spcBef>
                <a:spcPct val="0"/>
              </a:spcBef>
              <a:spcAft>
                <a:spcPct val="0"/>
              </a:spcAft>
              <a:defRPr sz="3800">
                <a:solidFill>
                  <a:schemeClr val="tx1"/>
                </a:solidFill>
                <a:latin typeface="Arial" charset="0"/>
                <a:cs typeface="Arial" charset="0"/>
              </a:defRPr>
            </a:lvl6pPr>
            <a:lvl7pPr marL="2971800" indent="-228600" eaLnBrk="0" fontAlgn="base" hangingPunct="0">
              <a:spcBef>
                <a:spcPct val="0"/>
              </a:spcBef>
              <a:spcAft>
                <a:spcPct val="0"/>
              </a:spcAft>
              <a:defRPr sz="3800">
                <a:solidFill>
                  <a:schemeClr val="tx1"/>
                </a:solidFill>
                <a:latin typeface="Arial" charset="0"/>
                <a:cs typeface="Arial" charset="0"/>
              </a:defRPr>
            </a:lvl7pPr>
            <a:lvl8pPr marL="3429000" indent="-228600" eaLnBrk="0" fontAlgn="base" hangingPunct="0">
              <a:spcBef>
                <a:spcPct val="0"/>
              </a:spcBef>
              <a:spcAft>
                <a:spcPct val="0"/>
              </a:spcAft>
              <a:defRPr sz="3800">
                <a:solidFill>
                  <a:schemeClr val="tx1"/>
                </a:solidFill>
                <a:latin typeface="Arial" charset="0"/>
                <a:cs typeface="Arial" charset="0"/>
              </a:defRPr>
            </a:lvl8pPr>
            <a:lvl9pPr marL="3886200" indent="-228600" eaLnBrk="0" fontAlgn="base" hangingPunct="0">
              <a:spcBef>
                <a:spcPct val="0"/>
              </a:spcBef>
              <a:spcAft>
                <a:spcPct val="0"/>
              </a:spcAft>
              <a:defRPr sz="3800">
                <a:solidFill>
                  <a:schemeClr val="tx1"/>
                </a:solidFill>
                <a:latin typeface="Arial" charset="0"/>
                <a:cs typeface="Arial" charset="0"/>
              </a:defRPr>
            </a:lvl9pPr>
          </a:lstStyle>
          <a:p>
            <a:pPr algn="ctr" eaLnBrk="1" hangingPunct="1">
              <a:spcBef>
                <a:spcPct val="50000"/>
              </a:spcBef>
            </a:pPr>
            <a:r>
              <a:rPr lang="fr-FR" sz="1800" b="1">
                <a:solidFill>
                  <a:schemeClr val="bg1"/>
                </a:solidFill>
                <a:effectLst/>
                <a:latin typeface="Calibri" pitchFamily="34" charset="0"/>
              </a:rPr>
              <a:t>Institut de statistique de l’UNESCO</a:t>
            </a:r>
          </a:p>
          <a:p>
            <a:pPr algn="r" eaLnBrk="1" hangingPunct="1">
              <a:spcBef>
                <a:spcPct val="50000"/>
              </a:spcBef>
            </a:pPr>
            <a:endParaRPr lang="es-ES" sz="1800">
              <a:solidFill>
                <a:srgbClr val="009999"/>
              </a:solidFill>
              <a:effectLst/>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Calibri" pitchFamily="34" charset="0"/>
          <a:cs typeface="Arial" pitchFamily="34" charset="0"/>
        </a:defRPr>
      </a:lvl2pPr>
      <a:lvl3pPr algn="l" rtl="0" eaLnBrk="0" fontAlgn="base" hangingPunct="0">
        <a:spcBef>
          <a:spcPct val="0"/>
        </a:spcBef>
        <a:spcAft>
          <a:spcPct val="0"/>
        </a:spcAft>
        <a:defRPr sz="4400">
          <a:solidFill>
            <a:schemeClr val="accent2"/>
          </a:solidFill>
          <a:latin typeface="Calibri" pitchFamily="34" charset="0"/>
          <a:cs typeface="Arial" pitchFamily="34" charset="0"/>
        </a:defRPr>
      </a:lvl3pPr>
      <a:lvl4pPr algn="l" rtl="0" eaLnBrk="0" fontAlgn="base" hangingPunct="0">
        <a:spcBef>
          <a:spcPct val="0"/>
        </a:spcBef>
        <a:spcAft>
          <a:spcPct val="0"/>
        </a:spcAft>
        <a:defRPr sz="4400">
          <a:solidFill>
            <a:schemeClr val="accent2"/>
          </a:solidFill>
          <a:latin typeface="Calibri" pitchFamily="34" charset="0"/>
          <a:cs typeface="Arial" pitchFamily="34" charset="0"/>
        </a:defRPr>
      </a:lvl4pPr>
      <a:lvl5pPr algn="l" rtl="0" eaLnBrk="0" fontAlgn="base" hangingPunct="0">
        <a:spcBef>
          <a:spcPct val="0"/>
        </a:spcBef>
        <a:spcAft>
          <a:spcPct val="0"/>
        </a:spcAft>
        <a:defRPr sz="4400">
          <a:solidFill>
            <a:schemeClr val="accent2"/>
          </a:solidFill>
          <a:latin typeface="Calibri" pitchFamily="34" charset="0"/>
          <a:cs typeface="Arial" pitchFamily="34" charset="0"/>
        </a:defRPr>
      </a:lvl5pPr>
      <a:lvl6pPr marL="457200" algn="l" rtl="0" fontAlgn="base">
        <a:spcBef>
          <a:spcPct val="0"/>
        </a:spcBef>
        <a:spcAft>
          <a:spcPct val="0"/>
        </a:spcAft>
        <a:defRPr sz="4400">
          <a:solidFill>
            <a:schemeClr val="accent2"/>
          </a:solidFill>
          <a:latin typeface="Calibri" pitchFamily="34" charset="0"/>
          <a:cs typeface="Arial" pitchFamily="34" charset="0"/>
        </a:defRPr>
      </a:lvl6pPr>
      <a:lvl7pPr marL="914400" algn="l" rtl="0" fontAlgn="base">
        <a:spcBef>
          <a:spcPct val="0"/>
        </a:spcBef>
        <a:spcAft>
          <a:spcPct val="0"/>
        </a:spcAft>
        <a:defRPr sz="4400">
          <a:solidFill>
            <a:schemeClr val="accent2"/>
          </a:solidFill>
          <a:latin typeface="Calibri" pitchFamily="34" charset="0"/>
          <a:cs typeface="Arial" pitchFamily="34" charset="0"/>
        </a:defRPr>
      </a:lvl7pPr>
      <a:lvl8pPr marL="1371600" algn="l" rtl="0" fontAlgn="base">
        <a:spcBef>
          <a:spcPct val="0"/>
        </a:spcBef>
        <a:spcAft>
          <a:spcPct val="0"/>
        </a:spcAft>
        <a:defRPr sz="4400">
          <a:solidFill>
            <a:schemeClr val="accent2"/>
          </a:solidFill>
          <a:latin typeface="Calibri" pitchFamily="34" charset="0"/>
          <a:cs typeface="Arial" pitchFamily="34" charset="0"/>
        </a:defRPr>
      </a:lvl8pPr>
      <a:lvl9pPr marL="1828800" algn="l" rtl="0" fontAlgn="base">
        <a:spcBef>
          <a:spcPct val="0"/>
        </a:spcBef>
        <a:spcAft>
          <a:spcPct val="0"/>
        </a:spcAft>
        <a:defRPr sz="4400">
          <a:solidFill>
            <a:schemeClr val="accent2"/>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CA" smtClean="0"/>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p>
        </p:txBody>
      </p:sp>
      <p:sp>
        <p:nvSpPr>
          <p:cNvPr id="192516"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latin typeface="Verdana" pitchFamily="34" charset="0"/>
              </a:defRPr>
            </a:lvl1pPr>
          </a:lstStyle>
          <a:p>
            <a:endParaRPr lang="en-US"/>
          </a:p>
        </p:txBody>
      </p:sp>
      <p:sp>
        <p:nvSpPr>
          <p:cNvPr id="1925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latin typeface="Verdana" pitchFamily="34" charset="0"/>
              </a:defRPr>
            </a:lvl1pPr>
          </a:lstStyle>
          <a:p>
            <a:endParaRPr lang="en-US"/>
          </a:p>
        </p:txBody>
      </p:sp>
      <p:sp>
        <p:nvSpPr>
          <p:cNvPr id="192518"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latin typeface="Verdana" pitchFamily="34" charset="0"/>
              </a:defRPr>
            </a:lvl1pPr>
          </a:lstStyle>
          <a:p>
            <a:fld id="{A090B584-A424-4B3A-B0D5-2E0211F83E76}" type="slidenum">
              <a:rPr lang="en-US"/>
              <a:pPr/>
              <a:t>‹#›</a:t>
            </a:fld>
            <a:endParaRPr lang="en-US"/>
          </a:p>
        </p:txBody>
      </p:sp>
      <p:sp>
        <p:nvSpPr>
          <p:cNvPr id="3079" name="Rectangle 7"/>
          <p:cNvSpPr>
            <a:spLocks noChangeArrowheads="1"/>
          </p:cNvSpPr>
          <p:nvPr/>
        </p:nvSpPr>
        <p:spPr bwMode="auto">
          <a:xfrm>
            <a:off x="0" y="0"/>
            <a:ext cx="381000" cy="2286000"/>
          </a:xfrm>
          <a:prstGeom prst="rect">
            <a:avLst/>
          </a:prstGeom>
          <a:solidFill>
            <a:srgbClr val="00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effectLst/>
              <a:latin typeface="Times New Roman" pitchFamily="18" charset="0"/>
            </a:endParaRPr>
          </a:p>
        </p:txBody>
      </p:sp>
      <p:sp>
        <p:nvSpPr>
          <p:cNvPr id="3080" name="Rectangle 9"/>
          <p:cNvSpPr>
            <a:spLocks noChangeArrowheads="1"/>
          </p:cNvSpPr>
          <p:nvPr/>
        </p:nvSpPr>
        <p:spPr bwMode="auto">
          <a:xfrm>
            <a:off x="0" y="0"/>
            <a:ext cx="381000" cy="6858000"/>
          </a:xfrm>
          <a:prstGeom prst="rect">
            <a:avLst/>
          </a:prstGeom>
          <a:solidFill>
            <a:srgbClr val="33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a:effectLst/>
              <a:latin typeface="Times New Roman" pitchFamily="18" charset="0"/>
            </a:endParaRPr>
          </a:p>
        </p:txBody>
      </p:sp>
      <p:sp>
        <p:nvSpPr>
          <p:cNvPr id="14" name="Text Box 13"/>
          <p:cNvSpPr txBox="1">
            <a:spLocks noChangeArrowheads="1"/>
          </p:cNvSpPr>
          <p:nvPr/>
        </p:nvSpPr>
        <p:spPr bwMode="auto">
          <a:xfrm rot="10800000">
            <a:off x="0" y="1066800"/>
            <a:ext cx="458788" cy="4654550"/>
          </a:xfrm>
          <a:prstGeom prst="rect">
            <a:avLst/>
          </a:prstGeom>
          <a:noFill/>
          <a:ln w="9525">
            <a:noFill/>
            <a:miter lim="800000"/>
            <a:headEnd/>
            <a:tailEnd/>
          </a:ln>
          <a:effectLst/>
        </p:spPr>
        <p:txBody>
          <a:bodyPr vert="eaVert">
            <a:spAutoFit/>
          </a:bodyPr>
          <a:lstStyle>
            <a:lvl1pPr eaLnBrk="0" hangingPunct="0">
              <a:defRPr sz="3800">
                <a:solidFill>
                  <a:schemeClr val="tx1"/>
                </a:solidFill>
                <a:latin typeface="Arial" charset="0"/>
                <a:cs typeface="Arial" charset="0"/>
              </a:defRPr>
            </a:lvl1pPr>
            <a:lvl2pPr marL="742950" indent="-285750" eaLnBrk="0" hangingPunct="0">
              <a:defRPr sz="3800">
                <a:solidFill>
                  <a:schemeClr val="tx1"/>
                </a:solidFill>
                <a:latin typeface="Arial" charset="0"/>
                <a:cs typeface="Arial" charset="0"/>
              </a:defRPr>
            </a:lvl2pPr>
            <a:lvl3pPr marL="1143000" indent="-228600" eaLnBrk="0" hangingPunct="0">
              <a:defRPr sz="3800">
                <a:solidFill>
                  <a:schemeClr val="tx1"/>
                </a:solidFill>
                <a:latin typeface="Arial" charset="0"/>
                <a:cs typeface="Arial" charset="0"/>
              </a:defRPr>
            </a:lvl3pPr>
            <a:lvl4pPr marL="1600200" indent="-228600" eaLnBrk="0" hangingPunct="0">
              <a:defRPr sz="3800">
                <a:solidFill>
                  <a:schemeClr val="tx1"/>
                </a:solidFill>
                <a:latin typeface="Arial" charset="0"/>
                <a:cs typeface="Arial" charset="0"/>
              </a:defRPr>
            </a:lvl4pPr>
            <a:lvl5pPr marL="2057400" indent="-228600" eaLnBrk="0" hangingPunct="0">
              <a:defRPr sz="3800">
                <a:solidFill>
                  <a:schemeClr val="tx1"/>
                </a:solidFill>
                <a:latin typeface="Arial" charset="0"/>
                <a:cs typeface="Arial" charset="0"/>
              </a:defRPr>
            </a:lvl5pPr>
            <a:lvl6pPr marL="2514600" indent="-228600" eaLnBrk="0" fontAlgn="base" hangingPunct="0">
              <a:spcBef>
                <a:spcPct val="0"/>
              </a:spcBef>
              <a:spcAft>
                <a:spcPct val="0"/>
              </a:spcAft>
              <a:defRPr sz="3800">
                <a:solidFill>
                  <a:schemeClr val="tx1"/>
                </a:solidFill>
                <a:latin typeface="Arial" charset="0"/>
                <a:cs typeface="Arial" charset="0"/>
              </a:defRPr>
            </a:lvl6pPr>
            <a:lvl7pPr marL="2971800" indent="-228600" eaLnBrk="0" fontAlgn="base" hangingPunct="0">
              <a:spcBef>
                <a:spcPct val="0"/>
              </a:spcBef>
              <a:spcAft>
                <a:spcPct val="0"/>
              </a:spcAft>
              <a:defRPr sz="3800">
                <a:solidFill>
                  <a:schemeClr val="tx1"/>
                </a:solidFill>
                <a:latin typeface="Arial" charset="0"/>
                <a:cs typeface="Arial" charset="0"/>
              </a:defRPr>
            </a:lvl7pPr>
            <a:lvl8pPr marL="3429000" indent="-228600" eaLnBrk="0" fontAlgn="base" hangingPunct="0">
              <a:spcBef>
                <a:spcPct val="0"/>
              </a:spcBef>
              <a:spcAft>
                <a:spcPct val="0"/>
              </a:spcAft>
              <a:defRPr sz="3800">
                <a:solidFill>
                  <a:schemeClr val="tx1"/>
                </a:solidFill>
                <a:latin typeface="Arial" charset="0"/>
                <a:cs typeface="Arial" charset="0"/>
              </a:defRPr>
            </a:lvl8pPr>
            <a:lvl9pPr marL="3886200" indent="-228600" eaLnBrk="0" fontAlgn="base" hangingPunct="0">
              <a:spcBef>
                <a:spcPct val="0"/>
              </a:spcBef>
              <a:spcAft>
                <a:spcPct val="0"/>
              </a:spcAft>
              <a:defRPr sz="3800">
                <a:solidFill>
                  <a:schemeClr val="tx1"/>
                </a:solidFill>
                <a:latin typeface="Arial" charset="0"/>
                <a:cs typeface="Arial" charset="0"/>
              </a:defRPr>
            </a:lvl9pPr>
          </a:lstStyle>
          <a:p>
            <a:pPr algn="ctr" eaLnBrk="1" hangingPunct="1">
              <a:spcBef>
                <a:spcPct val="50000"/>
              </a:spcBef>
            </a:pPr>
            <a:r>
              <a:rPr lang="en-US" sz="1800" b="1">
                <a:solidFill>
                  <a:schemeClr val="bg1"/>
                </a:solidFill>
                <a:effectLst/>
                <a:latin typeface="Calibri" pitchFamily="34" charset="0"/>
              </a:rPr>
              <a:t>UNESCO Institute for Statistics</a:t>
            </a:r>
            <a:endParaRPr lang="en-US" sz="1800">
              <a:solidFill>
                <a:schemeClr val="bg1"/>
              </a:solidFill>
              <a:effectLst/>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Calibri" pitchFamily="34" charset="0"/>
          <a:cs typeface="Arial" pitchFamily="34" charset="0"/>
        </a:defRPr>
      </a:lvl2pPr>
      <a:lvl3pPr algn="l" rtl="0" eaLnBrk="0" fontAlgn="base" hangingPunct="0">
        <a:spcBef>
          <a:spcPct val="0"/>
        </a:spcBef>
        <a:spcAft>
          <a:spcPct val="0"/>
        </a:spcAft>
        <a:defRPr sz="4400">
          <a:solidFill>
            <a:schemeClr val="accent2"/>
          </a:solidFill>
          <a:latin typeface="Calibri" pitchFamily="34" charset="0"/>
          <a:cs typeface="Arial" pitchFamily="34" charset="0"/>
        </a:defRPr>
      </a:lvl3pPr>
      <a:lvl4pPr algn="l" rtl="0" eaLnBrk="0" fontAlgn="base" hangingPunct="0">
        <a:spcBef>
          <a:spcPct val="0"/>
        </a:spcBef>
        <a:spcAft>
          <a:spcPct val="0"/>
        </a:spcAft>
        <a:defRPr sz="4400">
          <a:solidFill>
            <a:schemeClr val="accent2"/>
          </a:solidFill>
          <a:latin typeface="Calibri" pitchFamily="34" charset="0"/>
          <a:cs typeface="Arial" pitchFamily="34" charset="0"/>
        </a:defRPr>
      </a:lvl4pPr>
      <a:lvl5pPr algn="l" rtl="0" eaLnBrk="0" fontAlgn="base" hangingPunct="0">
        <a:spcBef>
          <a:spcPct val="0"/>
        </a:spcBef>
        <a:spcAft>
          <a:spcPct val="0"/>
        </a:spcAft>
        <a:defRPr sz="4400">
          <a:solidFill>
            <a:schemeClr val="accent2"/>
          </a:solidFill>
          <a:latin typeface="Calibri" pitchFamily="34" charset="0"/>
          <a:cs typeface="Arial" pitchFamily="34" charset="0"/>
        </a:defRPr>
      </a:lvl5pPr>
      <a:lvl6pPr marL="457200" algn="l" rtl="0" fontAlgn="base">
        <a:spcBef>
          <a:spcPct val="0"/>
        </a:spcBef>
        <a:spcAft>
          <a:spcPct val="0"/>
        </a:spcAft>
        <a:defRPr sz="4400">
          <a:solidFill>
            <a:schemeClr val="accent2"/>
          </a:solidFill>
          <a:latin typeface="Calibri" pitchFamily="34" charset="0"/>
          <a:cs typeface="Arial" pitchFamily="34" charset="0"/>
        </a:defRPr>
      </a:lvl6pPr>
      <a:lvl7pPr marL="914400" algn="l" rtl="0" fontAlgn="base">
        <a:spcBef>
          <a:spcPct val="0"/>
        </a:spcBef>
        <a:spcAft>
          <a:spcPct val="0"/>
        </a:spcAft>
        <a:defRPr sz="4400">
          <a:solidFill>
            <a:schemeClr val="accent2"/>
          </a:solidFill>
          <a:latin typeface="Calibri" pitchFamily="34" charset="0"/>
          <a:cs typeface="Arial" pitchFamily="34" charset="0"/>
        </a:defRPr>
      </a:lvl7pPr>
      <a:lvl8pPr marL="1371600" algn="l" rtl="0" fontAlgn="base">
        <a:spcBef>
          <a:spcPct val="0"/>
        </a:spcBef>
        <a:spcAft>
          <a:spcPct val="0"/>
        </a:spcAft>
        <a:defRPr sz="4400">
          <a:solidFill>
            <a:schemeClr val="accent2"/>
          </a:solidFill>
          <a:latin typeface="Calibri" pitchFamily="34" charset="0"/>
          <a:cs typeface="Arial" pitchFamily="34" charset="0"/>
        </a:defRPr>
      </a:lvl8pPr>
      <a:lvl9pPr marL="1828800" algn="l" rtl="0" fontAlgn="base">
        <a:spcBef>
          <a:spcPct val="0"/>
        </a:spcBef>
        <a:spcAft>
          <a:spcPct val="0"/>
        </a:spcAft>
        <a:defRPr sz="4400">
          <a:solidFill>
            <a:schemeClr val="accent2"/>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685800" y="4953000"/>
            <a:ext cx="8153400" cy="1524000"/>
          </a:xfrm>
        </p:spPr>
        <p:txBody>
          <a:bodyPr anchor="ctr" anchorCtr="0"/>
          <a:lstStyle/>
          <a:p>
            <a:r>
              <a:rPr lang="mn-MN" sz="1600" b="1" dirty="0" smtClean="0"/>
              <a:t>“Шинжлэх ухаан, технологи, инновацийн шалгуур үзүүлэлт” үндэсний сургалт семинар						</a:t>
            </a:r>
            <a:r>
              <a:rPr lang="mn-MN" altLang="en-US" sz="1600" b="1" i="1" dirty="0" smtClean="0">
                <a:solidFill>
                  <a:srgbClr val="000000"/>
                </a:solidFill>
              </a:rPr>
              <a:t>Улаанбаатар, Монгол Улс</a:t>
            </a:r>
            <a:r>
              <a:rPr lang="en-CA" altLang="en-US" sz="1600" b="1" i="1" dirty="0" smtClean="0">
                <a:solidFill>
                  <a:srgbClr val="000000"/>
                </a:solidFill>
              </a:rPr>
              <a:t>  </a:t>
            </a:r>
            <a:r>
              <a:rPr lang="mn-MN" altLang="en-US" sz="1600" b="1" i="1" dirty="0" smtClean="0">
                <a:solidFill>
                  <a:srgbClr val="000000"/>
                </a:solidFill>
              </a:rPr>
              <a:t>						</a:t>
            </a:r>
            <a:r>
              <a:rPr lang="en-CA" altLang="en-US" sz="1600" b="1" i="1" dirty="0" smtClean="0">
                <a:solidFill>
                  <a:srgbClr val="000000"/>
                </a:solidFill>
              </a:rPr>
              <a:t>2014</a:t>
            </a:r>
            <a:r>
              <a:rPr lang="mn-MN" altLang="en-US" sz="1600" b="1" i="1" dirty="0" smtClean="0">
                <a:solidFill>
                  <a:srgbClr val="000000"/>
                </a:solidFill>
              </a:rPr>
              <a:t> оны 10 сарын 14-16</a:t>
            </a:r>
            <a:endParaRPr lang="en-CA" altLang="en-US" sz="1600" b="1" i="1" dirty="0">
              <a:solidFill>
                <a:srgbClr val="000000"/>
              </a:solidFill>
            </a:endParaRPr>
          </a:p>
        </p:txBody>
      </p:sp>
      <p:sp>
        <p:nvSpPr>
          <p:cNvPr id="3" name="Title 2"/>
          <p:cNvSpPr>
            <a:spLocks noGrp="1"/>
          </p:cNvSpPr>
          <p:nvPr>
            <p:ph type="ctrTitle"/>
          </p:nvPr>
        </p:nvSpPr>
        <p:spPr>
          <a:xfrm>
            <a:off x="762000" y="2285993"/>
            <a:ext cx="8077200" cy="2533658"/>
          </a:xfrm>
        </p:spPr>
        <p:txBody>
          <a:bodyPr anchor="ctr"/>
          <a:lstStyle/>
          <a:p>
            <a:pPr algn="ctr"/>
            <a:r>
              <a:rPr lang="mn-MN" sz="4000" b="1" i="1" dirty="0" smtClean="0">
                <a:solidFill>
                  <a:srgbClr val="0033CC"/>
                </a:solidFill>
              </a:rPr>
              <a:t>Шинжлэх ухааны бодлого, түүний шалгуур үзүүлэлтүүдтэй холбогдох уялдаа холбоо </a:t>
            </a:r>
            <a:r>
              <a:rPr lang="en-US" sz="4000" b="1" i="1" dirty="0" smtClean="0">
                <a:solidFill>
                  <a:srgbClr val="0033CC"/>
                </a:solidFill>
              </a:rPr>
              <a:t/>
            </a:r>
            <a:br>
              <a:rPr lang="en-US" sz="4000" b="1" i="1" dirty="0" smtClean="0">
                <a:solidFill>
                  <a:srgbClr val="0033CC"/>
                </a:solidFill>
              </a:rPr>
            </a:br>
            <a:r>
              <a:rPr lang="mn-MN" sz="4000" b="1" i="1" dirty="0" smtClean="0">
                <a:solidFill>
                  <a:srgbClr val="0033CC"/>
                </a:solidFill>
              </a:rPr>
              <a:t>Мэдээ мэдээллийн сангийн тухай ерөнхий тойм</a:t>
            </a:r>
            <a:r>
              <a:rPr lang="en-CA" sz="4000" b="1" i="1" dirty="0" smtClean="0">
                <a:solidFill>
                  <a:srgbClr val="0033CC"/>
                </a:solidFill>
              </a:rPr>
              <a:t/>
            </a:r>
            <a:br>
              <a:rPr lang="en-CA" sz="4000" b="1" i="1" dirty="0" smtClean="0">
                <a:solidFill>
                  <a:srgbClr val="0033CC"/>
                </a:solidFill>
              </a:rPr>
            </a:br>
            <a:endParaRPr lang="en-US" sz="4000" dirty="0"/>
          </a:p>
        </p:txBody>
      </p:sp>
      <p:sp>
        <p:nvSpPr>
          <p:cNvPr id="2" name="TextBox 1"/>
          <p:cNvSpPr txBox="1"/>
          <p:nvPr/>
        </p:nvSpPr>
        <p:spPr>
          <a:xfrm>
            <a:off x="785786" y="5857892"/>
            <a:ext cx="4214842" cy="571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r" eaLnBrk="0" hangingPunct="0">
              <a:spcBef>
                <a:spcPct val="20000"/>
              </a:spcBef>
              <a:buClr>
                <a:schemeClr val="bg2"/>
              </a:buClr>
              <a:buSzPct val="75000"/>
              <a:buFont typeface="Wingdings" pitchFamily="2" charset="2"/>
              <a:buNone/>
              <a:defRPr sz="1600" b="1" i="1">
                <a:solidFill>
                  <a:srgbClr val="0033CC"/>
                </a:solidFill>
                <a:latin typeface="+mn-lt"/>
                <a:cs typeface="+mn-cs"/>
              </a:defRPr>
            </a:lvl1pPr>
            <a:lvl2pPr indent="0" algn="ctr" eaLnBrk="0" hangingPunct="0">
              <a:spcBef>
                <a:spcPct val="20000"/>
              </a:spcBef>
              <a:buClr>
                <a:schemeClr val="tx2"/>
              </a:buClr>
              <a:buSzPct val="75000"/>
              <a:buFont typeface="Wingdings" pitchFamily="2" charset="2"/>
              <a:buNone/>
              <a:defRPr sz="2400">
                <a:latin typeface="+mn-lt"/>
                <a:cs typeface="+mn-cs"/>
              </a:defRPr>
            </a:lvl2pPr>
            <a:lvl3pPr indent="0" algn="ctr" eaLnBrk="0" hangingPunct="0">
              <a:spcBef>
                <a:spcPct val="20000"/>
              </a:spcBef>
              <a:buClr>
                <a:schemeClr val="accent1"/>
              </a:buClr>
              <a:buSzPct val="65000"/>
              <a:buFont typeface="Wingdings" pitchFamily="2" charset="2"/>
              <a:buNone/>
              <a:defRPr sz="2000">
                <a:latin typeface="+mn-lt"/>
                <a:cs typeface="+mn-cs"/>
              </a:defRPr>
            </a:lvl3pPr>
            <a:lvl4pPr indent="0" algn="ctr" eaLnBrk="0" hangingPunct="0">
              <a:spcBef>
                <a:spcPct val="20000"/>
              </a:spcBef>
              <a:buClr>
                <a:schemeClr val="bg2"/>
              </a:buClr>
              <a:buFont typeface="Wingdings" pitchFamily="2" charset="2"/>
              <a:buNone/>
              <a:defRPr>
                <a:latin typeface="+mn-lt"/>
                <a:cs typeface="+mn-cs"/>
              </a:defRPr>
            </a:lvl4pPr>
            <a:lvl5pPr indent="0" algn="ctr" eaLnBrk="0" hangingPunct="0">
              <a:spcBef>
                <a:spcPct val="20000"/>
              </a:spcBef>
              <a:buClr>
                <a:schemeClr val="tx2"/>
              </a:buClr>
              <a:buSzPct val="80000"/>
              <a:buFont typeface="Wingdings" pitchFamily="2" charset="2"/>
              <a:buNone/>
              <a:defRPr>
                <a:latin typeface="+mn-lt"/>
                <a:cs typeface="+mn-cs"/>
              </a:defRPr>
            </a:lvl5pPr>
            <a:lvl6pPr indent="0" algn="ctr" fontAlgn="base">
              <a:spcBef>
                <a:spcPct val="20000"/>
              </a:spcBef>
              <a:spcAft>
                <a:spcPct val="0"/>
              </a:spcAft>
              <a:buClr>
                <a:schemeClr val="tx2"/>
              </a:buClr>
              <a:buSzPct val="80000"/>
              <a:buFont typeface="Wingdings" pitchFamily="2" charset="2"/>
              <a:buNone/>
              <a:defRPr>
                <a:latin typeface="+mn-lt"/>
                <a:cs typeface="+mn-cs"/>
              </a:defRPr>
            </a:lvl6pPr>
            <a:lvl7pPr indent="0" algn="ctr" fontAlgn="base">
              <a:spcBef>
                <a:spcPct val="20000"/>
              </a:spcBef>
              <a:spcAft>
                <a:spcPct val="0"/>
              </a:spcAft>
              <a:buClr>
                <a:schemeClr val="tx2"/>
              </a:buClr>
              <a:buSzPct val="80000"/>
              <a:buFont typeface="Wingdings" pitchFamily="2" charset="2"/>
              <a:buNone/>
              <a:defRPr>
                <a:latin typeface="+mn-lt"/>
                <a:cs typeface="+mn-cs"/>
              </a:defRPr>
            </a:lvl7pPr>
            <a:lvl8pPr indent="0" algn="ctr" fontAlgn="base">
              <a:spcBef>
                <a:spcPct val="20000"/>
              </a:spcBef>
              <a:spcAft>
                <a:spcPct val="0"/>
              </a:spcAft>
              <a:buClr>
                <a:schemeClr val="tx2"/>
              </a:buClr>
              <a:buSzPct val="80000"/>
              <a:buFont typeface="Wingdings" pitchFamily="2" charset="2"/>
              <a:buNone/>
              <a:defRPr>
                <a:latin typeface="+mn-lt"/>
                <a:cs typeface="+mn-cs"/>
              </a:defRPr>
            </a:lvl8pPr>
            <a:lvl9pPr indent="0" algn="ctr" fontAlgn="base">
              <a:spcBef>
                <a:spcPct val="20000"/>
              </a:spcBef>
              <a:spcAft>
                <a:spcPct val="0"/>
              </a:spcAft>
              <a:buClr>
                <a:schemeClr val="tx2"/>
              </a:buClr>
              <a:buSzPct val="80000"/>
              <a:buFont typeface="Wingdings" pitchFamily="2" charset="2"/>
              <a:buNone/>
              <a:defRPr>
                <a:latin typeface="+mn-lt"/>
                <a:cs typeface="+mn-cs"/>
              </a:defRPr>
            </a:lvl9pPr>
          </a:lstStyle>
          <a:p>
            <a:r>
              <a:rPr lang="mn-MN" dirty="0" smtClean="0"/>
              <a:t>Мартин Шаапер</a:t>
            </a:r>
          </a:p>
          <a:p>
            <a:r>
              <a:rPr lang="mn-MN" dirty="0" smtClean="0"/>
              <a:t>ЮНЕСКО-гийн Статистикийн хүрээлэн (UIS)</a:t>
            </a:r>
            <a:endParaRPr lang="en-GB" dirty="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Зах зээлийн гажуудал</a:t>
            </a:r>
            <a:endParaRPr lang="en-GB" dirty="0"/>
          </a:p>
        </p:txBody>
      </p:sp>
      <p:sp>
        <p:nvSpPr>
          <p:cNvPr id="3" name="Content Placeholder 2"/>
          <p:cNvSpPr>
            <a:spLocks noGrp="1"/>
          </p:cNvSpPr>
          <p:nvPr>
            <p:ph idx="1"/>
          </p:nvPr>
        </p:nvSpPr>
        <p:spPr/>
        <p:txBody>
          <a:bodyPr/>
          <a:lstStyle/>
          <a:p>
            <a:r>
              <a:rPr lang="mn-MN" sz="2000" dirty="0" smtClean="0"/>
              <a:t>Мэдлэг бол хийсвэр бөгөөд их хэмжээний тогтмол зардал шаарддаг </a:t>
            </a:r>
            <a:r>
              <a:rPr lang="en-US" sz="2000" dirty="0" smtClean="0"/>
              <a:t>(</a:t>
            </a:r>
            <a:r>
              <a:rPr lang="mn-MN" sz="2000" dirty="0" smtClean="0"/>
              <a:t>СХА</a:t>
            </a:r>
            <a:r>
              <a:rPr lang="en-US" sz="2000" dirty="0" smtClean="0"/>
              <a:t>)</a:t>
            </a:r>
            <a:r>
              <a:rPr lang="mn-MN" sz="2000" dirty="0" smtClean="0"/>
              <a:t> </a:t>
            </a:r>
            <a:r>
              <a:rPr lang="en-CA" sz="2000" dirty="0" smtClean="0">
                <a:sym typeface="Wingdings" pitchFamily="2" charset="2"/>
              </a:rPr>
              <a:t></a:t>
            </a:r>
            <a:r>
              <a:rPr lang="mn-MN" sz="2000" dirty="0" smtClean="0">
                <a:sym typeface="Wingdings" pitchFamily="2" charset="2"/>
              </a:rPr>
              <a:t> Үүнд гарах зардал нь хэрэглэгчдийн төлөх </a:t>
            </a:r>
            <a:r>
              <a:rPr lang="en-US" sz="2000" dirty="0" smtClean="0"/>
              <a:t>(</a:t>
            </a:r>
            <a:r>
              <a:rPr lang="mn-MN" sz="2000" dirty="0" smtClean="0"/>
              <a:t>төлөхөд бэлэн байгаа</a:t>
            </a:r>
            <a:r>
              <a:rPr lang="en-US" sz="2000" dirty="0" smtClean="0"/>
              <a:t>)</a:t>
            </a:r>
            <a:r>
              <a:rPr lang="mn-MN" sz="2000" dirty="0" smtClean="0"/>
              <a:t> </a:t>
            </a:r>
            <a:r>
              <a:rPr lang="mn-MN" sz="2000" dirty="0" smtClean="0">
                <a:sym typeface="Wingdings" pitchFamily="2" charset="2"/>
              </a:rPr>
              <a:t>чадвараас их</a:t>
            </a:r>
          </a:p>
          <a:p>
            <a:r>
              <a:rPr lang="mn-MN" sz="2000" dirty="0" smtClean="0">
                <a:sym typeface="Wingdings" pitchFamily="2" charset="2"/>
              </a:rPr>
              <a:t>Тодорхой бус байдал</a:t>
            </a:r>
            <a:r>
              <a:rPr lang="en-CA" sz="2000" dirty="0" smtClean="0">
                <a:sym typeface="Wingdings" pitchFamily="2" charset="2"/>
              </a:rPr>
              <a:t> (</a:t>
            </a:r>
            <a:r>
              <a:rPr lang="mn-MN" sz="2000" dirty="0" smtClean="0">
                <a:sym typeface="Wingdings" pitchFamily="2" charset="2"/>
              </a:rPr>
              <a:t>аз туршилт</a:t>
            </a:r>
            <a:r>
              <a:rPr lang="en-CA" sz="2000" dirty="0" smtClean="0">
                <a:sym typeface="Wingdings" pitchFamily="2" charset="2"/>
              </a:rPr>
              <a:t>): </a:t>
            </a:r>
            <a:r>
              <a:rPr lang="mn-MN" sz="2000" dirty="0" smtClean="0">
                <a:sym typeface="Wingdings" pitchFamily="2" charset="2"/>
              </a:rPr>
              <a:t> СХА амжилтанд хүрэхгүй байх магадлал өндөр</a:t>
            </a:r>
            <a:endParaRPr lang="mn-MN" sz="2000" dirty="0" smtClean="0"/>
          </a:p>
          <a:p>
            <a:r>
              <a:rPr lang="mn-MN" sz="2000" dirty="0" smtClean="0"/>
              <a:t>Мэдлэг бол олон нийтийн бүтээгдэхүүн</a:t>
            </a:r>
            <a:endParaRPr lang="en-CA" sz="2000" dirty="0" smtClean="0"/>
          </a:p>
          <a:p>
            <a:pPr lvl="1"/>
            <a:r>
              <a:rPr lang="mn-MN" sz="2000" dirty="0" smtClean="0"/>
              <a:t>Онцгой эрх байхгүй</a:t>
            </a:r>
            <a:endParaRPr lang="en-CA" sz="2000" dirty="0" smtClean="0"/>
          </a:p>
          <a:p>
            <a:pPr lvl="1"/>
            <a:r>
              <a:rPr lang="mn-MN" sz="2000" dirty="0" smtClean="0"/>
              <a:t>Үнэгүй хэрэглэгчид </a:t>
            </a:r>
            <a:endParaRPr lang="en-CA" sz="2000" dirty="0" smtClean="0"/>
          </a:p>
          <a:p>
            <a:pPr lvl="1"/>
            <a:r>
              <a:rPr lang="mn-MN" sz="2000" dirty="0" smtClean="0"/>
              <a:t>Эерэгээр олон нийтэд нөлөөлөх байдал</a:t>
            </a:r>
            <a:endParaRPr lang="en-CA" sz="2000" dirty="0" smtClean="0"/>
          </a:p>
          <a:p>
            <a:r>
              <a:rPr lang="mn-MN" sz="2000" dirty="0" smtClean="0"/>
              <a:t>Тиймээс</a:t>
            </a:r>
            <a:r>
              <a:rPr lang="en-CA" sz="2000" dirty="0" smtClean="0"/>
              <a:t>: </a:t>
            </a:r>
            <a:r>
              <a:rPr lang="mn-MN" sz="2000" dirty="0" smtClean="0"/>
              <a:t>Шинийг санаачлагчид олон нийтээс өөрийн шинээр бүтээсэн зүйлийн үр ашгийг бүрэн олж авах боломжгүй</a:t>
            </a:r>
          </a:p>
        </p:txBody>
      </p:sp>
    </p:spTree>
    <p:extLst>
      <p:ext uri="{BB962C8B-B14F-4D97-AF65-F5344CB8AC3E}">
        <p14:creationId xmlns:p14="http://schemas.microsoft.com/office/powerpoint/2010/main" xmlns="" val="1111082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0000"/>
              </a:lnSpc>
            </a:pPr>
            <a:r>
              <a:rPr lang="mn-MN" dirty="0" smtClean="0"/>
              <a:t>Үндэсний шинжлэх ухаан, технологи, инновацийн бодлого</a:t>
            </a:r>
            <a:endParaRPr lang="en-US" dirty="0"/>
          </a:p>
        </p:txBody>
      </p:sp>
      <p:sp>
        <p:nvSpPr>
          <p:cNvPr id="3" name="Content Placeholder 2"/>
          <p:cNvSpPr>
            <a:spLocks noGrp="1"/>
          </p:cNvSpPr>
          <p:nvPr>
            <p:ph idx="1"/>
          </p:nvPr>
        </p:nvSpPr>
        <p:spPr/>
        <p:txBody>
          <a:bodyPr/>
          <a:lstStyle/>
          <a:p>
            <a:pPr>
              <a:lnSpc>
                <a:spcPct val="90000"/>
              </a:lnSpc>
            </a:pPr>
            <a:r>
              <a:rPr lang="mn-MN" dirty="0" smtClean="0"/>
              <a:t>Үндэсний стратегийн бодлогод нэгтгэсэн</a:t>
            </a:r>
          </a:p>
          <a:p>
            <a:pPr>
              <a:lnSpc>
                <a:spcPct val="90000"/>
              </a:lnSpc>
            </a:pPr>
            <a:r>
              <a:rPr lang="mn-MN" dirty="0" smtClean="0"/>
              <a:t>Оролцогч болон нөлөөлөх талуудын хооронд уялдуулан зохицуулсан </a:t>
            </a:r>
            <a:r>
              <a:rPr lang="en-US" dirty="0" smtClean="0"/>
              <a:t>(</a:t>
            </a:r>
            <a:r>
              <a:rPr lang="mn-MN" dirty="0" smtClean="0"/>
              <a:t>Хүнс ХАА-н Яам, Эрүүл мэндийн яам, Боловсролын яам г.м.</a:t>
            </a:r>
            <a:r>
              <a:rPr lang="en-US" dirty="0" smtClean="0"/>
              <a:t>)</a:t>
            </a:r>
            <a:endParaRPr lang="mn-MN" dirty="0" smtClean="0"/>
          </a:p>
          <a:p>
            <a:pPr>
              <a:lnSpc>
                <a:spcPct val="90000"/>
              </a:lnSpc>
            </a:pPr>
            <a:endParaRPr lang="en-US" dirty="0"/>
          </a:p>
          <a:p>
            <a:endParaRPr lang="en-GB" dirty="0"/>
          </a:p>
        </p:txBody>
      </p:sp>
    </p:spTree>
    <p:extLst>
      <p:ext uri="{BB962C8B-B14F-4D97-AF65-F5344CB8AC3E}">
        <p14:creationId xmlns:p14="http://schemas.microsoft.com/office/powerpoint/2010/main" xmlns="" val="4025314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Ямар бодлого</a:t>
            </a:r>
            <a:r>
              <a:rPr lang="en-GB" dirty="0" smtClean="0"/>
              <a:t>? </a:t>
            </a:r>
            <a:endParaRPr lang="en-GB" dirty="0"/>
          </a:p>
        </p:txBody>
      </p:sp>
      <p:sp>
        <p:nvSpPr>
          <p:cNvPr id="3" name="Content Placeholder 2"/>
          <p:cNvSpPr>
            <a:spLocks noGrp="1"/>
          </p:cNvSpPr>
          <p:nvPr>
            <p:ph idx="1"/>
          </p:nvPr>
        </p:nvSpPr>
        <p:spPr/>
        <p:txBody>
          <a:bodyPr/>
          <a:lstStyle/>
          <a:p>
            <a:pPr marL="0" indent="0">
              <a:buNone/>
            </a:pPr>
            <a:r>
              <a:rPr lang="mn-MN" sz="2400" dirty="0" smtClean="0"/>
              <a:t>Инновацийн бодлого нь ШУТ-ийн бодлого болон аж үйлдвэрийн салбарын бодлогыг нэгтгэн боловсруулагдсан. </a:t>
            </a:r>
          </a:p>
          <a:p>
            <a:pPr marL="0" indent="0">
              <a:buNone/>
            </a:pPr>
            <a:r>
              <a:rPr lang="mn-MN" sz="2400" dirty="0" smtClean="0"/>
              <a:t>Эрдэм мэдлэг нь бүх хэлбэрээрээ эдийн засгийн хөгжил дэвшилд чухал үүргийг гүйцэтгэдэг гэдэг нь тодорхой. Инноваци бол нарийн төвөгтэй бөгөөд системтэй нарийн үзэгдэл. </a:t>
            </a:r>
          </a:p>
          <a:p>
            <a:pPr marL="0" indent="0">
              <a:buNone/>
            </a:pPr>
            <a:r>
              <a:rPr lang="mn-MN" sz="2400" dirty="0" smtClean="0"/>
              <a:t>Инновацийн системийн арга замууд нь бодлогын гол анхаарлыг эрдэм мэдлэгийг бий болгох явц, түүний хэрэглээ болон тархалтад байгууллагуудын ажлын харилцан үйлчлэл, бие биедээ нөлөөлөх үйл явц зэрэгт хандуулж өгдөг. Үндэсний инновацийн систем гэсэн ойлголт нь эдгээр байгууллагуудын цогц бөгөөд энэхүү мэдлэгийн урсгалыг илэрхийлж байгаа юм. </a:t>
            </a:r>
            <a:r>
              <a:rPr lang="en-GB" sz="2400" dirty="0" smtClean="0"/>
              <a:t>(</a:t>
            </a:r>
            <a:r>
              <a:rPr lang="mn-MN" sz="2400" dirty="0" smtClean="0"/>
              <a:t>ЭЗХАХБ</a:t>
            </a:r>
            <a:r>
              <a:rPr lang="en-GB" sz="2400" dirty="0" smtClean="0"/>
              <a:t>)</a:t>
            </a:r>
            <a:endParaRPr lang="en-GB" sz="2400" dirty="0"/>
          </a:p>
        </p:txBody>
      </p:sp>
    </p:spTree>
    <p:extLst>
      <p:ext uri="{BB962C8B-B14F-4D97-AF65-F5344CB8AC3E}">
        <p14:creationId xmlns:p14="http://schemas.microsoft.com/office/powerpoint/2010/main" xmlns="" val="1914081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Япон улсын үндэсний инновацийн систем</a:t>
            </a:r>
            <a:endParaRPr lang="en-GB" dirty="0"/>
          </a:p>
        </p:txBody>
      </p:sp>
      <p:pic>
        <p:nvPicPr>
          <p:cNvPr id="3" name="Picture 2" descr="C:\Users\user\Desktop\Japan STI.jpg"/>
          <p:cNvPicPr>
            <a:picLocks noChangeAspect="1" noChangeArrowheads="1"/>
          </p:cNvPicPr>
          <p:nvPr/>
        </p:nvPicPr>
        <p:blipFill>
          <a:blip r:embed="rId2"/>
          <a:srcRect/>
          <a:stretch>
            <a:fillRect/>
          </a:stretch>
        </p:blipFill>
        <p:spPr bwMode="auto">
          <a:xfrm>
            <a:off x="642910" y="1428736"/>
            <a:ext cx="7643866" cy="5363437"/>
          </a:xfrm>
          <a:prstGeom prst="rect">
            <a:avLst/>
          </a:prstGeom>
          <a:noFill/>
        </p:spPr>
      </p:pic>
    </p:spTree>
    <p:extLst>
      <p:ext uri="{BB962C8B-B14F-4D97-AF65-F5344CB8AC3E}">
        <p14:creationId xmlns:p14="http://schemas.microsoft.com/office/powerpoint/2010/main" xmlns="" val="1742729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mn-MN" dirty="0" smtClean="0"/>
              <a:t>МЭДЭЭ МЭДЭЭЛЛИЙН ХЭРЭГЦЭЭ</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53411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Мэдээ баримтанд тулгуурласан бодлого</a:t>
            </a:r>
            <a:endParaRPr lang="en-GB" dirty="0"/>
          </a:p>
        </p:txBody>
      </p:sp>
      <p:sp>
        <p:nvSpPr>
          <p:cNvPr id="3" name="Content Placeholder 2"/>
          <p:cNvSpPr>
            <a:spLocks noGrp="1"/>
          </p:cNvSpPr>
          <p:nvPr>
            <p:ph idx="1"/>
          </p:nvPr>
        </p:nvSpPr>
        <p:spPr/>
        <p:txBody>
          <a:bodyPr/>
          <a:lstStyle/>
          <a:p>
            <a:r>
              <a:rPr lang="mn-MN" sz="2400" dirty="0" smtClean="0"/>
              <a:t>Онолыг шалгах – яагаад энэ бодлого үр дүнтэй байх вэ, хэрэв амжилттай бол ямар нөлөө үзүүлэх эсэх</a:t>
            </a:r>
          </a:p>
          <a:p>
            <a:r>
              <a:rPr lang="mn-MN" sz="2400" dirty="0" smtClean="0"/>
              <a:t>Зарим нэг нөлөөллийн хэмжүүрйиг тусгах</a:t>
            </a:r>
          </a:p>
          <a:p>
            <a:r>
              <a:rPr lang="mn-MN" sz="2400" dirty="0" smtClean="0"/>
              <a:t>Бодлогоос шалтгаалан бий болсон шууд болон шууд бус нөлөөллүүдийг шалгах </a:t>
            </a:r>
            <a:r>
              <a:rPr lang="en-CA" sz="2400" dirty="0" smtClean="0"/>
              <a:t>(</a:t>
            </a:r>
            <a:r>
              <a:rPr lang="mn-MN" sz="2400" dirty="0" smtClean="0"/>
              <a:t>зориогүй үр дагавар</a:t>
            </a:r>
            <a:r>
              <a:rPr lang="en-CA" sz="2400" dirty="0" smtClean="0"/>
              <a:t>)</a:t>
            </a:r>
            <a:endParaRPr lang="mn-MN" sz="2400" dirty="0" smtClean="0"/>
          </a:p>
          <a:p>
            <a:r>
              <a:rPr lang="mn-MN" sz="2400" dirty="0" smtClean="0"/>
              <a:t>Тодорхой бус зүйлүүдийг тусгаарлах болон үр дүнд нөлөөлж болох бусад бодлогын бус нөлөөллүүдийг хянах</a:t>
            </a:r>
            <a:endParaRPr lang="en-CA" sz="2400" dirty="0" smtClean="0"/>
          </a:p>
          <a:p>
            <a:r>
              <a:rPr lang="mn-MN" sz="2400" dirty="0" smtClean="0"/>
              <a:t>Дадлага туршлага дээр үндэслэн баталгаажуулах</a:t>
            </a:r>
            <a:endParaRPr lang="en-GB" sz="2400" dirty="0"/>
          </a:p>
        </p:txBody>
      </p:sp>
    </p:spTree>
    <p:extLst>
      <p:ext uri="{BB962C8B-B14F-4D97-AF65-F5344CB8AC3E}">
        <p14:creationId xmlns:p14="http://schemas.microsoft.com/office/powerpoint/2010/main" xmlns="" val="2456400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Мэдээ мэдээллийн хэрэгцээ</a:t>
            </a:r>
            <a:endParaRPr lang="en-GB" dirty="0"/>
          </a:p>
        </p:txBody>
      </p:sp>
      <p:sp>
        <p:nvSpPr>
          <p:cNvPr id="3" name="Content Placeholder 2"/>
          <p:cNvSpPr>
            <a:spLocks noGrp="1"/>
          </p:cNvSpPr>
          <p:nvPr>
            <p:ph idx="1"/>
          </p:nvPr>
        </p:nvSpPr>
        <p:spPr/>
        <p:txBody>
          <a:bodyPr/>
          <a:lstStyle/>
          <a:p>
            <a:r>
              <a:rPr lang="mn-MN" dirty="0" smtClean="0"/>
              <a:t>Төрийн сангийн зардлыг тооцоход шаардлагатай зүйлүүд:</a:t>
            </a:r>
          </a:p>
          <a:p>
            <a:pPr lvl="1"/>
            <a:r>
              <a:rPr lang="mn-MN" dirty="0" smtClean="0"/>
              <a:t>Тодорхой стратеги болон урьдчилсан таамаглал</a:t>
            </a:r>
          </a:p>
          <a:p>
            <a:pPr lvl="1"/>
            <a:r>
              <a:rPr lang="mn-MN" dirty="0" smtClean="0"/>
              <a:t>Шалгуур үзүүлэлтүүдэд тулгуурласан нэгдсэн бодлого</a:t>
            </a:r>
            <a:endParaRPr lang="en-GB" dirty="0"/>
          </a:p>
          <a:p>
            <a:pPr lvl="1"/>
            <a:r>
              <a:rPr lang="mn-MN" dirty="0" smtClean="0"/>
              <a:t>Төлөвлөгөө төсвийн зохицуулалт</a:t>
            </a:r>
            <a:endParaRPr lang="en-CA" dirty="0"/>
          </a:p>
          <a:p>
            <a:pPr lvl="1"/>
            <a:r>
              <a:rPr lang="mn-MN" dirty="0" smtClean="0"/>
              <a:t>Хяналт шинжилгээ</a:t>
            </a:r>
          </a:p>
          <a:p>
            <a:pPr lvl="1"/>
            <a:r>
              <a:rPr lang="mn-MN" dirty="0" smtClean="0"/>
              <a:t>Төсөл хөтөлбөрүүдэд үнэлгээ дүгнэлт хийн хэмжих </a:t>
            </a:r>
            <a:endParaRPr lang="en-GB" dirty="0"/>
          </a:p>
          <a:p>
            <a:pPr lvl="1"/>
            <a:r>
              <a:rPr lang="mn-MN" dirty="0" smtClean="0"/>
              <a:t>Үр дүнг тооцон харьцуулсан үзүүлэлт хийх</a:t>
            </a:r>
            <a:endParaRPr lang="en-GB" dirty="0"/>
          </a:p>
          <a:p>
            <a:pPr lvl="1"/>
            <a:r>
              <a:rPr lang="mn-MN" dirty="0" smtClean="0"/>
              <a:t>Суралцах</a:t>
            </a:r>
            <a:endParaRPr lang="en-GB" dirty="0"/>
          </a:p>
        </p:txBody>
      </p:sp>
    </p:spTree>
    <p:extLst>
      <p:ext uri="{BB962C8B-B14F-4D97-AF65-F5344CB8AC3E}">
        <p14:creationId xmlns:p14="http://schemas.microsoft.com/office/powerpoint/2010/main" xmlns="" val="159882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92138" y="2528888"/>
            <a:ext cx="8551862" cy="2919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gn="ctr"/>
            <a:r>
              <a:rPr lang="fr-FR" sz="2900" b="1"/>
              <a:t/>
            </a:r>
            <a:br>
              <a:rPr lang="fr-FR" sz="2900" b="1"/>
            </a:br>
            <a:r>
              <a:rPr lang="fr-FR" sz="2900" b="1"/>
              <a:t>          </a:t>
            </a:r>
            <a:r>
              <a:rPr lang="fr-FR" sz="3500" b="1"/>
              <a:t/>
            </a:r>
            <a:br>
              <a:rPr lang="fr-FR" sz="3500" b="1"/>
            </a:br>
            <a:endParaRPr lang="fr-FR" sz="3500" b="1"/>
          </a:p>
        </p:txBody>
      </p:sp>
      <p:sp>
        <p:nvSpPr>
          <p:cNvPr id="6147" name="Rectangle 3"/>
          <p:cNvSpPr>
            <a:spLocks noGrp="1" noChangeArrowheads="1"/>
          </p:cNvSpPr>
          <p:nvPr>
            <p:ph type="title"/>
          </p:nvPr>
        </p:nvSpPr>
        <p:spPr/>
        <p:txBody>
          <a:bodyPr/>
          <a:lstStyle/>
          <a:p>
            <a:r>
              <a:rPr lang="mn-MN" dirty="0" smtClean="0"/>
              <a:t>Шалгуур үзүүлэлтүүд ямар нэг түүхийг харуулдаг</a:t>
            </a:r>
            <a:endParaRPr lang="en-US" dirty="0" smtClean="0"/>
          </a:p>
        </p:txBody>
      </p:sp>
      <p:sp>
        <p:nvSpPr>
          <p:cNvPr id="6148" name="Rectangle 4"/>
          <p:cNvSpPr>
            <a:spLocks noGrp="1" noChangeArrowheads="1"/>
          </p:cNvSpPr>
          <p:nvPr>
            <p:ph type="body" idx="1"/>
          </p:nvPr>
        </p:nvSpPr>
        <p:spPr/>
        <p:txBody>
          <a:bodyPr/>
          <a:lstStyle/>
          <a:p>
            <a:r>
              <a:rPr lang="mn-MN" sz="2000" dirty="0" smtClean="0"/>
              <a:t>Судалгаа шинжилгээнд хөрөнгө оруулалт хийх үү эсвэл дээд боловсролд хөрөнгө оруулалт хийх үү</a:t>
            </a:r>
            <a:r>
              <a:rPr lang="en-US" sz="2000" dirty="0" smtClean="0"/>
              <a:t>?</a:t>
            </a:r>
          </a:p>
          <a:p>
            <a:r>
              <a:rPr lang="mn-MN" sz="2000" dirty="0" smtClean="0"/>
              <a:t>Аль салбарт илүү хөрөнгө оруулалт хийх вэ</a:t>
            </a:r>
            <a:r>
              <a:rPr lang="en-US" sz="2000" dirty="0" smtClean="0"/>
              <a:t>?</a:t>
            </a:r>
          </a:p>
          <a:p>
            <a:pPr lvl="1"/>
            <a:r>
              <a:rPr lang="mn-MN" sz="2000" dirty="0" smtClean="0"/>
              <a:t>Аль салбарт би хөрөнгө оруулалт хийж байна вэ</a:t>
            </a:r>
            <a:r>
              <a:rPr lang="en-US" sz="2000" dirty="0" smtClean="0"/>
              <a:t>?</a:t>
            </a:r>
            <a:endParaRPr lang="mn-MN" sz="2000" dirty="0" smtClean="0"/>
          </a:p>
          <a:p>
            <a:pPr lvl="1"/>
            <a:r>
              <a:rPr lang="mn-MN" sz="2000" dirty="0" smtClean="0"/>
              <a:t>Эдийн засаг, уул уурхай, хөдөө аж ахуй, аж үйлдвэр, үйлчилгээний салбаруудын аль нь илүү чухал вэ</a:t>
            </a:r>
            <a:r>
              <a:rPr lang="en-US" sz="2000" dirty="0" smtClean="0"/>
              <a:t>?</a:t>
            </a:r>
          </a:p>
          <a:p>
            <a:pPr lvl="1"/>
            <a:r>
              <a:rPr lang="mn-MN" sz="2000" dirty="0" smtClean="0"/>
              <a:t>Улсын болон орон нутгийн онцлог зүйлүүд нь юу вэ</a:t>
            </a:r>
            <a:r>
              <a:rPr lang="en-US" sz="2000" dirty="0" smtClean="0"/>
              <a:t>? (</a:t>
            </a:r>
            <a:r>
              <a:rPr lang="mn-MN" sz="2000" dirty="0" smtClean="0"/>
              <a:t>эрүүл мэнд</a:t>
            </a:r>
            <a:r>
              <a:rPr lang="en-US" sz="2000" dirty="0" smtClean="0"/>
              <a:t>, </a:t>
            </a:r>
            <a:r>
              <a:rPr lang="mn-MN" sz="2000" dirty="0" smtClean="0"/>
              <a:t>байгаль орчин</a:t>
            </a:r>
            <a:r>
              <a:rPr lang="en-US" sz="2000" dirty="0" smtClean="0"/>
              <a:t>, </a:t>
            </a:r>
            <a:r>
              <a:rPr lang="mn-MN" sz="2000" dirty="0" smtClean="0"/>
              <a:t>нийтийн аж ахуйн үйлчилгээ</a:t>
            </a:r>
            <a:r>
              <a:rPr lang="en-US" sz="2000" dirty="0" smtClean="0"/>
              <a:t>, </a:t>
            </a:r>
            <a:r>
              <a:rPr lang="mn-MN" sz="2000" dirty="0" smtClean="0"/>
              <a:t>батлан хамгаалал</a:t>
            </a:r>
            <a:r>
              <a:rPr lang="en-US" sz="2000" dirty="0" smtClean="0"/>
              <a:t>,…)</a:t>
            </a:r>
          </a:p>
          <a:p>
            <a:r>
              <a:rPr lang="mn-MN" sz="2000" dirty="0" smtClean="0"/>
              <a:t>Судалгаа шинжилгээний чанарыг сайжруулах уу эсвэл дээд боловсролын чанарыг сайжруулах уу </a:t>
            </a:r>
            <a:r>
              <a:rPr lang="en-US" sz="2000" dirty="0" smtClean="0"/>
              <a:t>?</a:t>
            </a:r>
          </a:p>
          <a:p>
            <a:pPr lvl="1"/>
            <a:r>
              <a:rPr lang="mn-MN" sz="2000" dirty="0" smtClean="0"/>
              <a:t>Их сургуулиуд, хүрээлэнгүүд болон аж үйлдвэрийн хооронд хангалттай холбоосууд байна уу</a:t>
            </a:r>
            <a:r>
              <a:rPr lang="en-US" sz="2000" dirty="0" smtClean="0"/>
              <a:t>?</a:t>
            </a:r>
          </a:p>
        </p:txBody>
      </p:sp>
    </p:spTree>
    <p:extLst>
      <p:ext uri="{BB962C8B-B14F-4D97-AF65-F5344CB8AC3E}">
        <p14:creationId xmlns:p14="http://schemas.microsoft.com/office/powerpoint/2010/main" xmlns="" val="2082524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Сингапур улс</a:t>
            </a:r>
            <a:endParaRPr lang="en-GB" dirty="0"/>
          </a:p>
        </p:txBody>
      </p:sp>
      <p:sp>
        <p:nvSpPr>
          <p:cNvPr id="3" name="Content Placeholder 2"/>
          <p:cNvSpPr>
            <a:spLocks noGrp="1"/>
          </p:cNvSpPr>
          <p:nvPr>
            <p:ph idx="1"/>
          </p:nvPr>
        </p:nvSpPr>
        <p:spPr/>
        <p:txBody>
          <a:bodyPr/>
          <a:lstStyle/>
          <a:p>
            <a:pPr marL="0" indent="0">
              <a:buNone/>
            </a:pPr>
            <a:r>
              <a:rPr lang="mn-MN" sz="2000" b="1" dirty="0" smtClean="0"/>
              <a:t>Үндэсний СХА-ын хөтөлбөрийн 5 стратегийн хүчин зүйл нь: </a:t>
            </a:r>
          </a:p>
          <a:p>
            <a:pPr marL="914400" lvl="1" indent="-514350">
              <a:buFont typeface="+mj-lt"/>
              <a:buAutoNum type="arabicPeriod"/>
            </a:pPr>
            <a:r>
              <a:rPr lang="mn-MN" sz="2000" dirty="0" smtClean="0">
                <a:solidFill>
                  <a:srgbClr val="FF0000"/>
                </a:solidFill>
              </a:rPr>
              <a:t>2010 он хүртэл дотоодын нийт бүтээгдэхүүний өсөлтийг 3 хувьд хүргэхийн тулд үндэсний СХА-ын зардлыг нэмэгдүүлэх</a:t>
            </a:r>
          </a:p>
          <a:p>
            <a:pPr marL="914400" lvl="1" indent="-514350">
              <a:buFont typeface="+mj-lt"/>
              <a:buAutoNum type="arabicPeriod"/>
            </a:pPr>
            <a:r>
              <a:rPr lang="mn-MN" sz="2000" dirty="0" smtClean="0"/>
              <a:t>Үндэсний СХА-ын стратегийн хамрах хүрээг тодорхойлон хөрөнгө оруулах</a:t>
            </a:r>
          </a:p>
          <a:p>
            <a:pPr marL="914400" lvl="1" indent="-514350">
              <a:buFont typeface="+mj-lt"/>
              <a:buAutoNum type="arabicPeriod"/>
            </a:pPr>
            <a:r>
              <a:rPr lang="mn-MN" sz="2000" dirty="0" smtClean="0"/>
              <a:t>Суурь болон хэрэглээний судалгаа шинжилгээний стратегийн хамрах хүрээг тэнцвэржүүлэхэд хөрөнгө оруулах </a:t>
            </a:r>
          </a:p>
          <a:p>
            <a:pPr marL="914400" lvl="1" indent="-514350">
              <a:buFont typeface="+mj-lt"/>
              <a:buAutoNum type="arabicPeriod"/>
            </a:pPr>
            <a:r>
              <a:rPr lang="mn-MN" sz="2000" dirty="0" smtClean="0"/>
              <a:t>Хувийн салбарын СХА-ыг сайжруулах ажлыг дэмжин тусалж нөөц бололцоогоор хангах</a:t>
            </a:r>
          </a:p>
          <a:p>
            <a:pPr marL="914400" lvl="1" indent="-514350">
              <a:buFont typeface="+mj-lt"/>
              <a:buAutoNum type="arabicPeriod"/>
            </a:pPr>
            <a:r>
              <a:rPr lang="mn-MN" sz="2000" dirty="0" smtClean="0"/>
              <a:t>Улсын болон хувийн салбарын СХА-ын хоорондын харилцаа холбоог сайжруулах</a:t>
            </a:r>
            <a:endParaRPr lang="en-CA" sz="2000" dirty="0"/>
          </a:p>
        </p:txBody>
      </p:sp>
    </p:spTree>
    <p:extLst>
      <p:ext uri="{BB962C8B-B14F-4D97-AF65-F5344CB8AC3E}">
        <p14:creationId xmlns:p14="http://schemas.microsoft.com/office/powerpoint/2010/main" xmlns="" val="133830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Кения улсын 2030 он хүртэлх алсын хараа</a:t>
            </a:r>
            <a:endParaRPr lang="en-GB" dirty="0"/>
          </a:p>
        </p:txBody>
      </p:sp>
      <p:sp>
        <p:nvSpPr>
          <p:cNvPr id="3" name="Content Placeholder 2"/>
          <p:cNvSpPr>
            <a:spLocks noGrp="1"/>
          </p:cNvSpPr>
          <p:nvPr>
            <p:ph idx="1"/>
          </p:nvPr>
        </p:nvSpPr>
        <p:spPr/>
        <p:txBody>
          <a:bodyPr/>
          <a:lstStyle/>
          <a:p>
            <a:pPr marL="342900" lvl="1" indent="-342900">
              <a:buClr>
                <a:schemeClr val="bg2"/>
              </a:buClr>
              <a:buFont typeface="Wingdings" pitchFamily="2" charset="2"/>
              <a:buChar char="p"/>
            </a:pPr>
            <a:r>
              <a:rPr lang="mn-MN" dirty="0" smtClean="0">
                <a:solidFill>
                  <a:srgbClr val="FF0000"/>
                </a:solidFill>
              </a:rPr>
              <a:t>Засгийн газар жил бүр дотоодын нийт бүтээглэхүүний 1</a:t>
            </a:r>
            <a:r>
              <a:rPr lang="de-DE" dirty="0" smtClean="0">
                <a:solidFill>
                  <a:srgbClr val="FF0000"/>
                </a:solidFill>
              </a:rPr>
              <a:t>%</a:t>
            </a:r>
            <a:r>
              <a:rPr lang="mn-MN" dirty="0" smtClean="0">
                <a:solidFill>
                  <a:srgbClr val="FF0000"/>
                </a:solidFill>
              </a:rPr>
              <a:t>-ийг </a:t>
            </a:r>
            <a:r>
              <a:rPr lang="mn-MN" sz="2000" dirty="0" smtClean="0"/>
              <a:t>СХА-ын дэд салбаруудад зарцуулах ба бусад оролцогч талуудыг  ШУТИ-ийг санхүүжүүлэх ажилд оролцоход идэвхижүүлнэ.</a:t>
            </a:r>
          </a:p>
          <a:p>
            <a:pPr marL="342900" lvl="1" indent="-342900">
              <a:buClr>
                <a:schemeClr val="bg2"/>
              </a:buClr>
              <a:buFont typeface="Wingdings" pitchFamily="2" charset="2"/>
              <a:buChar char="p"/>
            </a:pPr>
            <a:endParaRPr lang="mn-MN" sz="2000" dirty="0" smtClean="0"/>
          </a:p>
        </p:txBody>
      </p:sp>
    </p:spTree>
    <p:extLst>
      <p:ext uri="{BB962C8B-B14F-4D97-AF65-F5344CB8AC3E}">
        <p14:creationId xmlns:p14="http://schemas.microsoft.com/office/powerpoint/2010/main" xmlns="" val="1170607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Агуулга</a:t>
            </a:r>
            <a:endParaRPr lang="en-GB" dirty="0"/>
          </a:p>
        </p:txBody>
      </p:sp>
      <p:sp>
        <p:nvSpPr>
          <p:cNvPr id="3" name="Content Placeholder 2"/>
          <p:cNvSpPr>
            <a:spLocks noGrp="1"/>
          </p:cNvSpPr>
          <p:nvPr>
            <p:ph idx="1"/>
          </p:nvPr>
        </p:nvSpPr>
        <p:spPr/>
        <p:txBody>
          <a:bodyPr/>
          <a:lstStyle/>
          <a:p>
            <a:r>
              <a:rPr lang="mn-MN" dirty="0" smtClean="0"/>
              <a:t>Шинжлэх ухаан, технологи, инноваци </a:t>
            </a:r>
            <a:r>
              <a:rPr lang="en-US" dirty="0" smtClean="0"/>
              <a:t>(</a:t>
            </a:r>
            <a:r>
              <a:rPr lang="mn-MN" dirty="0" smtClean="0"/>
              <a:t>ШУТИ</a:t>
            </a:r>
            <a:r>
              <a:rPr lang="en-US" dirty="0" smtClean="0"/>
              <a:t>) </a:t>
            </a:r>
            <a:r>
              <a:rPr lang="mn-MN" dirty="0" smtClean="0"/>
              <a:t>болон ШУТИ-ийн бодлогын ач холбогдол</a:t>
            </a:r>
            <a:endParaRPr lang="en-GB" dirty="0" smtClean="0"/>
          </a:p>
          <a:p>
            <a:r>
              <a:rPr lang="mn-MN" dirty="0" smtClean="0"/>
              <a:t>Мэдээ мэдээллийн хэрэгцээ</a:t>
            </a:r>
            <a:endParaRPr lang="en-GB" dirty="0" smtClean="0"/>
          </a:p>
          <a:p>
            <a:r>
              <a:rPr lang="mn-MN" dirty="0" smtClean="0"/>
              <a:t>ШУТИ-ийн шалгуур үзүүлэлтүүд</a:t>
            </a:r>
            <a:endParaRPr lang="en-GB" dirty="0" smtClean="0"/>
          </a:p>
          <a:p>
            <a:r>
              <a:rPr lang="mn-MN" dirty="0" smtClean="0"/>
              <a:t>ЮНЕСКО-гийн статистикийн хүрээлэнгийн СХА-ын тоо баримтууд</a:t>
            </a:r>
          </a:p>
          <a:p>
            <a:r>
              <a:rPr lang="mn-MN" dirty="0" smtClean="0"/>
              <a:t>ЮНЕСКО-гийн статистикийн хүрээлэнгийн инновацийн тоо баримтууд</a:t>
            </a:r>
          </a:p>
          <a:p>
            <a:r>
              <a:rPr lang="mn-MN" dirty="0" smtClean="0"/>
              <a:t>Дүгнэлт</a:t>
            </a:r>
            <a:endParaRPr lang="en-GB" dirty="0"/>
          </a:p>
        </p:txBody>
      </p:sp>
    </p:spTree>
    <p:extLst>
      <p:ext uri="{BB962C8B-B14F-4D97-AF65-F5344CB8AC3E}">
        <p14:creationId xmlns:p14="http://schemas.microsoft.com/office/powerpoint/2010/main" xmlns="" val="2624423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Танзан улс</a:t>
            </a:r>
            <a:endParaRPr lang="en-GB" dirty="0"/>
          </a:p>
        </p:txBody>
      </p:sp>
      <p:sp>
        <p:nvSpPr>
          <p:cNvPr id="3" name="Content Placeholder 2"/>
          <p:cNvSpPr>
            <a:spLocks noGrp="1"/>
          </p:cNvSpPr>
          <p:nvPr>
            <p:ph idx="1"/>
          </p:nvPr>
        </p:nvSpPr>
        <p:spPr/>
        <p:txBody>
          <a:bodyPr/>
          <a:lstStyle/>
          <a:p>
            <a:pPr>
              <a:buNone/>
            </a:pPr>
            <a:endParaRPr lang="mn-MN" sz="2400" dirty="0" smtClean="0"/>
          </a:p>
          <a:p>
            <a:r>
              <a:rPr lang="mn-MN" sz="2400" dirty="0" smtClean="0"/>
              <a:t>СХА-д засгийн газраас зарж байгаа хөрөнгө хангалтгүй. 2007 онд </a:t>
            </a:r>
            <a:r>
              <a:rPr lang="mn-MN" sz="2400" dirty="0" smtClean="0">
                <a:solidFill>
                  <a:srgbClr val="FF0000"/>
                </a:solidFill>
              </a:rPr>
              <a:t>дотоодын нийт бүтээгдэхүүний 1</a:t>
            </a:r>
            <a:r>
              <a:rPr lang="de-DE" sz="2400" dirty="0" smtClean="0">
                <a:solidFill>
                  <a:srgbClr val="FF0000"/>
                </a:solidFill>
              </a:rPr>
              <a:t>%</a:t>
            </a:r>
            <a:r>
              <a:rPr lang="mn-MN" sz="2400" dirty="0" smtClean="0">
                <a:solidFill>
                  <a:srgbClr val="FF0000"/>
                </a:solidFill>
              </a:rPr>
              <a:t>-ийг СХА-д зарцуулахаар </a:t>
            </a:r>
            <a:r>
              <a:rPr lang="mn-MN" sz="2400" dirty="0" smtClean="0"/>
              <a:t>амласан боловч Тарзан улсын Харилцаа холбоо, ШУТ-ийн яамны Судалгаа шинжилгээний албаны захирал Др. Э. Мбэдэ-гийн мэдээлснээр яг зарцуулсан нь зөвхөн </a:t>
            </a:r>
            <a:r>
              <a:rPr lang="en-US" sz="2400" dirty="0" smtClean="0"/>
              <a:t>0.18%</a:t>
            </a:r>
            <a:r>
              <a:rPr lang="mn-MN" sz="2400" dirty="0" smtClean="0"/>
              <a:t>-тай л байна. </a:t>
            </a:r>
          </a:p>
        </p:txBody>
      </p:sp>
    </p:spTree>
    <p:extLst>
      <p:ext uri="{BB962C8B-B14F-4D97-AF65-F5344CB8AC3E}">
        <p14:creationId xmlns:p14="http://schemas.microsoft.com/office/powerpoint/2010/main" xmlns="" val="475723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Боцвана</a:t>
            </a:r>
            <a:endParaRPr lang="en-GB" dirty="0"/>
          </a:p>
        </p:txBody>
      </p:sp>
      <p:sp>
        <p:nvSpPr>
          <p:cNvPr id="3" name="Content Placeholder 2"/>
          <p:cNvSpPr>
            <a:spLocks noGrp="1"/>
          </p:cNvSpPr>
          <p:nvPr>
            <p:ph idx="1"/>
          </p:nvPr>
        </p:nvSpPr>
        <p:spPr/>
        <p:txBody>
          <a:bodyPr/>
          <a:lstStyle/>
          <a:p>
            <a:r>
              <a:rPr lang="mn-MN" dirty="0" smtClean="0"/>
              <a:t>СХА-д хийх хөрөнгө оруулалтад 4 жилийн дотор </a:t>
            </a:r>
            <a:r>
              <a:rPr lang="mn-MN" dirty="0" smtClean="0">
                <a:solidFill>
                  <a:srgbClr val="FF0000"/>
                </a:solidFill>
              </a:rPr>
              <a:t>ДНБ-ий 2 хувиас доошгүй хэсгийг зарах зорилтыг тавьж </a:t>
            </a:r>
            <a:r>
              <a:rPr lang="mn-MN" dirty="0" smtClean="0"/>
              <a:t>шат дараатайгаар нэмэгдүүлэх бодлогыг баримтална. </a:t>
            </a:r>
          </a:p>
        </p:txBody>
      </p:sp>
    </p:spTree>
    <p:extLst>
      <p:ext uri="{BB962C8B-B14F-4D97-AF65-F5344CB8AC3E}">
        <p14:creationId xmlns:p14="http://schemas.microsoft.com/office/powerpoint/2010/main" xmlns="" val="4123510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
            </a:r>
            <a:br>
              <a:rPr lang="mn-MN" dirty="0" smtClean="0"/>
            </a:br>
            <a:r>
              <a:rPr lang="mn-MN" dirty="0" smtClean="0"/>
              <a:t/>
            </a:r>
            <a:br>
              <a:rPr lang="mn-MN" dirty="0" smtClean="0"/>
            </a:br>
            <a:r>
              <a:rPr lang="mn-MN" dirty="0" smtClean="0"/>
              <a:t>Африкийн нэгдэл – Найровийн засгийн газрын ШУТИ-ийн тунхаглал</a:t>
            </a:r>
            <a:endParaRPr lang="en-GB" dirty="0"/>
          </a:p>
        </p:txBody>
      </p:sp>
      <p:sp>
        <p:nvSpPr>
          <p:cNvPr id="3" name="Content Placeholder 2"/>
          <p:cNvSpPr>
            <a:spLocks noGrp="1"/>
          </p:cNvSpPr>
          <p:nvPr>
            <p:ph idx="1"/>
          </p:nvPr>
        </p:nvSpPr>
        <p:spPr/>
        <p:txBody>
          <a:bodyPr/>
          <a:lstStyle/>
          <a:p>
            <a:r>
              <a:rPr lang="mn-MN" dirty="0" smtClean="0"/>
              <a:t>Африкийн нэгдлээс 2006 онд гаргасан үүрэг даалгаврын дагуу Африкийн бүх орнууд СХА-д </a:t>
            </a:r>
            <a:r>
              <a:rPr lang="mn-MN" dirty="0" smtClean="0">
                <a:solidFill>
                  <a:srgbClr val="FF0000"/>
                </a:solidFill>
              </a:rPr>
              <a:t>ДНБ-ий 1 хувиас доошгүй хэсгийг зарцуулах амлалтыг 2015 онд багтаан </a:t>
            </a:r>
            <a:r>
              <a:rPr lang="mn-MN" dirty="0" smtClean="0"/>
              <a:t>үндэсний ШУТИ-ийн бодлогодоо тусгахаар шийдвэрлэсэн.</a:t>
            </a:r>
          </a:p>
        </p:txBody>
      </p:sp>
    </p:spTree>
    <p:extLst>
      <p:ext uri="{BB962C8B-B14F-4D97-AF65-F5344CB8AC3E}">
        <p14:creationId xmlns:p14="http://schemas.microsoft.com/office/powerpoint/2010/main" xmlns="" val="1079783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БНХАУ</a:t>
            </a:r>
            <a:endParaRPr lang="en-GB" dirty="0"/>
          </a:p>
        </p:txBody>
      </p:sp>
      <p:sp>
        <p:nvSpPr>
          <p:cNvPr id="3" name="Content Placeholder 2"/>
          <p:cNvSpPr>
            <a:spLocks noGrp="1"/>
          </p:cNvSpPr>
          <p:nvPr>
            <p:ph idx="1"/>
          </p:nvPr>
        </p:nvSpPr>
        <p:spPr/>
        <p:txBody>
          <a:bodyPr/>
          <a:lstStyle/>
          <a:p>
            <a:r>
              <a:rPr lang="mn-MN" dirty="0" smtClean="0"/>
              <a:t>БНХАУ СХА-д </a:t>
            </a:r>
            <a:r>
              <a:rPr lang="mn-MN" dirty="0" smtClean="0">
                <a:solidFill>
                  <a:srgbClr val="FF0000"/>
                </a:solidFill>
              </a:rPr>
              <a:t>ДНБ-ий 2,2 хувийг 2015 онд багтаан зарцуулах </a:t>
            </a:r>
            <a:r>
              <a:rPr lang="mn-MN" dirty="0" smtClean="0"/>
              <a:t>зорилттой байна хэмээн тус улсын 12 дахь удаагийн 5 жилийн урьдчилсан төлөвлөгөөнд тусгасан байна.</a:t>
            </a:r>
            <a:endParaRPr lang="en-CA" dirty="0" smtClean="0"/>
          </a:p>
        </p:txBody>
      </p:sp>
    </p:spTree>
    <p:extLst>
      <p:ext uri="{BB962C8B-B14F-4D97-AF65-F5344CB8AC3E}">
        <p14:creationId xmlns:p14="http://schemas.microsoft.com/office/powerpoint/2010/main" xmlns="" val="1356478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mn-MN" dirty="0" smtClean="0"/>
              <a:t>Кватарын үндэсний судалгаа шинжилгээний стратеги</a:t>
            </a:r>
            <a:endParaRPr lang="en-GB" dirty="0"/>
          </a:p>
        </p:txBody>
      </p:sp>
      <p:sp>
        <p:nvSpPr>
          <p:cNvPr id="5" name="Content Placeholder 4"/>
          <p:cNvSpPr>
            <a:spLocks noGrp="1"/>
          </p:cNvSpPr>
          <p:nvPr>
            <p:ph idx="1"/>
          </p:nvPr>
        </p:nvSpPr>
        <p:spPr/>
        <p:txBody>
          <a:bodyPr/>
          <a:lstStyle/>
          <a:p>
            <a:r>
              <a:rPr lang="mn-MN" dirty="0" smtClean="0"/>
              <a:t>Судалгаа шинжилгээнд </a:t>
            </a:r>
            <a:r>
              <a:rPr lang="mn-MN" dirty="0" smtClean="0">
                <a:solidFill>
                  <a:srgbClr val="FF0000"/>
                </a:solidFill>
              </a:rPr>
              <a:t>ДНБ-ий 2,8 хувийг зарцуулах амлалт</a:t>
            </a:r>
            <a:endParaRPr lang="mn-MN" dirty="0" smtClean="0"/>
          </a:p>
          <a:p>
            <a:r>
              <a:rPr lang="mn-MN" dirty="0" smtClean="0">
                <a:solidFill>
                  <a:srgbClr val="FF0000"/>
                </a:solidFill>
              </a:rPr>
              <a:t>Сонинд бодит байдал мэт иш татагдсан боловч үнэн хэрэг дээрээ хоосон амлалт </a:t>
            </a:r>
            <a:endParaRPr lang="en-CA" dirty="0" smtClean="0">
              <a:solidFill>
                <a:srgbClr val="FF0000"/>
              </a:solidFill>
            </a:endParaRPr>
          </a:p>
          <a:p>
            <a:r>
              <a:rPr lang="mn-MN" dirty="0" smtClean="0"/>
              <a:t>Тоо баримтууд байхгүй, гэвч яг үнэн байдлыг нотлох баримтууд өөр байдлыг харуулдаг</a:t>
            </a:r>
          </a:p>
          <a:p>
            <a:pPr>
              <a:buNone/>
            </a:pPr>
            <a:r>
              <a:rPr lang="en-CA" dirty="0"/>
              <a:t>	</a:t>
            </a:r>
          </a:p>
          <a:p>
            <a:endParaRPr lang="en-GB" dirty="0"/>
          </a:p>
        </p:txBody>
      </p:sp>
    </p:spTree>
    <p:extLst>
      <p:ext uri="{BB962C8B-B14F-4D97-AF65-F5344CB8AC3E}">
        <p14:creationId xmlns:p14="http://schemas.microsoft.com/office/powerpoint/2010/main" xmlns="" val="2072480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Цөөн хэдэн зорилтууд</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56251787"/>
              </p:ext>
            </p:extLst>
          </p:nvPr>
        </p:nvGraphicFramePr>
        <p:xfrm>
          <a:off x="428596" y="1714488"/>
          <a:ext cx="8229600" cy="4530725"/>
        </p:xfrm>
        <a:graphic>
          <a:graphicData uri="http://schemas.openxmlformats.org/drawingml/2006/chart">
            <c:chart xmlns:c="http://schemas.openxmlformats.org/drawingml/2006/chart" xmlns:r="http://schemas.openxmlformats.org/officeDocument/2006/relationships" r:id="rId2"/>
          </a:graphicData>
        </a:graphic>
      </p:graphicFrame>
      <p:sp>
        <p:nvSpPr>
          <p:cNvPr id="5" name="Diamond 4"/>
          <p:cNvSpPr/>
          <p:nvPr/>
        </p:nvSpPr>
        <p:spPr bwMode="auto">
          <a:xfrm>
            <a:off x="6143636" y="2000240"/>
            <a:ext cx="214314" cy="142876"/>
          </a:xfrm>
          <a:prstGeom prst="diamon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6" name="TextBox 5"/>
          <p:cNvSpPr txBox="1"/>
          <p:nvPr/>
        </p:nvSpPr>
        <p:spPr>
          <a:xfrm>
            <a:off x="1214414" y="5786454"/>
            <a:ext cx="785818" cy="276999"/>
          </a:xfrm>
          <a:prstGeom prst="rect">
            <a:avLst/>
          </a:prstGeom>
          <a:noFill/>
        </p:spPr>
        <p:txBody>
          <a:bodyPr wrap="square" rtlCol="0">
            <a:spAutoFit/>
          </a:bodyPr>
          <a:lstStyle/>
          <a:p>
            <a:r>
              <a:rPr lang="mn-MN" sz="1200" dirty="0" smtClean="0"/>
              <a:t>Кватар</a:t>
            </a:r>
            <a:endParaRPr lang="en-US" sz="1200" dirty="0"/>
          </a:p>
        </p:txBody>
      </p:sp>
    </p:spTree>
    <p:extLst>
      <p:ext uri="{BB962C8B-B14F-4D97-AF65-F5344CB8AC3E}">
        <p14:creationId xmlns:p14="http://schemas.microsoft.com/office/powerpoint/2010/main" xmlns="" val="63106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7" dur="500"/>
                                        <p:tgtEl>
                                          <p:spTgt spid="4">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2"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Европын холбооны зорилт</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954572249"/>
              </p:ext>
            </p:extLst>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7835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5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500"/>
                                        <p:tgtEl>
                                          <p:spTgt spid="6">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6">
                                            <p:graphicEl>
                                              <a:chart seriesIdx="4" categoryIdx="-4" bldStep="series"/>
                                            </p:graphicEl>
                                          </p:spTgt>
                                        </p:tgtEl>
                                      </p:cBhvr>
                                    </p:animEffect>
                                    <p:set>
                                      <p:cBhvr>
                                        <p:cTn id="27" dur="1" fill="hold">
                                          <p:stCondLst>
                                            <p:cond delay="499"/>
                                          </p:stCondLst>
                                        </p:cTn>
                                        <p:tgtEl>
                                          <p:spTgt spid="6">
                                            <p:graphicEl>
                                              <a:chart seriesIdx="4" categoryIdx="-4" bldStep="series"/>
                                            </p:graphic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1" nodeType="clickEffect">
                                  <p:stCondLst>
                                    <p:cond delay="0"/>
                                  </p:stCondLst>
                                  <p:childTnLst>
                                    <p:animEffect transition="out" filter="wipe(right)">
                                      <p:cBhvr>
                                        <p:cTn id="31" dur="500"/>
                                        <p:tgtEl>
                                          <p:spTgt spid="6">
                                            <p:graphicEl>
                                              <a:chart seriesIdx="3" categoryIdx="-4" bldStep="series"/>
                                            </p:graphicEl>
                                          </p:spTgt>
                                        </p:tgtEl>
                                      </p:cBhvr>
                                    </p:animEffect>
                                    <p:set>
                                      <p:cBhvr>
                                        <p:cTn id="32" dur="1" fill="hold">
                                          <p:stCondLst>
                                            <p:cond delay="499"/>
                                          </p:stCondLst>
                                        </p:cTn>
                                        <p:tgtEl>
                                          <p:spTgt spid="6">
                                            <p:graphicEl>
                                              <a:chart seriesIdx="3" categoryIdx="-4" bldStep="series"/>
                                            </p:graphic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1" nodeType="clickEffect">
                                  <p:stCondLst>
                                    <p:cond delay="0"/>
                                  </p:stCondLst>
                                  <p:childTnLst>
                                    <p:animEffect transition="out" filter="wipe(right)">
                                      <p:cBhvr>
                                        <p:cTn id="36" dur="500"/>
                                        <p:tgtEl>
                                          <p:spTgt spid="6">
                                            <p:graphicEl>
                                              <a:chart seriesIdx="2" categoryIdx="-4" bldStep="series"/>
                                            </p:graphicEl>
                                          </p:spTgt>
                                        </p:tgtEl>
                                      </p:cBhvr>
                                    </p:animEffect>
                                    <p:set>
                                      <p:cBhvr>
                                        <p:cTn id="37" dur="1" fill="hold">
                                          <p:stCondLst>
                                            <p:cond delay="499"/>
                                          </p:stCondLst>
                                        </p:cTn>
                                        <p:tgtEl>
                                          <p:spTgt spid="6">
                                            <p:graphicEl>
                                              <a:chart seriesIdx="2" categoryIdx="-4" bldStep="series"/>
                                            </p:graphic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6">
                                            <p:graphicEl>
                                              <a:chart seriesIdx="1" categoryIdx="-4" bldStep="series"/>
                                            </p:graphicEl>
                                          </p:spTgt>
                                        </p:tgtEl>
                                      </p:cBhvr>
                                    </p:animEffect>
                                    <p:set>
                                      <p:cBhvr>
                                        <p:cTn id="42" dur="1" fill="hold">
                                          <p:stCondLst>
                                            <p:cond delay="499"/>
                                          </p:stCondLst>
                                        </p:cTn>
                                        <p:tgtEl>
                                          <p:spTgt spid="6">
                                            <p:graphicEl>
                                              <a:chart seriesIdx="1" categoryIdx="-4" bldStep="series"/>
                                            </p:graphic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2" fill="hold" grpId="1" nodeType="clickEffect">
                                  <p:stCondLst>
                                    <p:cond delay="0"/>
                                  </p:stCondLst>
                                  <p:childTnLst>
                                    <p:animEffect transition="out" filter="wipe(right)">
                                      <p:cBhvr>
                                        <p:cTn id="46" dur="500"/>
                                        <p:tgtEl>
                                          <p:spTgt spid="6">
                                            <p:graphicEl>
                                              <a:chart seriesIdx="0" categoryIdx="-4" bldStep="series"/>
                                            </p:graphicEl>
                                          </p:spTgt>
                                        </p:tgtEl>
                                      </p:cBhvr>
                                    </p:animEffect>
                                    <p:set>
                                      <p:cBhvr>
                                        <p:cTn id="47" dur="1" fill="hold">
                                          <p:stCondLst>
                                            <p:cond delay="499"/>
                                          </p:stCondLst>
                                        </p:cTn>
                                        <p:tgtEl>
                                          <p:spTgt spid="6">
                                            <p:graphicEl>
                                              <a:chart seriesIdx="0" categoryIdx="-4" bldStep="series"/>
                                            </p:graphic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2" fill="hold" grpId="1" nodeType="clickEffect">
                                  <p:stCondLst>
                                    <p:cond delay="0"/>
                                  </p:stCondLst>
                                  <p:childTnLst>
                                    <p:animEffect transition="out" filter="wipe(right)">
                                      <p:cBhvr>
                                        <p:cTn id="51" dur="500"/>
                                        <p:tgtEl>
                                          <p:spTgt spid="6">
                                            <p:graphicEl>
                                              <a:chart seriesIdx="-3" categoryIdx="-3" bldStep="gridLegend"/>
                                            </p:graphicEl>
                                          </p:spTgt>
                                        </p:tgtEl>
                                      </p:cBhvr>
                                    </p:animEffect>
                                    <p:set>
                                      <p:cBhvr>
                                        <p:cTn id="52" dur="1" fill="hold">
                                          <p:stCondLst>
                                            <p:cond delay="499"/>
                                          </p:stCondLst>
                                        </p:cTn>
                                        <p:tgtEl>
                                          <p:spTgt spid="6">
                                            <p:graphicEl>
                                              <a:chart seriesIdx="-3" categoryIdx="-3" bldStep="gridLegend"/>
                                            </p:graphic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57" dur="500"/>
                                        <p:tgtEl>
                                          <p:spTgt spid="6">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Graphic spid="6" grpI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БНХАУ-ын зорилт</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504442951"/>
              </p:ext>
            </p:extLst>
          </p:nvPr>
        </p:nvGraphicFramePr>
        <p:xfrm>
          <a:off x="428596" y="1643050"/>
          <a:ext cx="8229600" cy="45307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0" y="214290"/>
            <a:ext cx="1500198" cy="253916"/>
          </a:xfrm>
          <a:prstGeom prst="rect">
            <a:avLst/>
          </a:prstGeom>
          <a:noFill/>
        </p:spPr>
        <p:txBody>
          <a:bodyPr wrap="square" rtlCol="0">
            <a:spAutoFit/>
          </a:bodyPr>
          <a:lstStyle/>
          <a:p>
            <a:r>
              <a:rPr lang="mn-MN" sz="1050" dirty="0" smtClean="0"/>
              <a:t>1995 оны байдлаар</a:t>
            </a:r>
            <a:endParaRPr lang="en-US" sz="1050" dirty="0"/>
          </a:p>
        </p:txBody>
      </p:sp>
    </p:spTree>
    <p:extLst>
      <p:ext uri="{BB962C8B-B14F-4D97-AF65-F5344CB8AC3E}">
        <p14:creationId xmlns:p14="http://schemas.microsoft.com/office/powerpoint/2010/main" xmlns="" val="251637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idx="4294967295"/>
          </p:nvPr>
        </p:nvSpPr>
        <p:spPr/>
        <p:txBody>
          <a:bodyPr/>
          <a:lstStyle/>
          <a:p>
            <a:pPr eaLnBrk="1" hangingPunct="1"/>
            <a:r>
              <a:rPr lang="mn-MN" dirty="0" smtClean="0"/>
              <a:t>ШУТИ-ийн шалгуур үзүүлэлтүүдийн загвар</a:t>
            </a:r>
            <a:endParaRPr lang="en-GB" altLang="en-US" dirty="0" smtClean="0"/>
          </a:p>
        </p:txBody>
      </p:sp>
      <p:graphicFrame>
        <p:nvGraphicFramePr>
          <p:cNvPr id="10" name="Content Placeholder 8"/>
          <p:cNvGraphicFramePr>
            <a:graphicFrameLocks/>
          </p:cNvGraphicFramePr>
          <p:nvPr/>
        </p:nvGraphicFramePr>
        <p:xfrm>
          <a:off x="428596" y="1214422"/>
          <a:ext cx="8218487" cy="2185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3"/>
          <p:cNvGrpSpPr>
            <a:grpSpLocks/>
          </p:cNvGrpSpPr>
          <p:nvPr/>
        </p:nvGrpSpPr>
        <p:grpSpPr bwMode="auto">
          <a:xfrm>
            <a:off x="714348" y="3000372"/>
            <a:ext cx="8064500" cy="3665538"/>
            <a:chOff x="431" y="1979"/>
            <a:chExt cx="5080" cy="2309"/>
          </a:xfrm>
        </p:grpSpPr>
        <p:sp>
          <p:nvSpPr>
            <p:cNvPr id="6151" name="AutoShape 5"/>
            <p:cNvSpPr>
              <a:spLocks noChangeArrowheads="1"/>
            </p:cNvSpPr>
            <p:nvPr/>
          </p:nvSpPr>
          <p:spPr bwMode="auto">
            <a:xfrm>
              <a:off x="1020" y="1979"/>
              <a:ext cx="272" cy="499"/>
            </a:xfrm>
            <a:prstGeom prst="downArrow">
              <a:avLst>
                <a:gd name="adj1" fmla="val 50000"/>
                <a:gd name="adj2" fmla="val 45864"/>
              </a:avLst>
            </a:prstGeom>
            <a:solidFill>
              <a:schemeClr val="accent1"/>
            </a:solidFill>
            <a:ln w="9525" algn="ctr">
              <a:solidFill>
                <a:schemeClr val="tx1"/>
              </a:solidFill>
              <a:miter lim="800000"/>
              <a:headEnd/>
              <a:tailEnd/>
            </a:ln>
          </p:spPr>
          <p:txBody>
            <a:bodyPr wrap="none" anchor="ctr"/>
            <a:lstStyle/>
            <a:p>
              <a:endParaRPr lang="en-GB" altLang="en-US"/>
            </a:p>
          </p:txBody>
        </p:sp>
        <p:sp>
          <p:nvSpPr>
            <p:cNvPr id="6152" name="AutoShape 6"/>
            <p:cNvSpPr>
              <a:spLocks noChangeArrowheads="1"/>
            </p:cNvSpPr>
            <p:nvPr/>
          </p:nvSpPr>
          <p:spPr bwMode="auto">
            <a:xfrm>
              <a:off x="2661" y="1979"/>
              <a:ext cx="272" cy="499"/>
            </a:xfrm>
            <a:prstGeom prst="downArrow">
              <a:avLst>
                <a:gd name="adj1" fmla="val 50000"/>
                <a:gd name="adj2" fmla="val 45864"/>
              </a:avLst>
            </a:prstGeom>
            <a:solidFill>
              <a:schemeClr val="accent1"/>
            </a:solidFill>
            <a:ln w="9525" algn="ctr">
              <a:solidFill>
                <a:schemeClr val="tx1"/>
              </a:solidFill>
              <a:miter lim="800000"/>
              <a:headEnd/>
              <a:tailEnd/>
            </a:ln>
          </p:spPr>
          <p:txBody>
            <a:bodyPr wrap="none" anchor="ctr"/>
            <a:lstStyle/>
            <a:p>
              <a:endParaRPr lang="en-GB" altLang="en-US"/>
            </a:p>
          </p:txBody>
        </p:sp>
        <p:sp>
          <p:nvSpPr>
            <p:cNvPr id="6153" name="AutoShape 7"/>
            <p:cNvSpPr>
              <a:spLocks noChangeArrowheads="1"/>
            </p:cNvSpPr>
            <p:nvPr/>
          </p:nvSpPr>
          <p:spPr bwMode="auto">
            <a:xfrm>
              <a:off x="4195" y="1979"/>
              <a:ext cx="272" cy="499"/>
            </a:xfrm>
            <a:prstGeom prst="downArrow">
              <a:avLst>
                <a:gd name="adj1" fmla="val 50000"/>
                <a:gd name="adj2" fmla="val 45864"/>
              </a:avLst>
            </a:prstGeom>
            <a:solidFill>
              <a:schemeClr val="accent1"/>
            </a:solidFill>
            <a:ln w="9525" algn="ctr">
              <a:solidFill>
                <a:schemeClr val="tx1"/>
              </a:solidFill>
              <a:miter lim="800000"/>
              <a:headEnd/>
              <a:tailEnd/>
            </a:ln>
          </p:spPr>
          <p:txBody>
            <a:bodyPr wrap="none" anchor="ctr"/>
            <a:lstStyle/>
            <a:p>
              <a:endParaRPr lang="en-GB" altLang="en-US"/>
            </a:p>
          </p:txBody>
        </p:sp>
        <p:sp>
          <p:nvSpPr>
            <p:cNvPr id="6154" name="Text Box 8"/>
            <p:cNvSpPr txBox="1">
              <a:spLocks noChangeArrowheads="1"/>
            </p:cNvSpPr>
            <p:nvPr/>
          </p:nvSpPr>
          <p:spPr bwMode="auto">
            <a:xfrm>
              <a:off x="431" y="2614"/>
              <a:ext cx="1859" cy="1028"/>
            </a:xfrm>
            <a:prstGeom prst="rect">
              <a:avLst/>
            </a:prstGeom>
            <a:noFill/>
            <a:ln w="9525" algn="ctr">
              <a:noFill/>
              <a:miter lim="800000"/>
              <a:headEnd/>
              <a:tailEnd/>
            </a:ln>
          </p:spPr>
          <p:txBody>
            <a:bodyPr>
              <a:spAutoFit/>
            </a:bodyPr>
            <a:lstStyle/>
            <a:p>
              <a:pPr marL="177800" indent="-177800" algn="l">
                <a:spcBef>
                  <a:spcPct val="50000"/>
                </a:spcBef>
                <a:buFontTx/>
                <a:buChar char="•"/>
              </a:pPr>
              <a:r>
                <a:rPr lang="mn-MN" altLang="en-US" sz="2000" dirty="0"/>
                <a:t>СХА-ын судалгаа</a:t>
              </a:r>
              <a:endParaRPr lang="en-US" altLang="en-US" sz="2000" dirty="0"/>
            </a:p>
            <a:p>
              <a:pPr marL="292100" lvl="1" algn="l">
                <a:spcBef>
                  <a:spcPct val="50000"/>
                </a:spcBef>
                <a:buFontTx/>
                <a:buChar char="•"/>
              </a:pPr>
              <a:r>
                <a:rPr lang="en-US" altLang="en-US" sz="2000" dirty="0"/>
                <a:t> </a:t>
              </a:r>
              <a:r>
                <a:rPr lang="mn-MN" altLang="en-US" sz="2000" dirty="0">
                  <a:solidFill>
                    <a:schemeClr val="accent2"/>
                  </a:solidFill>
                </a:rPr>
                <a:t>СХ-ийн боловсон хүчин</a:t>
              </a:r>
              <a:endParaRPr lang="en-US" altLang="en-US" sz="2000" dirty="0">
                <a:solidFill>
                  <a:schemeClr val="accent2"/>
                </a:solidFill>
              </a:endParaRPr>
            </a:p>
            <a:p>
              <a:pPr marL="292100" lvl="1" algn="l">
                <a:spcBef>
                  <a:spcPct val="50000"/>
                </a:spcBef>
                <a:buFontTx/>
                <a:buChar char="•"/>
              </a:pPr>
              <a:r>
                <a:rPr lang="en-US" altLang="en-US" sz="2000" dirty="0"/>
                <a:t> </a:t>
              </a:r>
              <a:r>
                <a:rPr lang="mn-MN" altLang="en-US" sz="2000" dirty="0">
                  <a:solidFill>
                    <a:schemeClr val="accent2"/>
                  </a:solidFill>
                </a:rPr>
                <a:t>СХ-ийн зардал</a:t>
              </a:r>
              <a:endParaRPr lang="en-US" altLang="en-US" sz="2000" dirty="0"/>
            </a:p>
          </p:txBody>
        </p:sp>
        <p:sp>
          <p:nvSpPr>
            <p:cNvPr id="6155" name="Text Box 9"/>
            <p:cNvSpPr txBox="1">
              <a:spLocks noChangeArrowheads="1"/>
            </p:cNvSpPr>
            <p:nvPr/>
          </p:nvSpPr>
          <p:spPr bwMode="auto">
            <a:xfrm>
              <a:off x="2064" y="2614"/>
              <a:ext cx="1451" cy="1221"/>
            </a:xfrm>
            <a:prstGeom prst="rect">
              <a:avLst/>
            </a:prstGeom>
            <a:noFill/>
            <a:ln w="9525" algn="ctr">
              <a:noFill/>
              <a:miter lim="800000"/>
              <a:headEnd/>
              <a:tailEnd/>
            </a:ln>
          </p:spPr>
          <p:txBody>
            <a:bodyPr>
              <a:spAutoFit/>
            </a:bodyPr>
            <a:lstStyle/>
            <a:p>
              <a:pPr marL="177800" indent="-177800" algn="l">
                <a:spcBef>
                  <a:spcPct val="50000"/>
                </a:spcBef>
                <a:buFontTx/>
                <a:buChar char="•"/>
              </a:pPr>
              <a:r>
                <a:rPr lang="mn-MN" altLang="en-US" sz="2000" dirty="0" smtClean="0"/>
                <a:t>Инновацийн статистик</a:t>
              </a:r>
            </a:p>
            <a:p>
              <a:pPr marL="635000" lvl="1" indent="-177800">
                <a:spcBef>
                  <a:spcPct val="50000"/>
                </a:spcBef>
                <a:buFontTx/>
                <a:buChar char="•"/>
              </a:pPr>
              <a:r>
                <a:rPr lang="en-US" sz="2000" dirty="0" smtClean="0">
                  <a:solidFill>
                    <a:schemeClr val="accent6"/>
                  </a:solidFill>
                </a:rPr>
                <a:t>2010</a:t>
              </a:r>
              <a:r>
                <a:rPr lang="mn-MN" sz="2000" dirty="0" smtClean="0">
                  <a:solidFill>
                    <a:schemeClr val="accent6"/>
                  </a:solidFill>
                </a:rPr>
                <a:t> оноос хойш</a:t>
              </a:r>
              <a:endParaRPr lang="en-US" sz="2000" dirty="0" smtClean="0">
                <a:solidFill>
                  <a:schemeClr val="accent6"/>
                </a:solidFill>
              </a:endParaRPr>
            </a:p>
            <a:p>
              <a:pPr marL="635000" lvl="1" indent="-177800">
                <a:spcBef>
                  <a:spcPct val="50000"/>
                </a:spcBef>
              </a:pPr>
              <a:endParaRPr lang="en-US" altLang="en-US" sz="2000" dirty="0"/>
            </a:p>
          </p:txBody>
        </p:sp>
        <p:sp>
          <p:nvSpPr>
            <p:cNvPr id="6156" name="Text Box 10"/>
            <p:cNvSpPr txBox="1">
              <a:spLocks noChangeArrowheads="1"/>
            </p:cNvSpPr>
            <p:nvPr/>
          </p:nvSpPr>
          <p:spPr bwMode="auto">
            <a:xfrm>
              <a:off x="3606" y="2659"/>
              <a:ext cx="1905" cy="1629"/>
            </a:xfrm>
            <a:prstGeom prst="rect">
              <a:avLst/>
            </a:prstGeom>
            <a:noFill/>
            <a:ln w="9525" algn="ctr">
              <a:noFill/>
              <a:miter lim="800000"/>
              <a:headEnd/>
              <a:tailEnd/>
            </a:ln>
          </p:spPr>
          <p:txBody>
            <a:bodyPr>
              <a:spAutoFit/>
            </a:bodyPr>
            <a:lstStyle/>
            <a:p>
              <a:pPr marL="177800" indent="-177800" algn="l">
                <a:spcBef>
                  <a:spcPct val="50000"/>
                </a:spcBef>
                <a:buFontTx/>
                <a:buChar char="•"/>
              </a:pPr>
              <a:r>
                <a:rPr lang="mn-MN" sz="1800" dirty="0"/>
                <a:t>Захиргааны </a:t>
              </a:r>
              <a:r>
                <a:rPr lang="mn-MN" sz="1800" dirty="0" smtClean="0"/>
                <a:t>тоо баримт, мэдээлэл </a:t>
              </a:r>
              <a:r>
                <a:rPr lang="mn-MN" sz="1800" dirty="0"/>
                <a:t>(патентууд)</a:t>
              </a:r>
            </a:p>
            <a:p>
              <a:pPr marL="177800" indent="-177800">
                <a:spcBef>
                  <a:spcPct val="50000"/>
                </a:spcBef>
                <a:buFontTx/>
                <a:buChar char="•"/>
              </a:pPr>
              <a:r>
                <a:rPr lang="mn-MN" sz="1800" dirty="0" smtClean="0"/>
                <a:t>Зохиол бүтээл, нийтлэлүүдийн мэдээллийн сан</a:t>
              </a:r>
              <a:endParaRPr lang="en-US" sz="1800" dirty="0" smtClean="0"/>
            </a:p>
            <a:p>
              <a:pPr marL="177800" indent="-177800" algn="l">
                <a:spcBef>
                  <a:spcPct val="50000"/>
                </a:spcBef>
                <a:buFontTx/>
                <a:buChar char="•"/>
              </a:pPr>
              <a:r>
                <a:rPr lang="mn-MN" sz="1800" dirty="0" smtClean="0"/>
                <a:t>Өндөр </a:t>
              </a:r>
              <a:r>
                <a:rPr lang="mn-MN" sz="1800" dirty="0"/>
                <a:t>технологийн мэдээлэл (худалдаа)</a:t>
              </a:r>
              <a:r>
                <a:rPr lang="en-US" altLang="en-US" sz="1800" dirty="0"/>
                <a:t> </a:t>
              </a:r>
              <a:endParaRPr lang="en-US" altLang="en-US" sz="1800" dirty="0">
                <a:solidFill>
                  <a:srgbClr val="0033CC"/>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Юуг хэмжих вэ</a:t>
            </a:r>
            <a:r>
              <a:rPr lang="en-US" dirty="0" smtClean="0"/>
              <a:t>?</a:t>
            </a:r>
            <a:endParaRPr lang="en-GB" dirty="0"/>
          </a:p>
        </p:txBody>
      </p:sp>
      <p:sp>
        <p:nvSpPr>
          <p:cNvPr id="3" name="Content Placeholder 2"/>
          <p:cNvSpPr>
            <a:spLocks noGrp="1"/>
          </p:cNvSpPr>
          <p:nvPr>
            <p:ph idx="1"/>
          </p:nvPr>
        </p:nvSpPr>
        <p:spPr/>
        <p:txBody>
          <a:bodyPr/>
          <a:lstStyle/>
          <a:p>
            <a:pPr lvl="0"/>
            <a:r>
              <a:rPr lang="mn-MN" sz="2400" b="1" dirty="0" smtClean="0"/>
              <a:t>Хийх хэрэгтэй зүйлүүд</a:t>
            </a:r>
            <a:r>
              <a:rPr lang="en-GB" sz="2400" b="1" dirty="0" smtClean="0"/>
              <a:t>: </a:t>
            </a:r>
            <a:r>
              <a:rPr lang="mn-MN" sz="2400" dirty="0" smtClean="0"/>
              <a:t>СХА-ын судалгаа</a:t>
            </a:r>
            <a:endParaRPr lang="en-US" sz="2400" dirty="0" smtClean="0"/>
          </a:p>
          <a:p>
            <a:r>
              <a:rPr lang="mn-MN" sz="2400" b="1" dirty="0" smtClean="0"/>
              <a:t>Хийх шаардлагатай зүйлүүд </a:t>
            </a:r>
            <a:r>
              <a:rPr lang="en-GB" sz="2400" dirty="0" smtClean="0"/>
              <a:t>: </a:t>
            </a:r>
            <a:r>
              <a:rPr lang="mn-MN" sz="2400" dirty="0" smtClean="0"/>
              <a:t>Хүний нөөцийн судалгаа</a:t>
            </a:r>
            <a:endParaRPr lang="en-GB" sz="2400" dirty="0"/>
          </a:p>
          <a:p>
            <a:pPr lvl="1"/>
            <a:r>
              <a:rPr lang="mn-MN" dirty="0" smtClean="0"/>
              <a:t>Боловсролын статистик</a:t>
            </a:r>
            <a:r>
              <a:rPr lang="en-CA" dirty="0" smtClean="0"/>
              <a:t>; </a:t>
            </a:r>
            <a:r>
              <a:rPr lang="mn-MN" dirty="0" smtClean="0"/>
              <a:t>Дээд боловсролын статистик</a:t>
            </a:r>
            <a:r>
              <a:rPr lang="en-CA" dirty="0" smtClean="0"/>
              <a:t>; </a:t>
            </a:r>
            <a:r>
              <a:rPr lang="mn-MN" dirty="0" smtClean="0"/>
              <a:t>шилжилт хөдөлгөөн</a:t>
            </a:r>
            <a:r>
              <a:rPr lang="en-GB" dirty="0" smtClean="0"/>
              <a:t>;</a:t>
            </a:r>
            <a:r>
              <a:rPr lang="mn-MN" dirty="0" smtClean="0"/>
              <a:t> боловсон хүчний судалгаа</a:t>
            </a:r>
            <a:endParaRPr lang="en-GB" dirty="0"/>
          </a:p>
          <a:p>
            <a:r>
              <a:rPr lang="mn-MN" sz="2400" b="1" dirty="0" smtClean="0"/>
              <a:t>Хийх шаардлагатай зүйлүүд </a:t>
            </a:r>
            <a:r>
              <a:rPr lang="en-GB" sz="2400" dirty="0" smtClean="0"/>
              <a:t>: </a:t>
            </a:r>
            <a:r>
              <a:rPr lang="mn-MN" sz="2400" dirty="0" smtClean="0"/>
              <a:t>Дэд бүтэц</a:t>
            </a:r>
            <a:endParaRPr lang="en-GB" sz="2400" dirty="0"/>
          </a:p>
          <a:p>
            <a:r>
              <a:rPr lang="mn-MN" sz="2400" dirty="0" smtClean="0"/>
              <a:t>Завсар хоорондын үр дүн</a:t>
            </a:r>
            <a:r>
              <a:rPr lang="en-GB" sz="2400" dirty="0" smtClean="0"/>
              <a:t>: </a:t>
            </a:r>
            <a:r>
              <a:rPr lang="mn-MN" sz="2400" dirty="0" smtClean="0"/>
              <a:t>Шинжлэх ухааны зохиол бүтээлүүд</a:t>
            </a:r>
            <a:r>
              <a:rPr lang="en-GB" sz="2400" dirty="0" smtClean="0"/>
              <a:t>; </a:t>
            </a:r>
            <a:r>
              <a:rPr lang="mn-MN" sz="2400" dirty="0" smtClean="0"/>
              <a:t>патентууд</a:t>
            </a:r>
            <a:r>
              <a:rPr lang="en-GB" sz="2400" dirty="0" smtClean="0"/>
              <a:t>; </a:t>
            </a:r>
            <a:r>
              <a:rPr lang="mn-MN" sz="2400" dirty="0" smtClean="0"/>
              <a:t>загвар</a:t>
            </a:r>
            <a:r>
              <a:rPr lang="en-GB" sz="2400" dirty="0" smtClean="0"/>
              <a:t>; </a:t>
            </a:r>
            <a:r>
              <a:rPr lang="mn-MN" sz="2400" dirty="0" smtClean="0"/>
              <a:t>зохиогчийн эрх</a:t>
            </a:r>
            <a:r>
              <a:rPr lang="en-GB" sz="2400" dirty="0" smtClean="0"/>
              <a:t>;</a:t>
            </a:r>
            <a:endParaRPr lang="en-GB" sz="2400" dirty="0"/>
          </a:p>
          <a:p>
            <a:r>
              <a:rPr lang="mn-MN" sz="2400" dirty="0" smtClean="0"/>
              <a:t>Үр дүн</a:t>
            </a:r>
            <a:r>
              <a:rPr lang="en-GB" sz="2400" dirty="0" smtClean="0"/>
              <a:t>: </a:t>
            </a:r>
            <a:r>
              <a:rPr lang="mn-MN" sz="2400" dirty="0" smtClean="0"/>
              <a:t>Эхний загварууд</a:t>
            </a:r>
            <a:r>
              <a:rPr lang="en-GB" sz="2400" dirty="0" smtClean="0"/>
              <a:t>; </a:t>
            </a:r>
            <a:r>
              <a:rPr lang="mn-MN" sz="2400" dirty="0" smtClean="0"/>
              <a:t>Тоног төхөөрөмжийн төрлүүд</a:t>
            </a:r>
            <a:endParaRPr lang="en-GB" sz="2400" dirty="0"/>
          </a:p>
          <a:p>
            <a:r>
              <a:rPr lang="mn-MN" sz="2400" b="1" dirty="0" smtClean="0"/>
              <a:t>Гарах үр дүн</a:t>
            </a:r>
            <a:r>
              <a:rPr lang="en-GB" sz="2400" b="1" dirty="0" smtClean="0"/>
              <a:t>:  </a:t>
            </a:r>
            <a:r>
              <a:rPr lang="mn-MN" sz="2400" b="1" dirty="0" smtClean="0"/>
              <a:t>Инновацийн</a:t>
            </a:r>
            <a:r>
              <a:rPr lang="mn-MN" sz="2400" dirty="0" smtClean="0"/>
              <a:t> </a:t>
            </a:r>
            <a:r>
              <a:rPr lang="mn-MN" sz="2400" b="1" dirty="0" smtClean="0"/>
              <a:t>судалгаа</a:t>
            </a:r>
            <a:endParaRPr lang="en-GB" sz="2400" b="1" dirty="0"/>
          </a:p>
        </p:txBody>
      </p:sp>
    </p:spTree>
    <p:extLst>
      <p:ext uri="{BB962C8B-B14F-4D97-AF65-F5344CB8AC3E}">
        <p14:creationId xmlns:p14="http://schemas.microsoft.com/office/powerpoint/2010/main" xmlns="" val="2546918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72" y="2357430"/>
            <a:ext cx="7772400" cy="1362075"/>
          </a:xfrm>
        </p:spPr>
        <p:txBody>
          <a:bodyPr/>
          <a:lstStyle/>
          <a:p>
            <a:pPr algn="ctr"/>
            <a:r>
              <a:rPr lang="mn-MN" dirty="0" smtClean="0"/>
              <a:t>ШУТИ болон ШУТИ-ийн бодлогын ач холбогдол</a:t>
            </a:r>
            <a:endParaRPr lang="en-GB" dirty="0" smtClean="0"/>
          </a:p>
        </p:txBody>
      </p:sp>
    </p:spTree>
    <p:extLst>
      <p:ext uri="{BB962C8B-B14F-4D97-AF65-F5344CB8AC3E}">
        <p14:creationId xmlns:p14="http://schemas.microsoft.com/office/powerpoint/2010/main" xmlns="" val="981330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mn-MN" sz="4000" dirty="0" smtClean="0"/>
              <a:t>Инновацийн холбооны тооцооны үзүүлэлт </a:t>
            </a:r>
            <a:r>
              <a:rPr lang="en-GB" sz="4000" dirty="0" smtClean="0"/>
              <a:t>2011</a:t>
            </a:r>
            <a:endParaRPr lang="en-GB" sz="4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524000"/>
            <a:ext cx="7696200" cy="5129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1366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mn-MN" sz="4000" dirty="0" smtClean="0"/>
              <a:t>Инновацийн холбооны тооцооны үзүүлэлт </a:t>
            </a:r>
            <a:r>
              <a:rPr lang="en-GB" sz="4000" dirty="0" smtClean="0"/>
              <a:t>2011</a:t>
            </a:r>
            <a:r>
              <a:rPr lang="mn-MN" sz="4000" dirty="0" smtClean="0"/>
              <a:t> </a:t>
            </a:r>
            <a:r>
              <a:rPr lang="en-GB" sz="4000" dirty="0" smtClean="0"/>
              <a:t>(E</a:t>
            </a:r>
            <a:r>
              <a:rPr lang="mn-MN" sz="4000" dirty="0" smtClean="0"/>
              <a:t>вропын холбоо</a:t>
            </a:r>
            <a:r>
              <a:rPr lang="en-GB" sz="4000" dirty="0" smtClean="0"/>
              <a:t>)</a:t>
            </a:r>
            <a:endParaRPr lang="en-GB" sz="4000" dirty="0"/>
          </a:p>
        </p:txBody>
      </p:sp>
      <p:sp>
        <p:nvSpPr>
          <p:cNvPr id="4" name="Content Placeholder 3"/>
          <p:cNvSpPr>
            <a:spLocks noGrp="1"/>
          </p:cNvSpPr>
          <p:nvPr>
            <p:ph sz="half" idx="1"/>
          </p:nvPr>
        </p:nvSpPr>
        <p:spPr>
          <a:xfrm>
            <a:off x="457200" y="1600200"/>
            <a:ext cx="4495800" cy="4530725"/>
          </a:xfrm>
        </p:spPr>
        <p:txBody>
          <a:bodyPr/>
          <a:lstStyle/>
          <a:p>
            <a:r>
              <a:rPr lang="mn-MN" dirty="0" smtClean="0"/>
              <a:t>Шалгуур үзүүлэлтүүдийн </a:t>
            </a:r>
            <a:r>
              <a:rPr lang="en-GB" dirty="0" smtClean="0"/>
              <a:t>3 </a:t>
            </a:r>
            <a:r>
              <a:rPr lang="mn-MN" dirty="0" smtClean="0"/>
              <a:t>үндсэн хэлбэр</a:t>
            </a:r>
            <a:endParaRPr lang="en-CA" dirty="0" smtClean="0"/>
          </a:p>
          <a:p>
            <a:pPr>
              <a:buNone/>
            </a:pPr>
            <a:endParaRPr lang="mn-MN" dirty="0" smtClean="0"/>
          </a:p>
          <a:p>
            <a:pPr>
              <a:buNone/>
            </a:pPr>
            <a:endParaRPr lang="en-CA" dirty="0" smtClean="0"/>
          </a:p>
          <a:p>
            <a:r>
              <a:rPr lang="mn-MN" dirty="0" smtClean="0"/>
              <a:t>Инновацийн 8 хэмжүүр</a:t>
            </a:r>
            <a:endParaRPr lang="en-CA" dirty="0" smtClean="0"/>
          </a:p>
          <a:p>
            <a:pPr lvl="1"/>
            <a:r>
              <a:rPr lang="mn-MN" dirty="0" smtClean="0"/>
              <a:t>Хүний нөөц</a:t>
            </a:r>
            <a:endParaRPr lang="en-CA" dirty="0" smtClean="0"/>
          </a:p>
          <a:p>
            <a:pPr lvl="1"/>
            <a:r>
              <a:rPr lang="mn-MN" dirty="0" smtClean="0"/>
              <a:t>Нээлттэй</a:t>
            </a:r>
            <a:r>
              <a:rPr lang="en-CA" dirty="0" smtClean="0"/>
              <a:t>, </a:t>
            </a:r>
            <a:r>
              <a:rPr lang="mn-MN" dirty="0" smtClean="0"/>
              <a:t>маш сайн бөгөөд</a:t>
            </a:r>
            <a:r>
              <a:rPr lang="en-CA" dirty="0" smtClean="0"/>
              <a:t> </a:t>
            </a:r>
            <a:r>
              <a:rPr lang="mn-MN" dirty="0" smtClean="0"/>
              <a:t>анхаарал татах судалгааны систем</a:t>
            </a:r>
            <a:endParaRPr lang="en-CA" dirty="0" smtClean="0"/>
          </a:p>
          <a:p>
            <a:pPr lvl="1"/>
            <a:r>
              <a:rPr lang="mn-MN" dirty="0" smtClean="0"/>
              <a:t>Санхүүжилт болон тусламж</a:t>
            </a:r>
            <a:endParaRPr lang="en-CA" dirty="0" smtClean="0"/>
          </a:p>
          <a:p>
            <a:pPr lvl="1"/>
            <a:r>
              <a:rPr lang="mn-MN" dirty="0" smtClean="0"/>
              <a:t>Компаниудын хөрөнгө оруулалт</a:t>
            </a:r>
            <a:endParaRPr lang="en-CA" dirty="0"/>
          </a:p>
          <a:p>
            <a:pPr lvl="1"/>
            <a:endParaRPr lang="en-CA" dirty="0"/>
          </a:p>
        </p:txBody>
      </p:sp>
      <p:sp>
        <p:nvSpPr>
          <p:cNvPr id="6" name="Content Placeholder 5"/>
          <p:cNvSpPr>
            <a:spLocks noGrp="1"/>
          </p:cNvSpPr>
          <p:nvPr>
            <p:ph sz="half" idx="2"/>
          </p:nvPr>
        </p:nvSpPr>
        <p:spPr>
          <a:xfrm>
            <a:off x="4500562" y="1600200"/>
            <a:ext cx="4643438" cy="5186386"/>
          </a:xfrm>
        </p:spPr>
        <p:txBody>
          <a:bodyPr/>
          <a:lstStyle/>
          <a:p>
            <a:pPr lvl="1"/>
            <a:r>
              <a:rPr lang="mn-MN" dirty="0" smtClean="0"/>
              <a:t>Боломжийг бий болгогчид</a:t>
            </a:r>
            <a:endParaRPr lang="en-CA" dirty="0" smtClean="0"/>
          </a:p>
          <a:p>
            <a:pPr lvl="1"/>
            <a:r>
              <a:rPr lang="mn-MN" dirty="0" smtClean="0"/>
              <a:t>Компаниудын</a:t>
            </a:r>
            <a:r>
              <a:rPr lang="en-CA" dirty="0" smtClean="0"/>
              <a:t> </a:t>
            </a:r>
            <a:r>
              <a:rPr lang="mn-MN" dirty="0" smtClean="0"/>
              <a:t>үйл ажиллагаа</a:t>
            </a:r>
            <a:endParaRPr lang="en-CA" dirty="0"/>
          </a:p>
          <a:p>
            <a:pPr lvl="1"/>
            <a:r>
              <a:rPr lang="mn-MN" dirty="0" smtClean="0"/>
              <a:t>Гарах үр дүн</a:t>
            </a:r>
            <a:endParaRPr lang="en-CA" dirty="0" smtClean="0"/>
          </a:p>
          <a:p>
            <a:pPr lvl="1">
              <a:spcBef>
                <a:spcPts val="0"/>
              </a:spcBef>
              <a:buNone/>
            </a:pPr>
            <a:endParaRPr lang="en-CA" dirty="0" smtClean="0"/>
          </a:p>
          <a:p>
            <a:pPr lvl="1">
              <a:spcBef>
                <a:spcPts val="0"/>
              </a:spcBef>
            </a:pPr>
            <a:endParaRPr lang="mn-MN" dirty="0" smtClean="0"/>
          </a:p>
          <a:p>
            <a:pPr lvl="1">
              <a:spcBef>
                <a:spcPts val="0"/>
              </a:spcBef>
            </a:pPr>
            <a:endParaRPr lang="mn-MN" dirty="0" smtClean="0"/>
          </a:p>
          <a:p>
            <a:pPr lvl="1">
              <a:spcBef>
                <a:spcPts val="0"/>
              </a:spcBef>
            </a:pPr>
            <a:r>
              <a:rPr lang="mn-MN" dirty="0" smtClean="0"/>
              <a:t>Уялдаа холбоо болон аж ахуй эрхлэгчид</a:t>
            </a:r>
          </a:p>
          <a:p>
            <a:pPr lvl="1">
              <a:spcBef>
                <a:spcPts val="0"/>
              </a:spcBef>
            </a:pPr>
            <a:r>
              <a:rPr lang="mn-MN" dirty="0" smtClean="0"/>
              <a:t>Оюуны өмч</a:t>
            </a:r>
            <a:endParaRPr lang="en-CA" dirty="0"/>
          </a:p>
          <a:p>
            <a:pPr lvl="1"/>
            <a:r>
              <a:rPr lang="mn-MN" dirty="0" smtClean="0"/>
              <a:t>Шинийг санаачлагчид</a:t>
            </a:r>
            <a:endParaRPr lang="en-CA" dirty="0"/>
          </a:p>
          <a:p>
            <a:pPr lvl="1"/>
            <a:r>
              <a:rPr lang="mn-MN" dirty="0" smtClean="0"/>
              <a:t>Эдийн засгийн нөлөөллүүд</a:t>
            </a:r>
            <a:endParaRPr lang="en-CA" dirty="0"/>
          </a:p>
        </p:txBody>
      </p:sp>
    </p:spTree>
    <p:extLst>
      <p:ext uri="{BB962C8B-B14F-4D97-AF65-F5344CB8AC3E}">
        <p14:creationId xmlns:p14="http://schemas.microsoft.com/office/powerpoint/2010/main" xmlns="" val="3758994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mn-MN" sz="4000" dirty="0" smtClean="0"/>
              <a:t>ЮНЕСКО-гийн статистикийн хүрээлэнгйин шалгуур үзүүлэлтүүд</a:t>
            </a:r>
            <a:endParaRPr lang="en-GB" sz="4000" dirty="0"/>
          </a:p>
        </p:txBody>
      </p:sp>
      <p:sp>
        <p:nvSpPr>
          <p:cNvPr id="4" name="Content Placeholder 3"/>
          <p:cNvSpPr>
            <a:spLocks noGrp="1"/>
          </p:cNvSpPr>
          <p:nvPr>
            <p:ph idx="1"/>
          </p:nvPr>
        </p:nvSpPr>
        <p:spPr/>
        <p:txBody>
          <a:bodyPr/>
          <a:lstStyle/>
          <a:p>
            <a:r>
              <a:rPr lang="mn-MN" sz="2400" dirty="0" smtClean="0"/>
              <a:t>Докторын зэрэг, боловсролын түвшин, оюутны шилжилт хөдөлгөөн</a:t>
            </a:r>
          </a:p>
          <a:p>
            <a:r>
              <a:rPr lang="mn-MN" sz="2400" dirty="0" smtClean="0"/>
              <a:t>Хамтарсан зохиол бүтээлүүд</a:t>
            </a:r>
            <a:r>
              <a:rPr lang="en-CA" sz="2400" dirty="0" smtClean="0"/>
              <a:t>, </a:t>
            </a:r>
            <a:r>
              <a:rPr lang="mn-MN" sz="2400" dirty="0" smtClean="0"/>
              <a:t>патентууд</a:t>
            </a:r>
            <a:r>
              <a:rPr lang="en-CA" sz="2400" dirty="0" smtClean="0"/>
              <a:t>, </a:t>
            </a:r>
            <a:r>
              <a:rPr lang="mn-MN" sz="2400" dirty="0" smtClean="0"/>
              <a:t>худалдааны тэмдэг, загвар</a:t>
            </a:r>
            <a:endParaRPr lang="en-CA" sz="2400" dirty="0" smtClean="0"/>
          </a:p>
          <a:p>
            <a:r>
              <a:rPr lang="mn-MN" sz="2400" dirty="0" smtClean="0"/>
              <a:t>СХА-ын зардал</a:t>
            </a:r>
          </a:p>
          <a:p>
            <a:r>
              <a:rPr lang="mn-MN" sz="2400" dirty="0" smtClean="0"/>
              <a:t>Инноваци</a:t>
            </a:r>
            <a:r>
              <a:rPr lang="en-CA" sz="2400" dirty="0" smtClean="0"/>
              <a:t>(</a:t>
            </a:r>
            <a:r>
              <a:rPr lang="mn-MN" sz="2400" dirty="0" smtClean="0"/>
              <a:t>Жижиг дунд үйлдвэрлэл</a:t>
            </a:r>
            <a:r>
              <a:rPr lang="en-CA" sz="2400" dirty="0" smtClean="0"/>
              <a:t>) </a:t>
            </a:r>
            <a:r>
              <a:rPr lang="mn-MN" sz="2400" dirty="0" smtClean="0"/>
              <a:t>болон инновацийн зардал</a:t>
            </a:r>
            <a:endParaRPr lang="en-CA" sz="2400" dirty="0" smtClean="0"/>
          </a:p>
          <a:p>
            <a:r>
              <a:rPr lang="mn-MN" sz="2400" dirty="0" smtClean="0"/>
              <a:t>Өндөр өсөлттэй шинийг санаачлагч компаниуд</a:t>
            </a:r>
            <a:endParaRPr lang="en-CA" sz="2400" dirty="0"/>
          </a:p>
          <a:p>
            <a:r>
              <a:rPr lang="mn-MN" sz="2400" dirty="0" smtClean="0"/>
              <a:t>Хамтарсан хөрөнгө оруулалт</a:t>
            </a:r>
            <a:endParaRPr lang="en-CA" sz="2400" dirty="0"/>
          </a:p>
          <a:p>
            <a:r>
              <a:rPr lang="mn-MN" sz="2400" dirty="0" smtClean="0"/>
              <a:t>Мэдлэг шаардсан үйлчилгээнүүд</a:t>
            </a:r>
            <a:r>
              <a:rPr lang="en-CA" sz="2400" dirty="0" smtClean="0"/>
              <a:t> (</a:t>
            </a:r>
            <a:r>
              <a:rPr lang="mn-MN" sz="2400" dirty="0" smtClean="0"/>
              <a:t>боловсон хүчин болон экспорт</a:t>
            </a:r>
            <a:r>
              <a:rPr lang="en-CA" sz="2400" dirty="0" smtClean="0"/>
              <a:t>)</a:t>
            </a:r>
            <a:endParaRPr lang="en-CA" sz="2400" dirty="0"/>
          </a:p>
          <a:p>
            <a:r>
              <a:rPr lang="mn-MN" sz="2400" dirty="0" smtClean="0"/>
              <a:t>Дунд болон өндөр технологийн бүтээгдэхүүний экспорт</a:t>
            </a:r>
            <a:endParaRPr lang="en-CA" sz="2400" dirty="0"/>
          </a:p>
          <a:p>
            <a:endParaRPr lang="en-GB" dirty="0"/>
          </a:p>
        </p:txBody>
      </p:sp>
    </p:spTree>
    <p:extLst>
      <p:ext uri="{BB962C8B-B14F-4D97-AF65-F5344CB8AC3E}">
        <p14:creationId xmlns:p14="http://schemas.microsoft.com/office/powerpoint/2010/main" xmlns="" val="1917679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Бусад жишээнүүд</a:t>
            </a:r>
            <a:endParaRPr lang="en-GB" dirty="0"/>
          </a:p>
        </p:txBody>
      </p:sp>
      <p:pic>
        <p:nvPicPr>
          <p:cNvPr id="3074" name="Picture 2" descr="OECD Science, Technology and Industry Scoreboard 20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2586939"/>
            <a:ext cx="3124200" cy="420810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0400" y="1548938"/>
            <a:ext cx="3048000" cy="3925054"/>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91200" y="2209800"/>
            <a:ext cx="2971800" cy="4181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8240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mn-MN" dirty="0" smtClean="0"/>
              <a:t>ЮНЕСКО-гийн статистикийн хүрээлэнгйин тоо баримтууд</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2861871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mn-MN" altLang="en-US" dirty="0" smtClean="0"/>
              <a:t>Нийт хэдэн судлаач байна вэ</a:t>
            </a:r>
            <a:r>
              <a:rPr lang="en-US" altLang="en-US" dirty="0" smtClean="0"/>
              <a:t>?</a:t>
            </a:r>
            <a:br>
              <a:rPr lang="en-US" altLang="en-US" dirty="0" smtClean="0"/>
            </a:br>
            <a:r>
              <a:rPr lang="mn-MN" altLang="en-US" sz="2800" dirty="0" smtClean="0"/>
              <a:t>Дэлхий нийтийн судлаачдын тоо </a:t>
            </a:r>
            <a:r>
              <a:rPr lang="en-US" altLang="en-US" sz="2800" dirty="0" smtClean="0"/>
              <a:t>(in million</a:t>
            </a:r>
            <a:r>
              <a:rPr lang="de-DE" altLang="en-US" sz="2800" dirty="0" smtClean="0"/>
              <a:t>)</a:t>
            </a:r>
            <a:endParaRPr lang="en-US" altLang="en-US" sz="2800" dirty="0" smtClean="0"/>
          </a:p>
        </p:txBody>
      </p:sp>
      <p:sp>
        <p:nvSpPr>
          <p:cNvPr id="17411" name="Text Box 3"/>
          <p:cNvSpPr txBox="1">
            <a:spLocks noChangeArrowheads="1"/>
          </p:cNvSpPr>
          <p:nvPr/>
        </p:nvSpPr>
        <p:spPr bwMode="auto">
          <a:xfrm>
            <a:off x="412524" y="6530975"/>
            <a:ext cx="3276600"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Source: UIS, July 2013</a:t>
            </a:r>
            <a:endParaRPr lang="en-GB" altLang="en-US" sz="1200" dirty="0">
              <a:cs typeface="Times New Roman" pitchFamily="18" charset="0"/>
            </a:endParaRPr>
          </a:p>
        </p:txBody>
      </p:sp>
      <p:pic>
        <p:nvPicPr>
          <p:cNvPr id="1741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588359"/>
            <a:ext cx="8507413" cy="4942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rot="16200000">
            <a:off x="-366540" y="3795507"/>
            <a:ext cx="1785951" cy="338554"/>
          </a:xfrm>
          <a:prstGeom prst="rect">
            <a:avLst/>
          </a:prstGeom>
          <a:noFill/>
        </p:spPr>
        <p:txBody>
          <a:bodyPr wrap="square" rtlCol="0">
            <a:spAutoFit/>
          </a:bodyPr>
          <a:lstStyle/>
          <a:p>
            <a:r>
              <a:rPr lang="mn-MN" sz="1600" i="1" dirty="0" smtClean="0"/>
              <a:t>Судлаачид </a:t>
            </a:r>
            <a:r>
              <a:rPr lang="en-US" sz="1600" i="1" dirty="0" smtClean="0"/>
              <a:t>(</a:t>
            </a:r>
            <a:r>
              <a:rPr lang="mn-MN" sz="1600" i="1" dirty="0" smtClean="0"/>
              <a:t>сая</a:t>
            </a:r>
            <a:r>
              <a:rPr lang="en-US" sz="1600" i="1" dirty="0" smtClean="0"/>
              <a:t>)</a:t>
            </a:r>
            <a:endParaRPr lang="en-US" sz="1600" i="1" dirty="0"/>
          </a:p>
        </p:txBody>
      </p:sp>
      <p:sp>
        <p:nvSpPr>
          <p:cNvPr id="6" name="TextBox 5"/>
          <p:cNvSpPr txBox="1"/>
          <p:nvPr/>
        </p:nvSpPr>
        <p:spPr>
          <a:xfrm>
            <a:off x="5857884" y="6286520"/>
            <a:ext cx="2214578" cy="338554"/>
          </a:xfrm>
          <a:prstGeom prst="rect">
            <a:avLst/>
          </a:prstGeom>
          <a:noFill/>
        </p:spPr>
        <p:txBody>
          <a:bodyPr wrap="square" rtlCol="0">
            <a:spAutoFit/>
          </a:bodyPr>
          <a:lstStyle/>
          <a:p>
            <a:r>
              <a:rPr lang="mn-MN" sz="1600" i="1" dirty="0" smtClean="0"/>
              <a:t>Хөгжиж буй орнууд</a:t>
            </a:r>
            <a:endParaRPr lang="en-US" sz="1600" i="1" dirty="0"/>
          </a:p>
        </p:txBody>
      </p:sp>
      <p:sp>
        <p:nvSpPr>
          <p:cNvPr id="7" name="TextBox 6"/>
          <p:cNvSpPr txBox="1"/>
          <p:nvPr/>
        </p:nvSpPr>
        <p:spPr>
          <a:xfrm>
            <a:off x="2071670" y="6286520"/>
            <a:ext cx="2500330" cy="338554"/>
          </a:xfrm>
          <a:prstGeom prst="rect">
            <a:avLst/>
          </a:prstGeom>
          <a:noFill/>
        </p:spPr>
        <p:txBody>
          <a:bodyPr wrap="square" rtlCol="0">
            <a:spAutoFit/>
          </a:bodyPr>
          <a:lstStyle/>
          <a:p>
            <a:r>
              <a:rPr lang="mn-MN" sz="1600" i="1" dirty="0" smtClean="0"/>
              <a:t>Хөгжилтэй орнууд</a:t>
            </a:r>
            <a:endParaRPr lang="en-US" sz="1600" i="1" dirty="0"/>
          </a:p>
        </p:txBody>
      </p:sp>
    </p:spTree>
    <p:extLst>
      <p:ext uri="{BB962C8B-B14F-4D97-AF65-F5344CB8AC3E}">
        <p14:creationId xmlns:p14="http://schemas.microsoft.com/office/powerpoint/2010/main" xmlns="" val="7887564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mn-MN" altLang="en-US" dirty="0" smtClean="0"/>
              <a:t>Нийт хэдэн судлаач байна вэ</a:t>
            </a:r>
            <a:r>
              <a:rPr lang="en-US" altLang="en-US" dirty="0" smtClean="0"/>
              <a:t>?</a:t>
            </a:r>
            <a:br>
              <a:rPr lang="en-US" altLang="en-US" dirty="0" smtClean="0"/>
            </a:br>
            <a:r>
              <a:rPr lang="mn-MN" altLang="en-US" sz="2800" dirty="0" smtClean="0"/>
              <a:t>Дэлхий нийтийн судлаачдын тоо</a:t>
            </a:r>
            <a:endParaRPr lang="en-US" altLang="en-US" sz="2800" dirty="0" smtClean="0"/>
          </a:p>
        </p:txBody>
      </p:sp>
      <p:sp>
        <p:nvSpPr>
          <p:cNvPr id="18435" name="Text Box 3"/>
          <p:cNvSpPr txBox="1">
            <a:spLocks noChangeArrowheads="1"/>
          </p:cNvSpPr>
          <p:nvPr/>
        </p:nvSpPr>
        <p:spPr bwMode="auto">
          <a:xfrm>
            <a:off x="381000" y="6530975"/>
            <a:ext cx="3276600"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a:t>Source: UIS, July 2013</a:t>
            </a:r>
            <a:endParaRPr lang="en-GB" altLang="en-US" sz="1200">
              <a:cs typeface="Times New Roman" pitchFamily="18" charset="0"/>
            </a:endParaRPr>
          </a:p>
        </p:txBody>
      </p:sp>
      <p:pic>
        <p:nvPicPr>
          <p:cNvPr id="1843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58" y="1643050"/>
            <a:ext cx="8583613" cy="485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rot="16200000">
            <a:off x="-366540" y="3795507"/>
            <a:ext cx="1785951" cy="338554"/>
          </a:xfrm>
          <a:prstGeom prst="rect">
            <a:avLst/>
          </a:prstGeom>
          <a:noFill/>
        </p:spPr>
        <p:txBody>
          <a:bodyPr wrap="square" rtlCol="0">
            <a:spAutoFit/>
          </a:bodyPr>
          <a:lstStyle/>
          <a:p>
            <a:r>
              <a:rPr lang="mn-MN" sz="1600" i="1" dirty="0" smtClean="0"/>
              <a:t>Судлаачид </a:t>
            </a:r>
            <a:r>
              <a:rPr lang="en-US" sz="1600" i="1" dirty="0" smtClean="0"/>
              <a:t>(</a:t>
            </a:r>
            <a:r>
              <a:rPr lang="mn-MN" sz="1600" i="1" dirty="0" smtClean="0"/>
              <a:t>сая</a:t>
            </a:r>
            <a:r>
              <a:rPr lang="en-US" sz="1600" i="1" dirty="0" smtClean="0"/>
              <a:t>)</a:t>
            </a:r>
            <a:endParaRPr lang="en-US" sz="1600" i="1" dirty="0"/>
          </a:p>
        </p:txBody>
      </p:sp>
      <p:sp>
        <p:nvSpPr>
          <p:cNvPr id="6" name="TextBox 5"/>
          <p:cNvSpPr txBox="1"/>
          <p:nvPr/>
        </p:nvSpPr>
        <p:spPr>
          <a:xfrm>
            <a:off x="7429520" y="6273225"/>
            <a:ext cx="1714480" cy="523220"/>
          </a:xfrm>
          <a:prstGeom prst="rect">
            <a:avLst/>
          </a:prstGeom>
          <a:noFill/>
        </p:spPr>
        <p:txBody>
          <a:bodyPr wrap="square" rtlCol="0">
            <a:spAutoFit/>
          </a:bodyPr>
          <a:lstStyle/>
          <a:p>
            <a:pPr algn="ctr"/>
            <a:r>
              <a:rPr lang="mn-MN" sz="1400" i="1" dirty="0" smtClean="0"/>
              <a:t>Бусад хөгжиж буй орнууд</a:t>
            </a:r>
            <a:endParaRPr lang="en-US" sz="1400" i="1" dirty="0"/>
          </a:p>
        </p:txBody>
      </p:sp>
      <p:sp>
        <p:nvSpPr>
          <p:cNvPr id="7" name="TextBox 6"/>
          <p:cNvSpPr txBox="1"/>
          <p:nvPr/>
        </p:nvSpPr>
        <p:spPr>
          <a:xfrm>
            <a:off x="4071934" y="6334780"/>
            <a:ext cx="1928826" cy="523220"/>
          </a:xfrm>
          <a:prstGeom prst="rect">
            <a:avLst/>
          </a:prstGeom>
          <a:noFill/>
        </p:spPr>
        <p:txBody>
          <a:bodyPr wrap="square" rtlCol="0">
            <a:spAutoFit/>
          </a:bodyPr>
          <a:lstStyle/>
          <a:p>
            <a:pPr algn="ctr"/>
            <a:r>
              <a:rPr lang="mn-MN" sz="1400" i="1" dirty="0" smtClean="0"/>
              <a:t>Бусад хөгжилтэй </a:t>
            </a:r>
          </a:p>
          <a:p>
            <a:pPr algn="ctr"/>
            <a:r>
              <a:rPr lang="mn-MN" sz="1400" i="1" dirty="0" smtClean="0"/>
              <a:t>орнууд</a:t>
            </a:r>
            <a:endParaRPr lang="en-US" sz="1400" i="1" dirty="0"/>
          </a:p>
        </p:txBody>
      </p:sp>
      <p:sp>
        <p:nvSpPr>
          <p:cNvPr id="8" name="TextBox 7"/>
          <p:cNvSpPr txBox="1"/>
          <p:nvPr/>
        </p:nvSpPr>
        <p:spPr>
          <a:xfrm>
            <a:off x="1000100" y="6072206"/>
            <a:ext cx="1357322" cy="276999"/>
          </a:xfrm>
          <a:prstGeom prst="rect">
            <a:avLst/>
          </a:prstGeom>
          <a:noFill/>
        </p:spPr>
        <p:txBody>
          <a:bodyPr wrap="square" rtlCol="0">
            <a:spAutoFit/>
          </a:bodyPr>
          <a:lstStyle/>
          <a:p>
            <a:r>
              <a:rPr lang="mn-MN" sz="1200" dirty="0" smtClean="0"/>
              <a:t>Европын холбоо</a:t>
            </a:r>
            <a:endParaRPr lang="en-US" sz="1200" dirty="0"/>
          </a:p>
        </p:txBody>
      </p:sp>
      <p:sp>
        <p:nvSpPr>
          <p:cNvPr id="9" name="TextBox 8"/>
          <p:cNvSpPr txBox="1"/>
          <p:nvPr/>
        </p:nvSpPr>
        <p:spPr>
          <a:xfrm>
            <a:off x="2500298" y="6072206"/>
            <a:ext cx="857256" cy="276999"/>
          </a:xfrm>
          <a:prstGeom prst="rect">
            <a:avLst/>
          </a:prstGeom>
          <a:noFill/>
        </p:spPr>
        <p:txBody>
          <a:bodyPr wrap="square" rtlCol="0">
            <a:spAutoFit/>
          </a:bodyPr>
          <a:lstStyle/>
          <a:p>
            <a:r>
              <a:rPr lang="mn-MN" sz="1200" dirty="0" smtClean="0"/>
              <a:t>Америк</a:t>
            </a:r>
            <a:endParaRPr lang="en-US" sz="1200" dirty="0"/>
          </a:p>
        </p:txBody>
      </p:sp>
      <p:sp>
        <p:nvSpPr>
          <p:cNvPr id="10" name="TextBox 9"/>
          <p:cNvSpPr txBox="1"/>
          <p:nvPr/>
        </p:nvSpPr>
        <p:spPr>
          <a:xfrm>
            <a:off x="3643306" y="6072206"/>
            <a:ext cx="785818" cy="276999"/>
          </a:xfrm>
          <a:prstGeom prst="rect">
            <a:avLst/>
          </a:prstGeom>
          <a:noFill/>
        </p:spPr>
        <p:txBody>
          <a:bodyPr wrap="square" rtlCol="0">
            <a:spAutoFit/>
          </a:bodyPr>
          <a:lstStyle/>
          <a:p>
            <a:r>
              <a:rPr lang="mn-MN" sz="1200" dirty="0" smtClean="0"/>
              <a:t>Япон</a:t>
            </a:r>
            <a:endParaRPr lang="en-US" sz="1200" dirty="0"/>
          </a:p>
        </p:txBody>
      </p:sp>
      <p:sp>
        <p:nvSpPr>
          <p:cNvPr id="11" name="TextBox 10"/>
          <p:cNvSpPr txBox="1"/>
          <p:nvPr/>
        </p:nvSpPr>
        <p:spPr>
          <a:xfrm>
            <a:off x="6858016" y="6072206"/>
            <a:ext cx="785818" cy="276999"/>
          </a:xfrm>
          <a:prstGeom prst="rect">
            <a:avLst/>
          </a:prstGeom>
          <a:noFill/>
        </p:spPr>
        <p:txBody>
          <a:bodyPr wrap="square" rtlCol="0">
            <a:spAutoFit/>
          </a:bodyPr>
          <a:lstStyle/>
          <a:p>
            <a:r>
              <a:rPr lang="mn-MN" sz="1200" dirty="0" smtClean="0"/>
              <a:t>Хятад</a:t>
            </a:r>
            <a:endParaRPr lang="en-US" sz="1200" dirty="0"/>
          </a:p>
        </p:txBody>
      </p:sp>
    </p:spTree>
    <p:extLst>
      <p:ext uri="{BB962C8B-B14F-4D97-AF65-F5344CB8AC3E}">
        <p14:creationId xmlns:p14="http://schemas.microsoft.com/office/powerpoint/2010/main" xmlns="" val="4212666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0034" y="214290"/>
            <a:ext cx="8387556" cy="1151185"/>
          </a:xfrm>
        </p:spPr>
        <p:txBody>
          <a:bodyPr/>
          <a:lstStyle/>
          <a:p>
            <a:r>
              <a:rPr lang="mn-MN" altLang="en-US" sz="4000" dirty="0" smtClean="0"/>
              <a:t>Судлаачид аль бүсэд ихбайна вэ</a:t>
            </a:r>
            <a:r>
              <a:rPr lang="en-US" altLang="en-US" sz="4000" dirty="0" smtClean="0"/>
              <a:t>? </a:t>
            </a:r>
            <a:r>
              <a:rPr lang="en-GB" altLang="zh-CN" sz="2400" dirty="0" smtClean="0">
                <a:ea typeface="SimSun" pitchFamily="2" charset="-122"/>
              </a:rPr>
              <a:t/>
            </a:r>
            <a:br>
              <a:rPr lang="en-GB" altLang="zh-CN" sz="2400" dirty="0" smtClean="0">
                <a:ea typeface="SimSun" pitchFamily="2" charset="-122"/>
              </a:rPr>
            </a:br>
            <a:r>
              <a:rPr lang="mn-MN" altLang="zh-CN" sz="2800" dirty="0" smtClean="0">
                <a:ea typeface="SimSun" pitchFamily="2" charset="-122"/>
              </a:rPr>
              <a:t>Судлаачдын байршил </a:t>
            </a:r>
            <a:r>
              <a:rPr lang="en-GB" altLang="zh-CN" sz="2800" dirty="0" smtClean="0">
                <a:ea typeface="SimSun" pitchFamily="2" charset="-122"/>
              </a:rPr>
              <a:t>, 2002, 2007 and 2009 (%)</a:t>
            </a:r>
            <a:endParaRPr lang="en-GB" altLang="en-US" sz="2800" dirty="0" smtClean="0">
              <a:ea typeface="SimSun" pitchFamily="2" charset="-122"/>
            </a:endParaRPr>
          </a:p>
        </p:txBody>
      </p:sp>
      <p:sp>
        <p:nvSpPr>
          <p:cNvPr id="19459" name="Text Box 5"/>
          <p:cNvSpPr txBox="1">
            <a:spLocks noChangeArrowheads="1"/>
          </p:cNvSpPr>
          <p:nvPr/>
        </p:nvSpPr>
        <p:spPr bwMode="auto">
          <a:xfrm>
            <a:off x="443027" y="6530975"/>
            <a:ext cx="2224087"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a:t>Source: UIS, July 2013</a:t>
            </a:r>
            <a:endParaRPr lang="en-GB" altLang="en-US" sz="1200">
              <a:cs typeface="Times New Roman" pitchFamily="18" charset="0"/>
            </a:endParaRPr>
          </a:p>
        </p:txBody>
      </p:sp>
      <p:pic>
        <p:nvPicPr>
          <p:cNvPr id="1946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844" y="1577731"/>
            <a:ext cx="4425950" cy="2519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93440" y="1515608"/>
            <a:ext cx="4031498" cy="2446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2"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57554" y="4143380"/>
            <a:ext cx="4421188" cy="2545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642910" y="4714884"/>
            <a:ext cx="2357454" cy="1631216"/>
          </a:xfrm>
          <a:prstGeom prst="rect">
            <a:avLst/>
          </a:prstGeom>
          <a:noFill/>
        </p:spPr>
        <p:txBody>
          <a:bodyPr wrap="square" rtlCol="0">
            <a:spAutoFit/>
          </a:bodyPr>
          <a:lstStyle/>
          <a:p>
            <a:r>
              <a:rPr lang="de-DE" sz="1000" dirty="0" smtClean="0"/>
              <a:t>North America </a:t>
            </a:r>
            <a:r>
              <a:rPr lang="en-US" sz="1000" dirty="0" smtClean="0"/>
              <a:t>– </a:t>
            </a:r>
            <a:r>
              <a:rPr lang="mn-MN" sz="1000" dirty="0" smtClean="0"/>
              <a:t>Хойд Америк</a:t>
            </a:r>
          </a:p>
          <a:p>
            <a:r>
              <a:rPr lang="de-DE" sz="1000" dirty="0" smtClean="0"/>
              <a:t>Latin America and Caribbean</a:t>
            </a:r>
            <a:r>
              <a:rPr lang="mn-MN" sz="1000" dirty="0" smtClean="0"/>
              <a:t> – Латин Америк болон Карибын тэнгисийн орнууд</a:t>
            </a:r>
            <a:endParaRPr lang="de-DE" sz="1000" dirty="0" smtClean="0"/>
          </a:p>
          <a:p>
            <a:r>
              <a:rPr lang="de-DE" sz="1000" dirty="0" smtClean="0"/>
              <a:t>Africa</a:t>
            </a:r>
            <a:r>
              <a:rPr lang="mn-MN" sz="1000" dirty="0" smtClean="0"/>
              <a:t> - Африк</a:t>
            </a:r>
            <a:endParaRPr lang="de-DE" sz="1000" dirty="0" smtClean="0"/>
          </a:p>
          <a:p>
            <a:r>
              <a:rPr lang="de-DE" sz="1000" dirty="0" smtClean="0"/>
              <a:t>Oceania</a:t>
            </a:r>
            <a:r>
              <a:rPr lang="mn-MN" sz="1000" dirty="0" smtClean="0"/>
              <a:t> -</a:t>
            </a:r>
            <a:r>
              <a:rPr lang="de-DE" sz="1000" dirty="0" smtClean="0"/>
              <a:t> </a:t>
            </a:r>
            <a:r>
              <a:rPr lang="mn-MN" sz="1000" dirty="0" smtClean="0"/>
              <a:t>Номхон далайн орнууд </a:t>
            </a:r>
            <a:r>
              <a:rPr lang="de-DE" sz="1000" dirty="0" smtClean="0"/>
              <a:t>Asia</a:t>
            </a:r>
            <a:r>
              <a:rPr lang="mn-MN" sz="1000" dirty="0" smtClean="0"/>
              <a:t> - Ази</a:t>
            </a:r>
            <a:endParaRPr lang="de-DE" sz="1000" dirty="0" smtClean="0"/>
          </a:p>
          <a:p>
            <a:r>
              <a:rPr lang="de-DE" sz="1000" dirty="0" smtClean="0"/>
              <a:t>Europe </a:t>
            </a:r>
            <a:r>
              <a:rPr lang="mn-MN" sz="1000" dirty="0" smtClean="0"/>
              <a:t>– Европ</a:t>
            </a:r>
          </a:p>
          <a:p>
            <a:endParaRPr lang="mn-MN" sz="1000" dirty="0" smtClean="0"/>
          </a:p>
          <a:p>
            <a:r>
              <a:rPr lang="de-DE" sz="1000" dirty="0" smtClean="0"/>
              <a:t>Million </a:t>
            </a:r>
            <a:r>
              <a:rPr lang="mn-MN" sz="1000" dirty="0" smtClean="0"/>
              <a:t>- Сая</a:t>
            </a:r>
            <a:endParaRPr lang="en-US" sz="1000" dirty="0"/>
          </a:p>
        </p:txBody>
      </p:sp>
    </p:spTree>
    <p:extLst>
      <p:ext uri="{BB962C8B-B14F-4D97-AF65-F5344CB8AC3E}">
        <p14:creationId xmlns:p14="http://schemas.microsoft.com/office/powerpoint/2010/main" xmlns="" val="195624136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5989" y="0"/>
            <a:ext cx="8578850" cy="1447800"/>
          </a:xfrm>
        </p:spPr>
        <p:txBody>
          <a:bodyPr/>
          <a:lstStyle/>
          <a:p>
            <a:r>
              <a:rPr lang="mn-MN" altLang="en-US" sz="3400" dirty="0" smtClean="0"/>
              <a:t>Аль улсад судлаачид их байна вэ</a:t>
            </a:r>
            <a:r>
              <a:rPr lang="en-US" altLang="en-US" sz="3400" dirty="0" smtClean="0"/>
              <a:t>?</a:t>
            </a:r>
            <a:br>
              <a:rPr lang="en-US" altLang="en-US" sz="3400" dirty="0" smtClean="0"/>
            </a:br>
            <a:r>
              <a:rPr lang="mn-MN" altLang="en-US" sz="2800" dirty="0" smtClean="0"/>
              <a:t>Судлаачдын тоо</a:t>
            </a:r>
            <a:r>
              <a:rPr lang="en-US" altLang="en-US" sz="2800" dirty="0" smtClean="0"/>
              <a:t>, 2011 o</a:t>
            </a:r>
            <a:r>
              <a:rPr lang="mn-MN" altLang="en-US" sz="2800" dirty="0" smtClean="0"/>
              <a:t>н</a:t>
            </a:r>
            <a:endParaRPr lang="en-GB" altLang="en-US" sz="2800" dirty="0" smtClean="0"/>
          </a:p>
        </p:txBody>
      </p:sp>
      <p:sp>
        <p:nvSpPr>
          <p:cNvPr id="20483" name="Text Box 3"/>
          <p:cNvSpPr txBox="1">
            <a:spLocks noChangeArrowheads="1"/>
          </p:cNvSpPr>
          <p:nvPr/>
        </p:nvSpPr>
        <p:spPr bwMode="auto">
          <a:xfrm>
            <a:off x="502820" y="6530975"/>
            <a:ext cx="2224087"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a:t>Source: UIS, July 2013</a:t>
            </a:r>
            <a:endParaRPr lang="en-GB" altLang="en-US" sz="1200">
              <a:cs typeface="Times New Roman" pitchFamily="18" charset="0"/>
            </a:endParaRPr>
          </a:p>
        </p:txBody>
      </p:sp>
      <p:sp>
        <p:nvSpPr>
          <p:cNvPr id="20484" name="Text Box 4"/>
          <p:cNvSpPr txBox="1">
            <a:spLocks noChangeArrowheads="1"/>
          </p:cNvSpPr>
          <p:nvPr/>
        </p:nvSpPr>
        <p:spPr bwMode="auto">
          <a:xfrm>
            <a:off x="3836988" y="6357938"/>
            <a:ext cx="5113337" cy="4603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a:t>Note: -1 = 2010, -2 = 2009, -3 = 2008, -4 = 2007, -5 = 2006, -6 = 2005. Data in this graph are based on FTE data.</a:t>
            </a:r>
          </a:p>
        </p:txBody>
      </p:sp>
      <p:pic>
        <p:nvPicPr>
          <p:cNvPr id="20485"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34" y="1357298"/>
            <a:ext cx="8431856" cy="468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71472" y="4572008"/>
            <a:ext cx="2357454" cy="1938992"/>
          </a:xfrm>
          <a:prstGeom prst="rect">
            <a:avLst/>
          </a:prstGeom>
          <a:noFill/>
        </p:spPr>
        <p:txBody>
          <a:bodyPr wrap="square" rtlCol="0">
            <a:spAutoFit/>
          </a:bodyPr>
          <a:lstStyle/>
          <a:p>
            <a:r>
              <a:rPr lang="de-DE" sz="1000" dirty="0" smtClean="0"/>
              <a:t>United Kingdom </a:t>
            </a:r>
            <a:r>
              <a:rPr lang="mn-MN" sz="1000" dirty="0" smtClean="0"/>
              <a:t>- Их Британи</a:t>
            </a:r>
          </a:p>
          <a:p>
            <a:r>
              <a:rPr lang="de-DE" sz="1000" dirty="0" smtClean="0"/>
              <a:t>Republic of Korea </a:t>
            </a:r>
            <a:r>
              <a:rPr lang="en-US" sz="1000" dirty="0" smtClean="0"/>
              <a:t>– </a:t>
            </a:r>
            <a:r>
              <a:rPr lang="mn-MN" sz="1000" dirty="0" smtClean="0"/>
              <a:t>БНСУ</a:t>
            </a:r>
          </a:p>
          <a:p>
            <a:r>
              <a:rPr lang="de-DE" sz="1000" dirty="0" smtClean="0"/>
              <a:t>German</a:t>
            </a:r>
            <a:r>
              <a:rPr lang="en-US" sz="1000" dirty="0" smtClean="0"/>
              <a:t>y</a:t>
            </a:r>
            <a:r>
              <a:rPr lang="mn-MN" sz="1000" dirty="0" smtClean="0"/>
              <a:t>– Герман</a:t>
            </a:r>
          </a:p>
          <a:p>
            <a:r>
              <a:rPr lang="mn-MN" sz="1000" dirty="0" smtClean="0"/>
              <a:t>Америк болон </a:t>
            </a:r>
            <a:endParaRPr lang="de-DE" sz="1000" dirty="0" smtClean="0"/>
          </a:p>
          <a:p>
            <a:r>
              <a:rPr lang="de-DE" sz="1000" dirty="0" smtClean="0"/>
              <a:t>France</a:t>
            </a:r>
            <a:r>
              <a:rPr lang="mn-MN" sz="1000" dirty="0" smtClean="0"/>
              <a:t> - Франц </a:t>
            </a:r>
            <a:endParaRPr lang="de-DE" sz="1000" dirty="0" smtClean="0"/>
          </a:p>
          <a:p>
            <a:r>
              <a:rPr lang="de-DE" sz="1000" dirty="0" smtClean="0"/>
              <a:t>India</a:t>
            </a:r>
            <a:r>
              <a:rPr lang="mn-MN" sz="1000" dirty="0" smtClean="0"/>
              <a:t> –</a:t>
            </a:r>
            <a:r>
              <a:rPr lang="de-DE" sz="1000" dirty="0" smtClean="0"/>
              <a:t> </a:t>
            </a:r>
            <a:r>
              <a:rPr lang="mn-MN" sz="1000" dirty="0" smtClean="0"/>
              <a:t>Энэтхэг </a:t>
            </a:r>
            <a:endParaRPr lang="en-US" sz="1000" dirty="0" smtClean="0"/>
          </a:p>
          <a:p>
            <a:r>
              <a:rPr lang="de-DE" sz="1000" dirty="0" smtClean="0"/>
              <a:t>Canada</a:t>
            </a:r>
            <a:r>
              <a:rPr lang="mn-MN" sz="1000" dirty="0" smtClean="0"/>
              <a:t> - Канад </a:t>
            </a:r>
            <a:endParaRPr lang="de-DE" sz="1000" dirty="0" smtClean="0"/>
          </a:p>
          <a:p>
            <a:r>
              <a:rPr lang="de-DE" sz="1000" dirty="0" smtClean="0"/>
              <a:t>Russian federation </a:t>
            </a:r>
            <a:r>
              <a:rPr lang="mn-MN" sz="1000" dirty="0" smtClean="0"/>
              <a:t>– ОХУ</a:t>
            </a:r>
          </a:p>
          <a:p>
            <a:r>
              <a:rPr lang="en-US" sz="1000" dirty="0" smtClean="0"/>
              <a:t>United States</a:t>
            </a:r>
            <a:r>
              <a:rPr lang="de-DE" sz="1000" dirty="0" smtClean="0"/>
              <a:t> </a:t>
            </a:r>
            <a:r>
              <a:rPr lang="mn-MN" sz="1000" dirty="0" smtClean="0"/>
              <a:t>– АНУ</a:t>
            </a:r>
            <a:endParaRPr lang="en-US" sz="1000" dirty="0" smtClean="0"/>
          </a:p>
          <a:p>
            <a:r>
              <a:rPr lang="en-US" sz="1000" dirty="0" smtClean="0"/>
              <a:t>Japan</a:t>
            </a:r>
            <a:r>
              <a:rPr lang="mn-MN" sz="1000" dirty="0" smtClean="0"/>
              <a:t> - Япон</a:t>
            </a:r>
            <a:br>
              <a:rPr lang="mn-MN" sz="1000" dirty="0" smtClean="0"/>
            </a:br>
            <a:r>
              <a:rPr lang="en-US" sz="1000" dirty="0" smtClean="0"/>
              <a:t>China</a:t>
            </a:r>
            <a:r>
              <a:rPr lang="mn-MN" sz="1000" dirty="0" smtClean="0"/>
              <a:t> – Хятад </a:t>
            </a:r>
            <a:endParaRPr lang="en-US" sz="1000" dirty="0" smtClean="0"/>
          </a:p>
          <a:p>
            <a:endParaRPr lang="en-US" sz="1000" dirty="0"/>
          </a:p>
        </p:txBody>
      </p:sp>
    </p:spTree>
    <p:extLst>
      <p:ext uri="{BB962C8B-B14F-4D97-AF65-F5344CB8AC3E}">
        <p14:creationId xmlns:p14="http://schemas.microsoft.com/office/powerpoint/2010/main" xmlns="" val="3581430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Судлаачдын тоо Монгол улсад</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686034144"/>
              </p:ext>
            </p:extLst>
          </p:nvPr>
        </p:nvGraphicFramePr>
        <p:xfrm>
          <a:off x="457200" y="16002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61046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Шинжлэх ухаан, технологи ба инноваци</a:t>
            </a:r>
            <a:r>
              <a:rPr lang="en-GB" dirty="0" smtClean="0"/>
              <a:t>? (1)</a:t>
            </a:r>
            <a:endParaRPr lang="en-GB" dirty="0"/>
          </a:p>
        </p:txBody>
      </p:sp>
      <p:sp>
        <p:nvSpPr>
          <p:cNvPr id="3" name="Content Placeholder 2"/>
          <p:cNvSpPr>
            <a:spLocks noGrp="1"/>
          </p:cNvSpPr>
          <p:nvPr>
            <p:ph idx="1"/>
          </p:nvPr>
        </p:nvSpPr>
        <p:spPr>
          <a:xfrm>
            <a:off x="500034" y="1000108"/>
            <a:ext cx="8229600" cy="5130817"/>
          </a:xfrm>
        </p:spPr>
        <p:txBody>
          <a:bodyPr/>
          <a:lstStyle/>
          <a:p>
            <a:pPr marL="0" indent="0">
              <a:buNone/>
            </a:pPr>
            <a:endParaRPr lang="mn-MN" dirty="0" smtClean="0"/>
          </a:p>
          <a:p>
            <a:pPr marL="0" indent="0">
              <a:buNone/>
            </a:pPr>
            <a:r>
              <a:rPr lang="mn-MN" sz="2400" dirty="0" smtClean="0"/>
              <a:t>Америкийн харах өнцөг</a:t>
            </a:r>
            <a:r>
              <a:rPr lang="en-CA" sz="2400" dirty="0" smtClean="0"/>
              <a:t>:</a:t>
            </a:r>
            <a:endParaRPr lang="mn-MN" sz="2400" dirty="0" smtClean="0"/>
          </a:p>
          <a:p>
            <a:pPr marL="0" indent="0">
              <a:buNone/>
            </a:pPr>
            <a:r>
              <a:rPr lang="mn-MN" sz="2400" dirty="0" smtClean="0"/>
              <a:t>Бид үйлдвэрүүд болон ажилчид зав чөлөөгүйгээр эрин зууныг тодорхойлох өндөр технологийн бүтээгдэхүүнүүдийг үйлдвэрлэдэг ирээдүйг бий болгох шаардлагатай. Үүний тулд суурь шинжлэх ухаан, инженерчлэлийн судалгаа шинжилгээ болон технологийн хөгжилд үргэлжлүүлэн хөрөнгө оруулалт хийж үүгээр дамжуулан шинэ бүтээгдэхүүн, шинэ үйл ажиллагаа, шинэ үйлдвэрүүдийг бий болгох хэрэгтэй.  Инноваци нь өнөөдөр бидэнд бүхнээс илүү чухал. Энэ нь бидэнд өндөр цалин, хувийн байгууллагуудад ажлын байрыг бий болгох гол түлхүүр юм. </a:t>
            </a:r>
            <a:endParaRPr lang="en-CA" sz="2400" dirty="0" smtClean="0"/>
          </a:p>
          <a:p>
            <a:pPr marL="0" indent="0" algn="r">
              <a:buNone/>
            </a:pPr>
            <a:r>
              <a:rPr lang="mn-MN" sz="2400" dirty="0" smtClean="0"/>
              <a:t>АНУ-ын ерөнхийлөгч Б. Обама</a:t>
            </a:r>
            <a:r>
              <a:rPr lang="en-CA" sz="2400" dirty="0" smtClean="0"/>
              <a:t>, 2012</a:t>
            </a:r>
            <a:r>
              <a:rPr lang="mn-MN" sz="2400" dirty="0" smtClean="0"/>
              <a:t> оны 2 сар</a:t>
            </a:r>
            <a:r>
              <a:rPr lang="en-CA" sz="2400" dirty="0" smtClean="0"/>
              <a:t> </a:t>
            </a:r>
            <a:endParaRPr lang="en-GB" sz="2400" dirty="0" smtClean="0"/>
          </a:p>
          <a:p>
            <a:pPr marL="0" indent="0">
              <a:buNone/>
            </a:pPr>
            <a:endParaRPr lang="en-GB" sz="2400" dirty="0"/>
          </a:p>
        </p:txBody>
      </p:sp>
    </p:spTree>
    <p:extLst>
      <p:ext uri="{BB962C8B-B14F-4D97-AF65-F5344CB8AC3E}">
        <p14:creationId xmlns:p14="http://schemas.microsoft.com/office/powerpoint/2010/main" xmlns="" val="112077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457199" y="76201"/>
            <a:ext cx="8686801" cy="1142999"/>
          </a:xfrm>
        </p:spPr>
        <p:txBody>
          <a:bodyPr/>
          <a:lstStyle/>
          <a:p>
            <a:r>
              <a:rPr lang="mn-MN" altLang="en-US" dirty="0" smtClean="0"/>
              <a:t/>
            </a:r>
            <a:br>
              <a:rPr lang="mn-MN" altLang="en-US" dirty="0" smtClean="0"/>
            </a:br>
            <a:r>
              <a:rPr lang="mn-MN" altLang="en-US" dirty="0" smtClean="0"/>
              <a:t>Судлаачдын тоо</a:t>
            </a:r>
            <a:r>
              <a:rPr lang="en-GB" altLang="en-US" dirty="0" smtClean="0"/>
              <a:t> </a:t>
            </a:r>
            <a:r>
              <a:rPr lang="mn-MN" altLang="en-US" dirty="0" smtClean="0"/>
              <a:t>сая хүн тутамд</a:t>
            </a:r>
            <a:endParaRPr lang="en-GB" alt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4542" y="1524000"/>
            <a:ext cx="862617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62565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432" y="1522865"/>
            <a:ext cx="8628147" cy="4954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mn-MN" altLang="en-US" dirty="0" smtClean="0"/>
              <a:t/>
            </a:r>
            <a:br>
              <a:rPr lang="mn-MN" altLang="en-US" dirty="0" smtClean="0"/>
            </a:br>
            <a:r>
              <a:rPr lang="mn-MN" altLang="en-US" dirty="0" smtClean="0"/>
              <a:t>Сая хүнд ноогдох судлаачдын тоо </a:t>
            </a:r>
            <a:r>
              <a:rPr lang="en-US" altLang="en-US" sz="2000" dirty="0" smtClean="0"/>
              <a:t>(</a:t>
            </a:r>
            <a:r>
              <a:rPr lang="mn-MN" sz="2000" b="1" dirty="0" smtClean="0"/>
              <a:t>Бүтэн цагаар ажилласан хүний тоонд шилжүүлсэн утга - БЦАХТШУ</a:t>
            </a:r>
            <a:r>
              <a:rPr lang="en-US" altLang="en-US" sz="2000" dirty="0" smtClean="0"/>
              <a:t>)</a:t>
            </a:r>
            <a:endParaRPr lang="en-GB" altLang="en-US" sz="2000" dirty="0" smtClean="0"/>
          </a:p>
        </p:txBody>
      </p:sp>
    </p:spTree>
    <p:extLst>
      <p:ext uri="{BB962C8B-B14F-4D97-AF65-F5344CB8AC3E}">
        <p14:creationId xmlns:p14="http://schemas.microsoft.com/office/powerpoint/2010/main" xmlns="" val="16346842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mn-MN" altLang="en-US" dirty="0" smtClean="0"/>
              <a:t>Сая хүн тутамд ноогдох судлаачдын тоо Монгол Улсад</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487759183"/>
              </p:ext>
            </p:extLst>
          </p:nvPr>
        </p:nvGraphicFramePr>
        <p:xfrm>
          <a:off x="457200" y="1600200"/>
          <a:ext cx="8458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77177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457200" y="76201"/>
            <a:ext cx="8686800" cy="1142999"/>
          </a:xfrm>
        </p:spPr>
        <p:txBody>
          <a:bodyPr/>
          <a:lstStyle/>
          <a:p>
            <a:r>
              <a:rPr lang="mn-MN" altLang="en-US" dirty="0" smtClean="0"/>
              <a:t>Эмэгтэй судлаачдын эзлэх хувь</a:t>
            </a:r>
            <a:endParaRPr lang="en-GB" altLang="en-US"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295" y="1518102"/>
            <a:ext cx="8627428" cy="4958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42580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altLang="en-US" dirty="0" smtClean="0"/>
              <a:t>Эмэгтэй судлаачдын эзлэх хувь</a:t>
            </a:r>
            <a:br>
              <a:rPr lang="mn-MN" altLang="en-US" dirty="0" smtClean="0"/>
            </a:br>
            <a:r>
              <a:rPr lang="mn-MN" dirty="0" smtClean="0"/>
              <a:t>Монгол Улсад</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53782603"/>
              </p:ext>
            </p:extLst>
          </p:nvPr>
        </p:nvGraphicFramePr>
        <p:xfrm>
          <a:off x="457200" y="1600200"/>
          <a:ext cx="85344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16888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Эрэгтэй, эмэгтэй судлаачдын тоо</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28699483"/>
              </p:ext>
            </p:extLst>
          </p:nvPr>
        </p:nvGraphicFramePr>
        <p:xfrm>
          <a:off x="428596" y="1500174"/>
          <a:ext cx="8229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33400" y="6324600"/>
            <a:ext cx="8458200" cy="461665"/>
          </a:xfrm>
          <a:prstGeom prst="rect">
            <a:avLst/>
          </a:prstGeom>
          <a:noFill/>
        </p:spPr>
        <p:txBody>
          <a:bodyPr wrap="square" rtlCol="0">
            <a:spAutoFit/>
          </a:bodyPr>
          <a:lstStyle/>
          <a:p>
            <a:r>
              <a:rPr lang="mn-MN" sz="1200" dirty="0" smtClean="0">
                <a:effectLst/>
              </a:rPr>
              <a:t>Тэмдэглэл</a:t>
            </a:r>
            <a:r>
              <a:rPr lang="en-CA" sz="1200" dirty="0" smtClean="0">
                <a:effectLst/>
              </a:rPr>
              <a:t>: </a:t>
            </a:r>
            <a:r>
              <a:rPr lang="mn-MN" sz="1200" dirty="0" smtClean="0">
                <a:effectLst/>
              </a:rPr>
              <a:t>Боловсролын түвшний мэдээ мэдээллийн х</a:t>
            </a:r>
            <a:r>
              <a:rPr lang="mn-MN" sz="1200" dirty="0" smtClean="0"/>
              <a:t>увийг тооцоход ашигласан тоо баримтууд нь дэлхий даяар </a:t>
            </a:r>
            <a:r>
              <a:rPr lang="mn-MN" sz="1200" b="1" dirty="0" smtClean="0">
                <a:solidFill>
                  <a:srgbClr val="FF0000"/>
                </a:solidFill>
              </a:rPr>
              <a:t>дээд боловсролын хүрээ нь</a:t>
            </a:r>
            <a:r>
              <a:rPr lang="en-US" sz="1200" b="1" dirty="0" smtClean="0">
                <a:solidFill>
                  <a:srgbClr val="FF0000"/>
                </a:solidFill>
              </a:rPr>
              <a:t>?</a:t>
            </a:r>
            <a:r>
              <a:rPr lang="mn-MN" sz="1200" b="1" dirty="0" smtClean="0">
                <a:solidFill>
                  <a:srgbClr val="FF0000"/>
                </a:solidFill>
              </a:rPr>
              <a:t> </a:t>
            </a:r>
            <a:r>
              <a:rPr lang="mn-MN" sz="1200" dirty="0" smtClean="0"/>
              <a:t>60 хувийг эзэлдэг 96 орныг хамарсан.</a:t>
            </a:r>
            <a:endParaRPr lang="en-GB" sz="1200" dirty="0">
              <a:effectLst/>
            </a:endParaRPr>
          </a:p>
        </p:txBody>
      </p:sp>
    </p:spTree>
    <p:extLst>
      <p:ext uri="{BB962C8B-B14F-4D97-AF65-F5344CB8AC3E}">
        <p14:creationId xmlns:p14="http://schemas.microsoft.com/office/powerpoint/2010/main" xmlns="" val="1634372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Шинжлэх ухааны салбарууд Монгол улсад</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648928910"/>
              </p:ext>
            </p:extLst>
          </p:nvPr>
        </p:nvGraphicFramePr>
        <p:xfrm>
          <a:off x="457200" y="1600200"/>
          <a:ext cx="85344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28722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Судлаачид боловсролын түвшингээр Монгол улсад</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885113351"/>
              </p:ext>
            </p:extLst>
          </p:nvPr>
        </p:nvGraphicFramePr>
        <p:xfrm>
          <a:off x="457200" y="1600200"/>
          <a:ext cx="84582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85724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mn-MN" altLang="en-US" sz="3200" dirty="0" smtClean="0"/>
              <a:t>СХА-д зарцуулсан дотоодын нийт зардал</a:t>
            </a:r>
            <a:r>
              <a:rPr lang="en-US" altLang="en-US" sz="3200" dirty="0" smtClean="0"/>
              <a:t> (GERD) </a:t>
            </a:r>
            <a:r>
              <a:rPr lang="mn-MN" altLang="en-US" sz="3200" dirty="0" smtClean="0"/>
              <a:t>дэлхий даяар</a:t>
            </a:r>
            <a:endParaRPr lang="en-US" altLang="en-US" sz="3200" dirty="0" smtClean="0"/>
          </a:p>
        </p:txBody>
      </p:sp>
      <p:sp>
        <p:nvSpPr>
          <p:cNvPr id="27651" name="Text Box 3"/>
          <p:cNvSpPr txBox="1">
            <a:spLocks noChangeArrowheads="1"/>
          </p:cNvSpPr>
          <p:nvPr/>
        </p:nvSpPr>
        <p:spPr bwMode="auto">
          <a:xfrm>
            <a:off x="571472" y="6286520"/>
            <a:ext cx="2071702"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Source: UIS, July 2013</a:t>
            </a:r>
            <a:endParaRPr lang="en-GB" altLang="en-US" sz="1200" dirty="0">
              <a:cs typeface="Times New Roman" pitchFamily="18" charset="0"/>
            </a:endParaRPr>
          </a:p>
        </p:txBody>
      </p:sp>
      <p:sp>
        <p:nvSpPr>
          <p:cNvPr id="30724" name="Text Box 5"/>
          <p:cNvSpPr txBox="1">
            <a:spLocks noChangeArrowheads="1"/>
          </p:cNvSpPr>
          <p:nvPr/>
        </p:nvSpPr>
        <p:spPr bwMode="auto">
          <a:xfrm>
            <a:off x="2714612" y="6286520"/>
            <a:ext cx="4392612" cy="41549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spcBef>
                <a:spcPct val="50000"/>
              </a:spcBef>
              <a:defRPr/>
            </a:pPr>
            <a:r>
              <a:rPr lang="mn-MN" sz="1050" dirty="0" smtClean="0">
                <a:cs typeface="Times New Roman" pitchFamily="18" charset="0"/>
              </a:rPr>
              <a:t>Америк долларын худалдан авах чадварын харьцаагаар тооцсон -  </a:t>
            </a:r>
            <a:r>
              <a:rPr lang="en-US" sz="1050" dirty="0" smtClean="0">
                <a:cs typeface="Times New Roman" pitchFamily="18" charset="0"/>
              </a:rPr>
              <a:t>Figures are in Purchasing Power Parity Dollars (PPP$)</a:t>
            </a:r>
            <a:endParaRPr lang="en-GB" sz="1050" dirty="0" smtClean="0">
              <a:cs typeface="Times New Roman" pitchFamily="18" charset="0"/>
            </a:endParaRPr>
          </a:p>
        </p:txBody>
      </p:sp>
      <p:pic>
        <p:nvPicPr>
          <p:cNvPr id="27653"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34" y="1428736"/>
            <a:ext cx="8431213" cy="4824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rot="16200000">
            <a:off x="-1064967" y="3279489"/>
            <a:ext cx="3286149" cy="584775"/>
          </a:xfrm>
          <a:prstGeom prst="rect">
            <a:avLst/>
          </a:prstGeom>
          <a:noFill/>
        </p:spPr>
        <p:txBody>
          <a:bodyPr wrap="square" rtlCol="0">
            <a:spAutoFit/>
          </a:bodyPr>
          <a:lstStyle/>
          <a:p>
            <a:r>
              <a:rPr lang="mn-MN" altLang="en-US" sz="1600" dirty="0" smtClean="0"/>
              <a:t>СХА-д зарцуулсан дотоодын нийт зардал</a:t>
            </a:r>
            <a:r>
              <a:rPr lang="mn-MN" sz="1600" i="1" dirty="0" smtClean="0"/>
              <a:t> </a:t>
            </a:r>
            <a:r>
              <a:rPr lang="en-US" sz="1600" i="1" dirty="0" smtClean="0"/>
              <a:t>(</a:t>
            </a:r>
            <a:r>
              <a:rPr lang="mn-MN" sz="1600" i="1" dirty="0" smtClean="0"/>
              <a:t>тэр бум</a:t>
            </a:r>
            <a:r>
              <a:rPr lang="en-US" sz="1600" i="1" dirty="0" smtClean="0"/>
              <a:t>)</a:t>
            </a:r>
            <a:endParaRPr lang="en-US" sz="1600" i="1" dirty="0"/>
          </a:p>
        </p:txBody>
      </p:sp>
      <p:sp>
        <p:nvSpPr>
          <p:cNvPr id="7" name="TextBox 6"/>
          <p:cNvSpPr txBox="1"/>
          <p:nvPr/>
        </p:nvSpPr>
        <p:spPr>
          <a:xfrm>
            <a:off x="5857884" y="5929330"/>
            <a:ext cx="2214578" cy="338554"/>
          </a:xfrm>
          <a:prstGeom prst="rect">
            <a:avLst/>
          </a:prstGeom>
          <a:noFill/>
        </p:spPr>
        <p:txBody>
          <a:bodyPr wrap="square" rtlCol="0">
            <a:spAutoFit/>
          </a:bodyPr>
          <a:lstStyle/>
          <a:p>
            <a:r>
              <a:rPr lang="mn-MN" sz="1600" i="1" dirty="0" smtClean="0"/>
              <a:t>Хөгжиж буй орнууд</a:t>
            </a:r>
            <a:endParaRPr lang="en-US" sz="1600" i="1" dirty="0"/>
          </a:p>
        </p:txBody>
      </p:sp>
      <p:sp>
        <p:nvSpPr>
          <p:cNvPr id="8" name="TextBox 7"/>
          <p:cNvSpPr txBox="1"/>
          <p:nvPr/>
        </p:nvSpPr>
        <p:spPr>
          <a:xfrm>
            <a:off x="2071670" y="5929330"/>
            <a:ext cx="2500330" cy="338554"/>
          </a:xfrm>
          <a:prstGeom prst="rect">
            <a:avLst/>
          </a:prstGeom>
          <a:noFill/>
        </p:spPr>
        <p:txBody>
          <a:bodyPr wrap="square" rtlCol="0">
            <a:spAutoFit/>
          </a:bodyPr>
          <a:lstStyle/>
          <a:p>
            <a:r>
              <a:rPr lang="mn-MN" sz="1600" i="1" dirty="0" smtClean="0"/>
              <a:t>Хөгжилтэй орнууд</a:t>
            </a:r>
            <a:endParaRPr lang="en-US" sz="1600" i="1" dirty="0"/>
          </a:p>
        </p:txBody>
      </p:sp>
      <p:sp>
        <p:nvSpPr>
          <p:cNvPr id="9" name="TextBox 8"/>
          <p:cNvSpPr txBox="1"/>
          <p:nvPr/>
        </p:nvSpPr>
        <p:spPr>
          <a:xfrm>
            <a:off x="4786314" y="1000108"/>
            <a:ext cx="2143140" cy="276999"/>
          </a:xfrm>
          <a:prstGeom prst="rect">
            <a:avLst/>
          </a:prstGeom>
          <a:noFill/>
        </p:spPr>
        <p:txBody>
          <a:bodyPr wrap="square" rtlCol="0">
            <a:spAutoFit/>
          </a:bodyPr>
          <a:lstStyle/>
          <a:p>
            <a:r>
              <a:rPr lang="de-DE" sz="1200" dirty="0" smtClean="0">
                <a:effectLst/>
              </a:rPr>
              <a:t>In Billion </a:t>
            </a:r>
            <a:r>
              <a:rPr lang="en-US" sz="1200" dirty="0" smtClean="0">
                <a:effectLst/>
              </a:rPr>
              <a:t>– </a:t>
            </a:r>
            <a:r>
              <a:rPr lang="mn-MN" sz="1200" dirty="0" smtClean="0">
                <a:effectLst/>
              </a:rPr>
              <a:t>тэр бумаар</a:t>
            </a:r>
            <a:endParaRPr lang="en-US" sz="1200" dirty="0">
              <a:effectLst/>
            </a:endParaRPr>
          </a:p>
        </p:txBody>
      </p:sp>
    </p:spTree>
    <p:extLst>
      <p:ext uri="{BB962C8B-B14F-4D97-AF65-F5344CB8AC3E}">
        <p14:creationId xmlns:p14="http://schemas.microsoft.com/office/powerpoint/2010/main" xmlns="" val="10051556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457200" y="6530975"/>
            <a:ext cx="1763712"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Source: UIS, July 2013</a:t>
            </a:r>
            <a:endParaRPr lang="en-GB" altLang="en-US" sz="1200" dirty="0">
              <a:cs typeface="Times New Roman" pitchFamily="18" charset="0"/>
            </a:endParaRPr>
          </a:p>
        </p:txBody>
      </p:sp>
      <p:pic>
        <p:nvPicPr>
          <p:cNvPr id="28677"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34" y="1500174"/>
            <a:ext cx="8507413" cy="4639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571472" y="285728"/>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n-MN" altLang="en-US" sz="3200" b="0" i="0" u="none" strike="noStrike" kern="0" cap="none" spc="0" normalizeH="0" baseline="0" noProof="0" dirty="0" smtClean="0">
                <a:ln>
                  <a:noFill/>
                </a:ln>
                <a:solidFill>
                  <a:schemeClr val="accent2"/>
                </a:solidFill>
                <a:effectLst/>
                <a:uLnTx/>
                <a:uFillTx/>
                <a:latin typeface="+mj-lt"/>
                <a:ea typeface="+mj-ea"/>
                <a:cs typeface="+mj-cs"/>
              </a:rPr>
              <a:t>СХА-д зарцуулсан дотоодын нийт зардал</a:t>
            </a:r>
            <a:r>
              <a:rPr kumimoji="0" lang="en-US" altLang="en-US" sz="3200" b="0" i="0" u="none" strike="noStrike" kern="0" cap="none" spc="0" normalizeH="0" baseline="0" noProof="0" dirty="0" smtClean="0">
                <a:ln>
                  <a:noFill/>
                </a:ln>
                <a:solidFill>
                  <a:schemeClr val="accent2"/>
                </a:solidFill>
                <a:effectLst/>
                <a:uLnTx/>
                <a:uFillTx/>
                <a:latin typeface="+mj-lt"/>
                <a:ea typeface="+mj-ea"/>
                <a:cs typeface="+mj-cs"/>
              </a:rPr>
              <a:t> (GERD) </a:t>
            </a:r>
            <a:r>
              <a:rPr kumimoji="0" lang="mn-MN" altLang="en-US" sz="3200" b="0" i="0" u="none" strike="noStrike" kern="0" cap="none" spc="0" normalizeH="0" baseline="0" noProof="0" dirty="0" smtClean="0">
                <a:ln>
                  <a:noFill/>
                </a:ln>
                <a:solidFill>
                  <a:schemeClr val="accent2"/>
                </a:solidFill>
                <a:effectLst/>
                <a:uLnTx/>
                <a:uFillTx/>
                <a:latin typeface="+mj-lt"/>
                <a:ea typeface="+mj-ea"/>
                <a:cs typeface="+mj-cs"/>
              </a:rPr>
              <a:t>дэлхий даяар</a:t>
            </a:r>
            <a:endParaRPr kumimoji="0" lang="en-US" altLang="en-US" sz="3200" b="0" i="0" u="none" strike="noStrike" kern="0" cap="none" spc="0" normalizeH="0" baseline="0" noProof="0" dirty="0" smtClean="0">
              <a:ln>
                <a:noFill/>
              </a:ln>
              <a:solidFill>
                <a:schemeClr val="accent2"/>
              </a:solidFill>
              <a:effectLst/>
              <a:uLnTx/>
              <a:uFillTx/>
              <a:latin typeface="+mj-lt"/>
              <a:ea typeface="+mj-ea"/>
              <a:cs typeface="+mj-cs"/>
            </a:endParaRPr>
          </a:p>
        </p:txBody>
      </p:sp>
      <p:sp>
        <p:nvSpPr>
          <p:cNvPr id="7" name="Text Box 5"/>
          <p:cNvSpPr txBox="1">
            <a:spLocks noChangeArrowheads="1"/>
          </p:cNvSpPr>
          <p:nvPr/>
        </p:nvSpPr>
        <p:spPr bwMode="auto">
          <a:xfrm>
            <a:off x="2714612" y="6286520"/>
            <a:ext cx="4392612" cy="41549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spcBef>
                <a:spcPct val="50000"/>
              </a:spcBef>
              <a:defRPr/>
            </a:pPr>
            <a:r>
              <a:rPr lang="mn-MN" sz="1050" dirty="0" smtClean="0">
                <a:cs typeface="Times New Roman" pitchFamily="18" charset="0"/>
              </a:rPr>
              <a:t>Америк долларын худалдан авах чадварын харьцаагаар тооцсон -  </a:t>
            </a:r>
            <a:r>
              <a:rPr lang="en-US" sz="1050" dirty="0" smtClean="0">
                <a:cs typeface="Times New Roman" pitchFamily="18" charset="0"/>
              </a:rPr>
              <a:t>Figures are in Purchasing Power Parity Dollars (PPP$)</a:t>
            </a:r>
            <a:endParaRPr lang="en-GB" sz="1050" dirty="0" smtClean="0">
              <a:cs typeface="Times New Roman" pitchFamily="18" charset="0"/>
            </a:endParaRPr>
          </a:p>
        </p:txBody>
      </p:sp>
      <p:sp>
        <p:nvSpPr>
          <p:cNvPr id="8" name="TextBox 7"/>
          <p:cNvSpPr txBox="1"/>
          <p:nvPr/>
        </p:nvSpPr>
        <p:spPr>
          <a:xfrm rot="16200000">
            <a:off x="-1107321" y="3279489"/>
            <a:ext cx="3286149" cy="584775"/>
          </a:xfrm>
          <a:prstGeom prst="rect">
            <a:avLst/>
          </a:prstGeom>
          <a:noFill/>
        </p:spPr>
        <p:txBody>
          <a:bodyPr wrap="square" rtlCol="0">
            <a:spAutoFit/>
          </a:bodyPr>
          <a:lstStyle/>
          <a:p>
            <a:r>
              <a:rPr lang="mn-MN" altLang="en-US" sz="1600" dirty="0" smtClean="0"/>
              <a:t>СХА-д зарцуулсан дотоодын нийт зардал</a:t>
            </a:r>
            <a:r>
              <a:rPr lang="mn-MN" sz="1600" i="1" dirty="0" smtClean="0"/>
              <a:t> </a:t>
            </a:r>
            <a:r>
              <a:rPr lang="en-US" sz="1600" i="1" dirty="0" smtClean="0"/>
              <a:t>(</a:t>
            </a:r>
            <a:r>
              <a:rPr lang="mn-MN" sz="1600" i="1" dirty="0" smtClean="0"/>
              <a:t>тэр бум</a:t>
            </a:r>
            <a:r>
              <a:rPr lang="en-US" sz="1600" i="1" dirty="0" smtClean="0"/>
              <a:t>)</a:t>
            </a:r>
            <a:endParaRPr lang="en-US" sz="1600" i="1" dirty="0"/>
          </a:p>
        </p:txBody>
      </p:sp>
      <p:sp>
        <p:nvSpPr>
          <p:cNvPr id="12" name="TextBox 11"/>
          <p:cNvSpPr txBox="1"/>
          <p:nvPr/>
        </p:nvSpPr>
        <p:spPr>
          <a:xfrm>
            <a:off x="6643702" y="5929330"/>
            <a:ext cx="1857388" cy="461665"/>
          </a:xfrm>
          <a:prstGeom prst="rect">
            <a:avLst/>
          </a:prstGeom>
          <a:noFill/>
        </p:spPr>
        <p:txBody>
          <a:bodyPr wrap="square" rtlCol="0">
            <a:spAutoFit/>
          </a:bodyPr>
          <a:lstStyle/>
          <a:p>
            <a:pPr algn="ctr"/>
            <a:r>
              <a:rPr lang="mn-MN" sz="1200" i="1" dirty="0" smtClean="0"/>
              <a:t>Бусад хөгжиж буй </a:t>
            </a:r>
          </a:p>
          <a:p>
            <a:pPr algn="ctr"/>
            <a:r>
              <a:rPr lang="mn-MN" sz="1200" i="1" dirty="0" smtClean="0"/>
              <a:t>орнууд</a:t>
            </a:r>
            <a:endParaRPr lang="en-US" sz="1200" i="1" dirty="0"/>
          </a:p>
        </p:txBody>
      </p:sp>
      <p:sp>
        <p:nvSpPr>
          <p:cNvPr id="13" name="TextBox 12"/>
          <p:cNvSpPr txBox="1"/>
          <p:nvPr/>
        </p:nvSpPr>
        <p:spPr>
          <a:xfrm>
            <a:off x="3786182" y="5857892"/>
            <a:ext cx="1928826" cy="461665"/>
          </a:xfrm>
          <a:prstGeom prst="rect">
            <a:avLst/>
          </a:prstGeom>
          <a:noFill/>
        </p:spPr>
        <p:txBody>
          <a:bodyPr wrap="square" rtlCol="0">
            <a:spAutoFit/>
          </a:bodyPr>
          <a:lstStyle/>
          <a:p>
            <a:pPr algn="ctr"/>
            <a:r>
              <a:rPr lang="mn-MN" sz="1200" i="1" dirty="0" smtClean="0"/>
              <a:t>Бусад хөгжилтэй </a:t>
            </a:r>
          </a:p>
          <a:p>
            <a:pPr algn="ctr"/>
            <a:r>
              <a:rPr lang="mn-MN" sz="1200" i="1" dirty="0" smtClean="0"/>
              <a:t>орнууд</a:t>
            </a:r>
            <a:endParaRPr lang="en-US" sz="1200" i="1" dirty="0"/>
          </a:p>
        </p:txBody>
      </p:sp>
      <p:sp>
        <p:nvSpPr>
          <p:cNvPr id="14" name="TextBox 13"/>
          <p:cNvSpPr txBox="1"/>
          <p:nvPr/>
        </p:nvSpPr>
        <p:spPr>
          <a:xfrm>
            <a:off x="866750" y="5691206"/>
            <a:ext cx="1357322" cy="276999"/>
          </a:xfrm>
          <a:prstGeom prst="rect">
            <a:avLst/>
          </a:prstGeom>
          <a:noFill/>
        </p:spPr>
        <p:txBody>
          <a:bodyPr wrap="square" rtlCol="0">
            <a:spAutoFit/>
          </a:bodyPr>
          <a:lstStyle/>
          <a:p>
            <a:r>
              <a:rPr lang="mn-MN" sz="1200" dirty="0" smtClean="0"/>
              <a:t>Европын холбоо</a:t>
            </a:r>
            <a:endParaRPr lang="en-US" sz="1200" dirty="0"/>
          </a:p>
        </p:txBody>
      </p:sp>
      <p:sp>
        <p:nvSpPr>
          <p:cNvPr id="15" name="TextBox 14"/>
          <p:cNvSpPr txBox="1"/>
          <p:nvPr/>
        </p:nvSpPr>
        <p:spPr>
          <a:xfrm>
            <a:off x="2366948" y="5691206"/>
            <a:ext cx="857256" cy="276999"/>
          </a:xfrm>
          <a:prstGeom prst="rect">
            <a:avLst/>
          </a:prstGeom>
          <a:noFill/>
        </p:spPr>
        <p:txBody>
          <a:bodyPr wrap="square" rtlCol="0">
            <a:spAutoFit/>
          </a:bodyPr>
          <a:lstStyle/>
          <a:p>
            <a:r>
              <a:rPr lang="mn-MN" sz="1200" dirty="0" smtClean="0"/>
              <a:t>Америк</a:t>
            </a:r>
            <a:endParaRPr lang="en-US" sz="1200" dirty="0"/>
          </a:p>
        </p:txBody>
      </p:sp>
      <p:sp>
        <p:nvSpPr>
          <p:cNvPr id="16" name="TextBox 15"/>
          <p:cNvSpPr txBox="1"/>
          <p:nvPr/>
        </p:nvSpPr>
        <p:spPr>
          <a:xfrm>
            <a:off x="3509956" y="5691206"/>
            <a:ext cx="785818" cy="276999"/>
          </a:xfrm>
          <a:prstGeom prst="rect">
            <a:avLst/>
          </a:prstGeom>
          <a:noFill/>
        </p:spPr>
        <p:txBody>
          <a:bodyPr wrap="square" rtlCol="0">
            <a:spAutoFit/>
          </a:bodyPr>
          <a:lstStyle/>
          <a:p>
            <a:r>
              <a:rPr lang="mn-MN" sz="1200" dirty="0" smtClean="0"/>
              <a:t>Япон</a:t>
            </a:r>
            <a:endParaRPr lang="en-US" sz="1200" dirty="0"/>
          </a:p>
        </p:txBody>
      </p:sp>
      <p:sp>
        <p:nvSpPr>
          <p:cNvPr id="17" name="TextBox 16"/>
          <p:cNvSpPr txBox="1"/>
          <p:nvPr/>
        </p:nvSpPr>
        <p:spPr>
          <a:xfrm>
            <a:off x="6000760" y="5715016"/>
            <a:ext cx="785818" cy="276999"/>
          </a:xfrm>
          <a:prstGeom prst="rect">
            <a:avLst/>
          </a:prstGeom>
          <a:noFill/>
        </p:spPr>
        <p:txBody>
          <a:bodyPr wrap="square" rtlCol="0">
            <a:spAutoFit/>
          </a:bodyPr>
          <a:lstStyle/>
          <a:p>
            <a:r>
              <a:rPr lang="mn-MN" sz="1200" dirty="0" smtClean="0"/>
              <a:t>Хятад</a:t>
            </a:r>
            <a:endParaRPr lang="en-US" sz="1200" dirty="0"/>
          </a:p>
        </p:txBody>
      </p:sp>
    </p:spTree>
    <p:extLst>
      <p:ext uri="{BB962C8B-B14F-4D97-AF65-F5344CB8AC3E}">
        <p14:creationId xmlns:p14="http://schemas.microsoft.com/office/powerpoint/2010/main" xmlns="" val="14738920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Шинжлэх ухаан, технологи ба инноваци</a:t>
            </a:r>
            <a:r>
              <a:rPr lang="en-GB" dirty="0" smtClean="0"/>
              <a:t>?</a:t>
            </a:r>
            <a:r>
              <a:rPr lang="mn-MN" dirty="0" smtClean="0"/>
              <a:t> </a:t>
            </a:r>
            <a:r>
              <a:rPr lang="en-GB" dirty="0" smtClean="0"/>
              <a:t>(2)</a:t>
            </a:r>
            <a:endParaRPr lang="en-GB" dirty="0"/>
          </a:p>
        </p:txBody>
      </p:sp>
      <p:sp>
        <p:nvSpPr>
          <p:cNvPr id="3" name="Content Placeholder 2"/>
          <p:cNvSpPr>
            <a:spLocks noGrp="1"/>
          </p:cNvSpPr>
          <p:nvPr>
            <p:ph idx="1"/>
          </p:nvPr>
        </p:nvSpPr>
        <p:spPr/>
        <p:txBody>
          <a:bodyPr/>
          <a:lstStyle/>
          <a:p>
            <a:pPr marL="0" indent="0">
              <a:buNone/>
            </a:pPr>
            <a:r>
              <a:rPr lang="mn-MN" sz="2400" dirty="0" smtClean="0"/>
              <a:t>Европын харах өнцөг</a:t>
            </a:r>
            <a:r>
              <a:rPr lang="en-CA" sz="2400" dirty="0" smtClean="0"/>
              <a:t>:</a:t>
            </a:r>
            <a:endParaRPr lang="mn-MN" sz="2400" dirty="0" smtClean="0"/>
          </a:p>
          <a:p>
            <a:pPr marL="0" indent="0">
              <a:buNone/>
            </a:pPr>
            <a:r>
              <a:rPr lang="mn-MN" sz="2400" dirty="0" smtClean="0"/>
              <a:t>Бидний ирээдүйн амьдралын түвшин нь бидний инновацийг бүтээгдэхүүн, үйлчилгээ, аж ахуйн нэгжийн үйл ажиллагаа, нийгмийн үйл явц болон шинэ загвар бүтээх зэрэгт чиглүүлэн хийж чадах чадвараас ихээхэн шалтгаална.  Иймээс инноваци нь Европын 2020 хүртэлх стратегийн бодлогын гол цөм нь бөгөөд Инновацийн холбооны өмнөө барих хамгийн том зүйл юм. Инновацийн холбоо нь шинэ санаа санаачлагыг ажлын байр, ногоон өсөлт болон нийгмийн хөгжил, дэвшил  болгон хэрэгжүүлэх зорилготой юм. </a:t>
            </a:r>
            <a:endParaRPr lang="en-GB" sz="2400" i="1" dirty="0"/>
          </a:p>
        </p:txBody>
      </p:sp>
    </p:spTree>
    <p:extLst>
      <p:ext uri="{BB962C8B-B14F-4D97-AF65-F5344CB8AC3E}">
        <p14:creationId xmlns:p14="http://schemas.microsoft.com/office/powerpoint/2010/main" xmlns="" val="3713726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458200" cy="1447800"/>
          </a:xfrm>
        </p:spPr>
        <p:txBody>
          <a:bodyPr/>
          <a:lstStyle/>
          <a:p>
            <a:r>
              <a:rPr lang="mn-MN" altLang="zh-CN" sz="3200" dirty="0" smtClean="0">
                <a:ea typeface="SimSun" pitchFamily="2" charset="-122"/>
              </a:rPr>
              <a:t>СХА-д хийсэн хөрөнгө оруулалт </a:t>
            </a:r>
            <a:r>
              <a:rPr lang="en-GB" altLang="zh-CN" sz="2400" dirty="0" smtClean="0">
                <a:ea typeface="SimSun" pitchFamily="2" charset="-122"/>
              </a:rPr>
              <a:t/>
            </a:r>
            <a:br>
              <a:rPr lang="en-GB" altLang="zh-CN" sz="2400" dirty="0" smtClean="0">
                <a:ea typeface="SimSun" pitchFamily="2" charset="-122"/>
              </a:rPr>
            </a:br>
            <a:r>
              <a:rPr lang="mn-MN" altLang="zh-CN" sz="2400" dirty="0" smtClean="0">
                <a:ea typeface="SimSun" pitchFamily="2" charset="-122"/>
              </a:rPr>
              <a:t>Дэлхий даяар </a:t>
            </a:r>
            <a:r>
              <a:rPr lang="mn-MN" altLang="en-US" sz="2400" dirty="0" smtClean="0"/>
              <a:t>СХА-д зарцуулсан дотоодын нийт зардал</a:t>
            </a:r>
            <a:r>
              <a:rPr lang="en-US" altLang="en-US" sz="2400" dirty="0" smtClean="0"/>
              <a:t> (GERD) </a:t>
            </a:r>
            <a:r>
              <a:rPr lang="en-GB" altLang="zh-CN" sz="2400" dirty="0" smtClean="0">
                <a:ea typeface="SimSun" pitchFamily="2" charset="-122"/>
              </a:rPr>
              <a:t>, 2002, 2007 </a:t>
            </a:r>
            <a:r>
              <a:rPr lang="mn-MN" altLang="zh-CN" sz="2400" dirty="0" smtClean="0">
                <a:ea typeface="SimSun" pitchFamily="2" charset="-122"/>
              </a:rPr>
              <a:t>болон</a:t>
            </a:r>
            <a:r>
              <a:rPr lang="en-GB" altLang="zh-CN" sz="2400" dirty="0" smtClean="0">
                <a:ea typeface="SimSun" pitchFamily="2" charset="-122"/>
              </a:rPr>
              <a:t> 2009</a:t>
            </a:r>
            <a:r>
              <a:rPr lang="mn-MN" altLang="zh-CN" sz="2400" dirty="0" smtClean="0">
                <a:ea typeface="SimSun" pitchFamily="2" charset="-122"/>
              </a:rPr>
              <a:t> онуудад</a:t>
            </a:r>
            <a:r>
              <a:rPr lang="en-GB" altLang="zh-CN" sz="2400" dirty="0" smtClean="0">
                <a:ea typeface="SimSun" pitchFamily="2" charset="-122"/>
              </a:rPr>
              <a:t> (%)</a:t>
            </a:r>
            <a:endParaRPr lang="en-GB" altLang="en-US" sz="2400" dirty="0" smtClean="0">
              <a:ea typeface="SimSun" pitchFamily="2" charset="-122"/>
            </a:endParaRPr>
          </a:p>
        </p:txBody>
      </p:sp>
      <p:sp>
        <p:nvSpPr>
          <p:cNvPr id="29699" name="Text Box 5"/>
          <p:cNvSpPr txBox="1">
            <a:spLocks noChangeArrowheads="1"/>
          </p:cNvSpPr>
          <p:nvPr/>
        </p:nvSpPr>
        <p:spPr bwMode="auto">
          <a:xfrm>
            <a:off x="498929" y="6545489"/>
            <a:ext cx="2224087"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Source: UIS, July 2013</a:t>
            </a:r>
            <a:endParaRPr lang="en-GB" altLang="en-US" sz="1200" dirty="0">
              <a:cs typeface="Times New Roman" pitchFamily="18" charset="0"/>
            </a:endParaRPr>
          </a:p>
        </p:txBody>
      </p:sp>
      <p:pic>
        <p:nvPicPr>
          <p:cNvPr id="29700"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1802" y="4122738"/>
            <a:ext cx="4321175" cy="273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062" y="1697265"/>
            <a:ext cx="4035425" cy="238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2"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57750" y="1600200"/>
            <a:ext cx="3962400" cy="233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71472" y="4429132"/>
            <a:ext cx="2357454" cy="1631216"/>
          </a:xfrm>
          <a:prstGeom prst="rect">
            <a:avLst/>
          </a:prstGeom>
          <a:noFill/>
        </p:spPr>
        <p:txBody>
          <a:bodyPr wrap="square" rtlCol="0">
            <a:spAutoFit/>
          </a:bodyPr>
          <a:lstStyle/>
          <a:p>
            <a:r>
              <a:rPr lang="de-DE" sz="1000" dirty="0" smtClean="0"/>
              <a:t>North America </a:t>
            </a:r>
            <a:r>
              <a:rPr lang="en-US" sz="1000" dirty="0" smtClean="0"/>
              <a:t>– </a:t>
            </a:r>
            <a:r>
              <a:rPr lang="mn-MN" sz="1000" dirty="0" smtClean="0"/>
              <a:t>Хойд Америк</a:t>
            </a:r>
          </a:p>
          <a:p>
            <a:r>
              <a:rPr lang="de-DE" sz="1000" dirty="0" smtClean="0"/>
              <a:t>Latin America and Caribbean</a:t>
            </a:r>
            <a:r>
              <a:rPr lang="mn-MN" sz="1000" dirty="0" smtClean="0"/>
              <a:t> – Латин Америк болон Карибын тэнгисийн орнууд</a:t>
            </a:r>
            <a:endParaRPr lang="de-DE" sz="1000" dirty="0" smtClean="0"/>
          </a:p>
          <a:p>
            <a:r>
              <a:rPr lang="de-DE" sz="1000" dirty="0" smtClean="0"/>
              <a:t>Africa</a:t>
            </a:r>
            <a:r>
              <a:rPr lang="mn-MN" sz="1000" dirty="0" smtClean="0"/>
              <a:t> - Африк</a:t>
            </a:r>
            <a:endParaRPr lang="de-DE" sz="1000" dirty="0" smtClean="0"/>
          </a:p>
          <a:p>
            <a:r>
              <a:rPr lang="de-DE" sz="1000" dirty="0" smtClean="0"/>
              <a:t>Oceania</a:t>
            </a:r>
            <a:r>
              <a:rPr lang="mn-MN" sz="1000" dirty="0" smtClean="0"/>
              <a:t> -</a:t>
            </a:r>
            <a:r>
              <a:rPr lang="de-DE" sz="1000" dirty="0" smtClean="0"/>
              <a:t> </a:t>
            </a:r>
            <a:r>
              <a:rPr lang="mn-MN" sz="1000" dirty="0" smtClean="0"/>
              <a:t>Номхон далайн орнууд </a:t>
            </a:r>
            <a:r>
              <a:rPr lang="de-DE" sz="1000" dirty="0" smtClean="0"/>
              <a:t>Asia</a:t>
            </a:r>
            <a:r>
              <a:rPr lang="mn-MN" sz="1000" dirty="0" smtClean="0"/>
              <a:t> - Ази</a:t>
            </a:r>
            <a:endParaRPr lang="de-DE" sz="1000" dirty="0" smtClean="0"/>
          </a:p>
          <a:p>
            <a:r>
              <a:rPr lang="de-DE" sz="1000" dirty="0" smtClean="0"/>
              <a:t>Europe </a:t>
            </a:r>
            <a:r>
              <a:rPr lang="mn-MN" sz="1000" dirty="0" smtClean="0"/>
              <a:t>– Европ</a:t>
            </a:r>
          </a:p>
          <a:p>
            <a:endParaRPr lang="mn-MN" sz="1000" dirty="0" smtClean="0"/>
          </a:p>
          <a:p>
            <a:r>
              <a:rPr lang="de-DE" sz="1000" dirty="0" smtClean="0"/>
              <a:t>Million </a:t>
            </a:r>
            <a:r>
              <a:rPr lang="mn-MN" sz="1000" dirty="0" smtClean="0"/>
              <a:t>- Сая</a:t>
            </a:r>
            <a:endParaRPr lang="en-US" sz="1000" dirty="0"/>
          </a:p>
        </p:txBody>
      </p:sp>
    </p:spTree>
    <p:extLst>
      <p:ext uri="{BB962C8B-B14F-4D97-AF65-F5344CB8AC3E}">
        <p14:creationId xmlns:p14="http://schemas.microsoft.com/office/powerpoint/2010/main" xmlns="" val="286047417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1771"/>
            <a:ext cx="8686800" cy="1273629"/>
          </a:xfrm>
        </p:spPr>
        <p:txBody>
          <a:bodyPr/>
          <a:lstStyle/>
          <a:p>
            <a:r>
              <a:rPr lang="mn-MN" altLang="zh-CN" sz="2400" dirty="0" smtClean="0">
                <a:ea typeface="SimSun" pitchFamily="2" charset="-122"/>
              </a:rPr>
              <a:t>Дэлхийд СХА-д хийсэн хөрөнгө оруулалтаараа тэргүүлэх 10 улс</a:t>
            </a:r>
            <a:r>
              <a:rPr lang="en-US" altLang="en-US" sz="2400" dirty="0" smtClean="0"/>
              <a:t/>
            </a:r>
            <a:br>
              <a:rPr lang="en-US" altLang="en-US" sz="2400" dirty="0" smtClean="0"/>
            </a:br>
            <a:r>
              <a:rPr lang="en-US" altLang="en-US" sz="2400" dirty="0" smtClean="0"/>
              <a:t>GERD(</a:t>
            </a:r>
            <a:r>
              <a:rPr lang="mn-MN" altLang="en-US" sz="2400" dirty="0" smtClean="0"/>
              <a:t>Нэг хүнд ногдох СХА-д зарцуулсан дотоодын нийт зардал</a:t>
            </a:r>
            <a:r>
              <a:rPr lang="en-US" altLang="en-US" sz="2400" dirty="0" smtClean="0"/>
              <a:t> ), 2011</a:t>
            </a:r>
            <a:endParaRPr lang="en-GB" altLang="en-US" sz="2400" dirty="0" smtClean="0"/>
          </a:p>
        </p:txBody>
      </p:sp>
      <p:sp>
        <p:nvSpPr>
          <p:cNvPr id="30723" name="Text Box 3"/>
          <p:cNvSpPr txBox="1">
            <a:spLocks noChangeArrowheads="1"/>
          </p:cNvSpPr>
          <p:nvPr/>
        </p:nvSpPr>
        <p:spPr bwMode="auto">
          <a:xfrm>
            <a:off x="762000" y="6530975"/>
            <a:ext cx="2224087"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Source: UIS, July 2013</a:t>
            </a:r>
            <a:endParaRPr lang="en-GB" altLang="en-US" sz="1200" dirty="0">
              <a:cs typeface="Times New Roman" pitchFamily="18" charset="0"/>
            </a:endParaRPr>
          </a:p>
        </p:txBody>
      </p:sp>
      <p:sp>
        <p:nvSpPr>
          <p:cNvPr id="30724" name="Text Box 4"/>
          <p:cNvSpPr txBox="1">
            <a:spLocks noChangeArrowheads="1"/>
          </p:cNvSpPr>
          <p:nvPr/>
        </p:nvSpPr>
        <p:spPr bwMode="auto">
          <a:xfrm>
            <a:off x="3581400" y="6516688"/>
            <a:ext cx="3611563" cy="274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Note: -1 = 2010, -4= 2007</a:t>
            </a:r>
            <a:endParaRPr lang="en-GB" altLang="en-US" sz="1200" dirty="0"/>
          </a:p>
        </p:txBody>
      </p:sp>
      <p:pic>
        <p:nvPicPr>
          <p:cNvPr id="30725"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472" y="1571612"/>
            <a:ext cx="8229600" cy="4774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357950" y="4500570"/>
            <a:ext cx="2357454" cy="1938992"/>
          </a:xfrm>
          <a:prstGeom prst="rect">
            <a:avLst/>
          </a:prstGeom>
          <a:noFill/>
        </p:spPr>
        <p:txBody>
          <a:bodyPr wrap="square" rtlCol="0">
            <a:spAutoFit/>
          </a:bodyPr>
          <a:lstStyle/>
          <a:p>
            <a:r>
              <a:rPr lang="de-DE" sz="1000" dirty="0" smtClean="0"/>
              <a:t>United Kingdom </a:t>
            </a:r>
            <a:r>
              <a:rPr lang="mn-MN" sz="1000" dirty="0" smtClean="0"/>
              <a:t>- Их Британи</a:t>
            </a:r>
          </a:p>
          <a:p>
            <a:r>
              <a:rPr lang="de-DE" sz="1000" dirty="0" smtClean="0"/>
              <a:t>Republic of Korea </a:t>
            </a:r>
            <a:r>
              <a:rPr lang="en-US" sz="1000" dirty="0" smtClean="0"/>
              <a:t>– </a:t>
            </a:r>
            <a:r>
              <a:rPr lang="mn-MN" sz="1000" dirty="0" smtClean="0"/>
              <a:t>БНСУ</a:t>
            </a:r>
          </a:p>
          <a:p>
            <a:r>
              <a:rPr lang="de-DE" sz="1000" dirty="0" smtClean="0"/>
              <a:t>German</a:t>
            </a:r>
            <a:r>
              <a:rPr lang="en-US" sz="1000" dirty="0" smtClean="0"/>
              <a:t>y</a:t>
            </a:r>
            <a:r>
              <a:rPr lang="mn-MN" sz="1000" dirty="0" smtClean="0"/>
              <a:t>– Герман</a:t>
            </a:r>
          </a:p>
          <a:p>
            <a:r>
              <a:rPr lang="mn-MN" sz="1000" dirty="0" smtClean="0"/>
              <a:t>Америк болон </a:t>
            </a:r>
            <a:endParaRPr lang="de-DE" sz="1000" dirty="0" smtClean="0"/>
          </a:p>
          <a:p>
            <a:r>
              <a:rPr lang="de-DE" sz="1000" dirty="0" smtClean="0"/>
              <a:t>France</a:t>
            </a:r>
            <a:r>
              <a:rPr lang="mn-MN" sz="1000" dirty="0" smtClean="0"/>
              <a:t> - Франц </a:t>
            </a:r>
            <a:endParaRPr lang="de-DE" sz="1000" dirty="0" smtClean="0"/>
          </a:p>
          <a:p>
            <a:r>
              <a:rPr lang="de-DE" sz="1000" dirty="0" smtClean="0"/>
              <a:t>India</a:t>
            </a:r>
            <a:r>
              <a:rPr lang="mn-MN" sz="1000" dirty="0" smtClean="0"/>
              <a:t> –</a:t>
            </a:r>
            <a:r>
              <a:rPr lang="de-DE" sz="1000" dirty="0" smtClean="0"/>
              <a:t> </a:t>
            </a:r>
            <a:r>
              <a:rPr lang="mn-MN" sz="1000" dirty="0" smtClean="0"/>
              <a:t>Энэтхэг </a:t>
            </a:r>
            <a:endParaRPr lang="en-US" sz="1000" dirty="0" smtClean="0"/>
          </a:p>
          <a:p>
            <a:r>
              <a:rPr lang="de-DE" sz="1000" dirty="0" smtClean="0"/>
              <a:t>Canada</a:t>
            </a:r>
            <a:r>
              <a:rPr lang="mn-MN" sz="1000" dirty="0" smtClean="0"/>
              <a:t> - Канад </a:t>
            </a:r>
            <a:endParaRPr lang="de-DE" sz="1000" dirty="0" smtClean="0"/>
          </a:p>
          <a:p>
            <a:r>
              <a:rPr lang="de-DE" sz="1000" dirty="0" smtClean="0"/>
              <a:t>Russian federation </a:t>
            </a:r>
            <a:r>
              <a:rPr lang="mn-MN" sz="1000" dirty="0" smtClean="0"/>
              <a:t>– ОХУ</a:t>
            </a:r>
          </a:p>
          <a:p>
            <a:r>
              <a:rPr lang="en-US" sz="1000" dirty="0" smtClean="0"/>
              <a:t>United States</a:t>
            </a:r>
            <a:r>
              <a:rPr lang="de-DE" sz="1000" dirty="0" smtClean="0"/>
              <a:t> </a:t>
            </a:r>
            <a:r>
              <a:rPr lang="mn-MN" sz="1000" dirty="0" smtClean="0"/>
              <a:t>– АНУ</a:t>
            </a:r>
            <a:endParaRPr lang="en-US" sz="1000" dirty="0" smtClean="0"/>
          </a:p>
          <a:p>
            <a:r>
              <a:rPr lang="en-US" sz="1000" dirty="0" smtClean="0"/>
              <a:t>Japan</a:t>
            </a:r>
            <a:r>
              <a:rPr lang="mn-MN" sz="1000" dirty="0" smtClean="0"/>
              <a:t> - Япон</a:t>
            </a:r>
            <a:br>
              <a:rPr lang="mn-MN" sz="1000" dirty="0" smtClean="0"/>
            </a:br>
            <a:r>
              <a:rPr lang="en-US" sz="1000" dirty="0" smtClean="0"/>
              <a:t>China</a:t>
            </a:r>
            <a:r>
              <a:rPr lang="mn-MN" sz="1000" dirty="0" smtClean="0"/>
              <a:t> – Хятад </a:t>
            </a:r>
            <a:endParaRPr lang="en-US" sz="1000" dirty="0" smtClean="0"/>
          </a:p>
          <a:p>
            <a:endParaRPr lang="en-US" sz="1000" dirty="0"/>
          </a:p>
        </p:txBody>
      </p:sp>
    </p:spTree>
    <p:extLst>
      <p:ext uri="{BB962C8B-B14F-4D97-AF65-F5344CB8AC3E}">
        <p14:creationId xmlns:p14="http://schemas.microsoft.com/office/powerpoint/2010/main" xmlns="" val="12346350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8229600" cy="1139825"/>
          </a:xfrm>
        </p:spPr>
        <p:txBody>
          <a:bodyPr/>
          <a:lstStyle/>
          <a:p>
            <a:r>
              <a:rPr lang="mn-MN" altLang="en-US" sz="3600" dirty="0" smtClean="0"/>
              <a:t>СХА-д зарцуулсан дотоодын нийт зардал</a:t>
            </a:r>
            <a:r>
              <a:rPr lang="en-US" altLang="en-US" sz="3600" dirty="0" smtClean="0"/>
              <a:t> </a:t>
            </a:r>
            <a:r>
              <a:rPr lang="en-US" altLang="zh-CN" sz="3600" dirty="0" smtClean="0">
                <a:ea typeface="SimSun" pitchFamily="2" charset="-122"/>
              </a:rPr>
              <a:t>(</a:t>
            </a:r>
            <a:r>
              <a:rPr lang="mn-MN" altLang="zh-CN" sz="3600" dirty="0" smtClean="0">
                <a:ea typeface="SimSun" pitchFamily="2" charset="-122"/>
              </a:rPr>
              <a:t>Монгол улсад</a:t>
            </a:r>
            <a:r>
              <a:rPr lang="en-US" altLang="zh-CN" sz="3600" dirty="0" smtClean="0">
                <a:ea typeface="SimSun" pitchFamily="2" charset="-122"/>
              </a:rPr>
              <a:t>)</a:t>
            </a:r>
            <a:endParaRPr lang="en-GB" sz="3600" dirty="0"/>
          </a:p>
        </p:txBody>
      </p:sp>
      <p:graphicFrame>
        <p:nvGraphicFramePr>
          <p:cNvPr id="7" name="Content Placeholder 6"/>
          <p:cNvGraphicFramePr>
            <a:graphicFrameLocks noGrp="1"/>
          </p:cNvGraphicFramePr>
          <p:nvPr>
            <p:ph idx="1"/>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50327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522514" y="152400"/>
            <a:ext cx="8534400" cy="1139825"/>
          </a:xfrm>
        </p:spPr>
        <p:txBody>
          <a:bodyPr/>
          <a:lstStyle/>
          <a:p>
            <a:r>
              <a:rPr lang="mn-MN" altLang="en-US" sz="2800" dirty="0" smtClean="0"/>
              <a:t>СХА-д зарцуулсан дотоодын нийт зардал</a:t>
            </a:r>
            <a:r>
              <a:rPr lang="en-US" altLang="en-US" sz="2800" dirty="0" smtClean="0"/>
              <a:t> (GERD)</a:t>
            </a:r>
            <a:r>
              <a:rPr lang="mn-MN" altLang="en-US" sz="2800" dirty="0" smtClean="0"/>
              <a:t/>
            </a:r>
            <a:br>
              <a:rPr lang="mn-MN" altLang="en-US" sz="2800" dirty="0" smtClean="0"/>
            </a:br>
            <a:r>
              <a:rPr lang="en-US" altLang="zh-CN" sz="2800" dirty="0" smtClean="0">
                <a:ea typeface="SimSun" pitchFamily="2" charset="-122"/>
              </a:rPr>
              <a:t>(</a:t>
            </a:r>
            <a:r>
              <a:rPr lang="mn-MN" altLang="zh-CN" sz="2800" dirty="0" smtClean="0">
                <a:ea typeface="SimSun" pitchFamily="2" charset="-122"/>
              </a:rPr>
              <a:t>ДНБ-д эзлэх хувиар</a:t>
            </a:r>
            <a:r>
              <a:rPr lang="en-US" altLang="zh-CN" sz="2800" dirty="0" smtClean="0">
                <a:ea typeface="SimSun" pitchFamily="2" charset="-122"/>
              </a:rPr>
              <a:t>)</a:t>
            </a:r>
            <a:endParaRPr lang="en-GB" altLang="en-US" sz="2800" dirty="0" smtClean="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46" y="1527628"/>
            <a:ext cx="8632956" cy="4949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36906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mn-MN" altLang="en-US" sz="2800" dirty="0" smtClean="0"/>
              <a:t>СХА-д зарцуулсан дотоодын нийт зардал</a:t>
            </a:r>
            <a:r>
              <a:rPr lang="en-US" altLang="en-US" sz="2800" dirty="0" smtClean="0"/>
              <a:t> (GERD)</a:t>
            </a:r>
            <a:r>
              <a:rPr lang="en-US" altLang="zh-CN" sz="2800" dirty="0" smtClean="0">
                <a:ea typeface="SimSun" pitchFamily="2" charset="-122"/>
              </a:rPr>
              <a:t>(</a:t>
            </a:r>
            <a:r>
              <a:rPr lang="mn-MN" altLang="zh-CN" sz="2800" dirty="0" smtClean="0">
                <a:ea typeface="SimSun" pitchFamily="2" charset="-122"/>
              </a:rPr>
              <a:t>ДНБ-д эзлэх хувиар</a:t>
            </a:r>
            <a:r>
              <a:rPr lang="en-US" altLang="zh-CN" sz="2800" dirty="0" smtClean="0">
                <a:ea typeface="SimSun" pitchFamily="2" charset="-122"/>
              </a:rPr>
              <a:t>)</a:t>
            </a:r>
            <a:r>
              <a:rPr lang="en-GB" altLang="zh-CN" sz="2800" dirty="0" smtClean="0">
                <a:ea typeface="SimSun" pitchFamily="2" charset="-122"/>
              </a:rPr>
              <a:t>, </a:t>
            </a:r>
            <a:r>
              <a:rPr lang="mn-MN" altLang="zh-CN" sz="2800" dirty="0" smtClean="0">
                <a:ea typeface="SimSun" pitchFamily="2" charset="-122"/>
              </a:rPr>
              <a:t>бүс нутгаар </a:t>
            </a:r>
            <a:r>
              <a:rPr lang="en-GB" altLang="zh-CN" sz="2800" dirty="0" smtClean="0">
                <a:ea typeface="SimSun" pitchFamily="2" charset="-122"/>
              </a:rPr>
              <a:t>1990 – 2009</a:t>
            </a:r>
            <a:endParaRPr lang="en-GB" altLang="en-US" sz="2800" u="sng" dirty="0" smtClean="0">
              <a:ea typeface="SimSun" pitchFamily="2" charset="-122"/>
            </a:endParaRPr>
          </a:p>
        </p:txBody>
      </p:sp>
      <p:sp>
        <p:nvSpPr>
          <p:cNvPr id="33795" name="Text Box 3"/>
          <p:cNvSpPr txBox="1">
            <a:spLocks noChangeArrowheads="1"/>
          </p:cNvSpPr>
          <p:nvPr/>
        </p:nvSpPr>
        <p:spPr bwMode="auto">
          <a:xfrm>
            <a:off x="381000" y="6530975"/>
            <a:ext cx="6877050"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Sources: For 1990 – 2000, UIS estimates, 2004. For 2002 -2009, </a:t>
            </a:r>
            <a:r>
              <a:rPr lang="en-GB" altLang="en-US" sz="1200" dirty="0"/>
              <a:t>UIS estimates, October 2012.</a:t>
            </a:r>
            <a:endParaRPr lang="en-GB" altLang="en-US" sz="1200" dirty="0">
              <a:cs typeface="Times New Roman" pitchFamily="18" charset="0"/>
            </a:endParaRP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1201" y="1447800"/>
            <a:ext cx="8467874" cy="4789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858148" y="2000240"/>
            <a:ext cx="1000132" cy="246221"/>
          </a:xfrm>
          <a:prstGeom prst="rect">
            <a:avLst/>
          </a:prstGeom>
          <a:noFill/>
        </p:spPr>
        <p:txBody>
          <a:bodyPr wrap="square" rtlCol="0">
            <a:spAutoFit/>
          </a:bodyPr>
          <a:lstStyle/>
          <a:p>
            <a:r>
              <a:rPr lang="mn-MN" sz="1000" dirty="0" smtClean="0"/>
              <a:t>Хойд америк</a:t>
            </a:r>
            <a:endParaRPr lang="en-US" sz="1000" dirty="0"/>
          </a:p>
        </p:txBody>
      </p:sp>
      <p:sp>
        <p:nvSpPr>
          <p:cNvPr id="7" name="TextBox 6"/>
          <p:cNvSpPr txBox="1"/>
          <p:nvPr/>
        </p:nvSpPr>
        <p:spPr>
          <a:xfrm>
            <a:off x="7858148" y="2500306"/>
            <a:ext cx="1285852" cy="400110"/>
          </a:xfrm>
          <a:prstGeom prst="rect">
            <a:avLst/>
          </a:prstGeom>
          <a:noFill/>
        </p:spPr>
        <p:txBody>
          <a:bodyPr wrap="square" rtlCol="0">
            <a:spAutoFit/>
          </a:bodyPr>
          <a:lstStyle/>
          <a:p>
            <a:r>
              <a:rPr lang="mn-MN" sz="1000" dirty="0" smtClean="0"/>
              <a:t>Номхон далайн орнууд</a:t>
            </a:r>
            <a:endParaRPr lang="en-US" sz="1000" dirty="0"/>
          </a:p>
        </p:txBody>
      </p:sp>
      <p:sp>
        <p:nvSpPr>
          <p:cNvPr id="8" name="TextBox 7"/>
          <p:cNvSpPr txBox="1"/>
          <p:nvPr/>
        </p:nvSpPr>
        <p:spPr>
          <a:xfrm>
            <a:off x="8072462" y="3143248"/>
            <a:ext cx="714380" cy="246221"/>
          </a:xfrm>
          <a:prstGeom prst="rect">
            <a:avLst/>
          </a:prstGeom>
          <a:noFill/>
        </p:spPr>
        <p:txBody>
          <a:bodyPr wrap="square" rtlCol="0">
            <a:spAutoFit/>
          </a:bodyPr>
          <a:lstStyle/>
          <a:p>
            <a:r>
              <a:rPr lang="mn-MN" sz="1000" dirty="0" smtClean="0"/>
              <a:t>Дэлхий</a:t>
            </a:r>
            <a:endParaRPr lang="en-US" sz="1000" dirty="0"/>
          </a:p>
        </p:txBody>
      </p:sp>
      <p:sp>
        <p:nvSpPr>
          <p:cNvPr id="9" name="TextBox 8"/>
          <p:cNvSpPr txBox="1"/>
          <p:nvPr/>
        </p:nvSpPr>
        <p:spPr>
          <a:xfrm>
            <a:off x="8072462" y="3857628"/>
            <a:ext cx="714380" cy="246221"/>
          </a:xfrm>
          <a:prstGeom prst="rect">
            <a:avLst/>
          </a:prstGeom>
          <a:noFill/>
        </p:spPr>
        <p:txBody>
          <a:bodyPr wrap="square" rtlCol="0">
            <a:spAutoFit/>
          </a:bodyPr>
          <a:lstStyle/>
          <a:p>
            <a:r>
              <a:rPr lang="mn-MN" sz="1000" dirty="0" smtClean="0"/>
              <a:t>Европ</a:t>
            </a:r>
            <a:endParaRPr lang="en-US" sz="1000" dirty="0"/>
          </a:p>
        </p:txBody>
      </p:sp>
      <p:sp>
        <p:nvSpPr>
          <p:cNvPr id="10" name="TextBox 9"/>
          <p:cNvSpPr txBox="1"/>
          <p:nvPr/>
        </p:nvSpPr>
        <p:spPr>
          <a:xfrm>
            <a:off x="8072462" y="4500570"/>
            <a:ext cx="714380" cy="246221"/>
          </a:xfrm>
          <a:prstGeom prst="rect">
            <a:avLst/>
          </a:prstGeom>
          <a:noFill/>
        </p:spPr>
        <p:txBody>
          <a:bodyPr wrap="square" rtlCol="0">
            <a:spAutoFit/>
          </a:bodyPr>
          <a:lstStyle/>
          <a:p>
            <a:r>
              <a:rPr lang="mn-MN" sz="1000" dirty="0" smtClean="0"/>
              <a:t>Ази</a:t>
            </a:r>
            <a:endParaRPr lang="en-US" sz="1000" dirty="0"/>
          </a:p>
        </p:txBody>
      </p:sp>
      <p:sp>
        <p:nvSpPr>
          <p:cNvPr id="11" name="TextBox 10"/>
          <p:cNvSpPr txBox="1"/>
          <p:nvPr/>
        </p:nvSpPr>
        <p:spPr>
          <a:xfrm>
            <a:off x="7286644" y="5286388"/>
            <a:ext cx="1857356" cy="400110"/>
          </a:xfrm>
          <a:prstGeom prst="rect">
            <a:avLst/>
          </a:prstGeom>
          <a:noFill/>
        </p:spPr>
        <p:txBody>
          <a:bodyPr wrap="square" rtlCol="0">
            <a:spAutoFit/>
          </a:bodyPr>
          <a:lstStyle/>
          <a:p>
            <a:r>
              <a:rPr lang="mn-MN" sz="1000" dirty="0" smtClean="0"/>
              <a:t> Латин Америк болон Карибын тэнгисийн орнууд</a:t>
            </a:r>
            <a:endParaRPr lang="en-US" sz="1000" dirty="0"/>
          </a:p>
        </p:txBody>
      </p:sp>
      <p:sp>
        <p:nvSpPr>
          <p:cNvPr id="12" name="TextBox 11"/>
          <p:cNvSpPr txBox="1"/>
          <p:nvPr/>
        </p:nvSpPr>
        <p:spPr>
          <a:xfrm>
            <a:off x="8072462" y="5857892"/>
            <a:ext cx="857256" cy="246221"/>
          </a:xfrm>
          <a:prstGeom prst="rect">
            <a:avLst/>
          </a:prstGeom>
          <a:noFill/>
        </p:spPr>
        <p:txBody>
          <a:bodyPr wrap="square" rtlCol="0">
            <a:spAutoFit/>
          </a:bodyPr>
          <a:lstStyle/>
          <a:p>
            <a:r>
              <a:rPr lang="mn-MN" sz="1000" dirty="0" smtClean="0"/>
              <a:t>Африк</a:t>
            </a:r>
            <a:endParaRPr lang="en-US" sz="1000" dirty="0"/>
          </a:p>
        </p:txBody>
      </p:sp>
    </p:spTree>
    <p:extLst>
      <p:ext uri="{BB962C8B-B14F-4D97-AF65-F5344CB8AC3E}">
        <p14:creationId xmlns:p14="http://schemas.microsoft.com/office/powerpoint/2010/main" xmlns="" val="37355733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altLang="en-US" sz="3200" dirty="0" smtClean="0"/>
              <a:t>СХА-д зарцуулсан дотоодын нийт зардал</a:t>
            </a:r>
            <a:r>
              <a:rPr lang="en-US" altLang="en-US" sz="3200" dirty="0" smtClean="0"/>
              <a:t> (GERD)</a:t>
            </a:r>
            <a:r>
              <a:rPr lang="en-US" altLang="zh-CN" sz="3200" dirty="0" smtClean="0">
                <a:ea typeface="SimSun" pitchFamily="2" charset="-122"/>
              </a:rPr>
              <a:t>(</a:t>
            </a:r>
            <a:r>
              <a:rPr lang="mn-MN" altLang="zh-CN" sz="3200" dirty="0" smtClean="0">
                <a:ea typeface="SimSun" pitchFamily="2" charset="-122"/>
              </a:rPr>
              <a:t>ДНБ-д эзлэх хувиар</a:t>
            </a:r>
            <a:r>
              <a:rPr lang="en-US" altLang="zh-CN" sz="3200" dirty="0" smtClean="0">
                <a:ea typeface="SimSun" pitchFamily="2" charset="-122"/>
              </a:rPr>
              <a:t>)</a:t>
            </a:r>
            <a:r>
              <a:rPr lang="mn-MN" altLang="zh-CN" sz="3200" dirty="0" smtClean="0">
                <a:ea typeface="SimSun" pitchFamily="2" charset="-122"/>
              </a:rPr>
              <a:t>, Монгол улсад</a:t>
            </a:r>
            <a:endParaRPr lang="en-GB"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956240853"/>
              </p:ext>
            </p:extLst>
          </p:nvPr>
        </p:nvGraphicFramePr>
        <p:xfrm>
          <a:off x="457200" y="1600200"/>
          <a:ext cx="84582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3780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
            <a:ext cx="8610600" cy="1417638"/>
          </a:xfrm>
        </p:spPr>
        <p:txBody>
          <a:bodyPr/>
          <a:lstStyle/>
          <a:p>
            <a:r>
              <a:rPr lang="mn-MN" altLang="en-US" sz="2400" dirty="0" smtClean="0"/>
              <a:t>Америкийн СХА-д зарцуулсан дотоодын нийт зардал</a:t>
            </a:r>
            <a:r>
              <a:rPr lang="en-US" altLang="en-US" sz="2400" dirty="0" smtClean="0"/>
              <a:t> (GERD)</a:t>
            </a:r>
            <a:r>
              <a:rPr lang="mn-MN" altLang="en-US" sz="2400" dirty="0" smtClean="0"/>
              <a:t>-ын задаргаа</a:t>
            </a:r>
            <a:r>
              <a:rPr lang="en-US" altLang="zh-CN" sz="2400" dirty="0" smtClean="0">
                <a:ea typeface="SimSun" pitchFamily="2" charset="-122"/>
              </a:rPr>
              <a:t> (%)</a:t>
            </a:r>
            <a:r>
              <a:rPr lang="en-US" altLang="en-US" sz="2400" dirty="0" smtClean="0"/>
              <a:t> </a:t>
            </a:r>
            <a:r>
              <a:rPr lang="mn-MN" altLang="en-US" sz="2400" dirty="0" smtClean="0"/>
              <a:t>секторын үйл ажиллагаагаар</a:t>
            </a:r>
            <a:r>
              <a:rPr lang="en-US" altLang="en-US" sz="2400" dirty="0" smtClean="0"/>
              <a:t> </a:t>
            </a:r>
            <a:r>
              <a:rPr lang="mn-MN" altLang="en-US" sz="2400" dirty="0" smtClean="0"/>
              <a:t/>
            </a:r>
            <a:br>
              <a:rPr lang="mn-MN" altLang="en-US" sz="2400" dirty="0" smtClean="0"/>
            </a:br>
            <a:r>
              <a:rPr lang="en-US" altLang="en-US" sz="2400" dirty="0" smtClean="0"/>
              <a:t>2011 </a:t>
            </a:r>
            <a:r>
              <a:rPr lang="mn-MN" altLang="en-US" sz="2400" dirty="0" smtClean="0"/>
              <a:t>он буюу хамгийн сүүлийн үеийн мэдээллээр</a:t>
            </a:r>
            <a:endParaRPr lang="en-GB" altLang="en-US" sz="2400" dirty="0" smtClean="0"/>
          </a:p>
        </p:txBody>
      </p:sp>
      <p:sp>
        <p:nvSpPr>
          <p:cNvPr id="35843" name="Text Box 3"/>
          <p:cNvSpPr txBox="1">
            <a:spLocks noChangeArrowheads="1"/>
          </p:cNvSpPr>
          <p:nvPr/>
        </p:nvSpPr>
        <p:spPr bwMode="auto">
          <a:xfrm>
            <a:off x="608467" y="6530975"/>
            <a:ext cx="2224087"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Source: UIS, July 2013</a:t>
            </a:r>
            <a:endParaRPr lang="en-GB" altLang="en-US" sz="1200" dirty="0">
              <a:cs typeface="Times New Roman" pitchFamily="18" charset="0"/>
            </a:endParaRPr>
          </a:p>
        </p:txBody>
      </p:sp>
      <p:sp>
        <p:nvSpPr>
          <p:cNvPr id="35844" name="Text Box 4"/>
          <p:cNvSpPr txBox="1">
            <a:spLocks noChangeArrowheads="1"/>
          </p:cNvSpPr>
          <p:nvPr/>
        </p:nvSpPr>
        <p:spPr bwMode="auto">
          <a:xfrm>
            <a:off x="3048000" y="6530975"/>
            <a:ext cx="4792662"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GB" altLang="en-US" sz="1200" dirty="0"/>
              <a:t>Note: -1 = 2010, -2 = 2009, -3 = 2008, -7 = 2004, -9 = 2002.</a:t>
            </a:r>
          </a:p>
        </p:txBody>
      </p:sp>
      <p:pic>
        <p:nvPicPr>
          <p:cNvPr id="35845"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786" y="1571612"/>
            <a:ext cx="7491413"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09599" y="5553090"/>
            <a:ext cx="2357454" cy="1169551"/>
          </a:xfrm>
          <a:prstGeom prst="rect">
            <a:avLst/>
          </a:prstGeom>
          <a:noFill/>
        </p:spPr>
        <p:txBody>
          <a:bodyPr wrap="square" rtlCol="0">
            <a:spAutoFit/>
          </a:bodyPr>
          <a:lstStyle/>
          <a:p>
            <a:r>
              <a:rPr lang="de-DE" sz="1000" dirty="0" smtClean="0"/>
              <a:t>United States </a:t>
            </a:r>
            <a:r>
              <a:rPr lang="en-US" sz="1000" dirty="0" smtClean="0"/>
              <a:t>–  </a:t>
            </a:r>
            <a:r>
              <a:rPr lang="mn-MN" sz="1000" dirty="0" smtClean="0"/>
              <a:t>АНУ</a:t>
            </a:r>
          </a:p>
          <a:p>
            <a:r>
              <a:rPr lang="de-DE" sz="1000" dirty="0" smtClean="0"/>
              <a:t>Canada </a:t>
            </a:r>
            <a:r>
              <a:rPr lang="en-US" sz="1000" dirty="0" smtClean="0"/>
              <a:t>– </a:t>
            </a:r>
            <a:r>
              <a:rPr lang="mn-MN" sz="1000" dirty="0" smtClean="0"/>
              <a:t>Канад</a:t>
            </a:r>
          </a:p>
          <a:p>
            <a:r>
              <a:rPr lang="de-DE" sz="1000" dirty="0" smtClean="0"/>
              <a:t>Puerto Rico</a:t>
            </a:r>
            <a:r>
              <a:rPr lang="en-US" sz="1000" dirty="0" smtClean="0"/>
              <a:t>-2 – </a:t>
            </a:r>
            <a:r>
              <a:rPr lang="mn-MN" sz="1000" dirty="0" smtClean="0"/>
              <a:t>Пуэрто Рико-2</a:t>
            </a:r>
            <a:endParaRPr lang="en-US" sz="1000" dirty="0" smtClean="0"/>
          </a:p>
          <a:p>
            <a:r>
              <a:rPr lang="en-US" sz="1000" dirty="0" smtClean="0"/>
              <a:t>Mexico – </a:t>
            </a:r>
            <a:r>
              <a:rPr lang="mn-MN" sz="1000" dirty="0" smtClean="0"/>
              <a:t>Мексик</a:t>
            </a:r>
            <a:endParaRPr lang="en-US" sz="1000" dirty="0" smtClean="0"/>
          </a:p>
          <a:p>
            <a:r>
              <a:rPr lang="en-US" sz="1000" dirty="0" smtClean="0"/>
              <a:t>Chile-1 – </a:t>
            </a:r>
            <a:r>
              <a:rPr lang="mn-MN" sz="1000" dirty="0" smtClean="0"/>
              <a:t>Чили-1</a:t>
            </a:r>
            <a:endParaRPr lang="en-US" sz="1000" dirty="0" smtClean="0"/>
          </a:p>
          <a:p>
            <a:endParaRPr lang="mn-MN" sz="1000" dirty="0" smtClean="0"/>
          </a:p>
          <a:p>
            <a:endParaRPr lang="en-US" sz="1000" dirty="0"/>
          </a:p>
        </p:txBody>
      </p:sp>
      <p:sp>
        <p:nvSpPr>
          <p:cNvPr id="7" name="TextBox 6"/>
          <p:cNvSpPr txBox="1"/>
          <p:nvPr/>
        </p:nvSpPr>
        <p:spPr>
          <a:xfrm>
            <a:off x="3214678" y="5553090"/>
            <a:ext cx="2357454" cy="1169551"/>
          </a:xfrm>
          <a:prstGeom prst="rect">
            <a:avLst/>
          </a:prstGeom>
          <a:noFill/>
        </p:spPr>
        <p:txBody>
          <a:bodyPr wrap="square" rtlCol="0">
            <a:spAutoFit/>
          </a:bodyPr>
          <a:lstStyle/>
          <a:p>
            <a:r>
              <a:rPr lang="en-US" sz="1000" dirty="0" smtClean="0"/>
              <a:t>Uruguay-2 –</a:t>
            </a:r>
            <a:r>
              <a:rPr lang="mn-MN" sz="1000" dirty="0" smtClean="0"/>
              <a:t> Уругвай-2</a:t>
            </a:r>
            <a:r>
              <a:rPr lang="en-US" sz="1000" dirty="0" smtClean="0"/>
              <a:t> </a:t>
            </a:r>
          </a:p>
          <a:p>
            <a:r>
              <a:rPr lang="en-US" sz="1000" dirty="0" smtClean="0"/>
              <a:t>Columbia – </a:t>
            </a:r>
            <a:r>
              <a:rPr lang="mn-MN" sz="1000" dirty="0" smtClean="0"/>
              <a:t>Колумба</a:t>
            </a:r>
            <a:endParaRPr lang="en-US" sz="1000" dirty="0" smtClean="0"/>
          </a:p>
          <a:p>
            <a:r>
              <a:rPr lang="en-US" sz="1000" dirty="0" smtClean="0"/>
              <a:t>Peru-7 – </a:t>
            </a:r>
            <a:r>
              <a:rPr lang="mn-MN" sz="1000" dirty="0" smtClean="0"/>
              <a:t>Перу-7</a:t>
            </a:r>
            <a:endParaRPr lang="en-US" sz="1000" dirty="0" smtClean="0"/>
          </a:p>
          <a:p>
            <a:r>
              <a:rPr lang="en-US" sz="1000" dirty="0" smtClean="0"/>
              <a:t>Bolivia-9 –</a:t>
            </a:r>
            <a:r>
              <a:rPr lang="mn-MN" sz="1000" dirty="0" smtClean="0"/>
              <a:t> Боливи-9</a:t>
            </a:r>
            <a:endParaRPr lang="en-US" sz="1000" dirty="0" smtClean="0"/>
          </a:p>
          <a:p>
            <a:r>
              <a:rPr lang="en-US" sz="1000" dirty="0" smtClean="0"/>
              <a:t>Argentina-1 –</a:t>
            </a:r>
            <a:r>
              <a:rPr lang="mn-MN" sz="1000" dirty="0" smtClean="0"/>
              <a:t> Аргентин-1</a:t>
            </a:r>
            <a:endParaRPr lang="en-US" sz="1000" dirty="0" smtClean="0"/>
          </a:p>
          <a:p>
            <a:r>
              <a:rPr lang="en-US" sz="1000" dirty="0" smtClean="0"/>
              <a:t>Costa Rica –</a:t>
            </a:r>
            <a:r>
              <a:rPr lang="mn-MN" sz="1000" dirty="0" smtClean="0"/>
              <a:t> Коста-Рика</a:t>
            </a:r>
            <a:endParaRPr lang="en-US" sz="1000" dirty="0" smtClean="0"/>
          </a:p>
          <a:p>
            <a:r>
              <a:rPr lang="en-US" sz="1000" dirty="0" smtClean="0"/>
              <a:t>  </a:t>
            </a:r>
            <a:endParaRPr lang="en-US" sz="1000" dirty="0"/>
          </a:p>
        </p:txBody>
      </p:sp>
      <p:sp>
        <p:nvSpPr>
          <p:cNvPr id="12" name="TextBox 11"/>
          <p:cNvSpPr txBox="1"/>
          <p:nvPr/>
        </p:nvSpPr>
        <p:spPr>
          <a:xfrm>
            <a:off x="5572132" y="5553090"/>
            <a:ext cx="3000396" cy="1015663"/>
          </a:xfrm>
          <a:prstGeom prst="rect">
            <a:avLst/>
          </a:prstGeom>
          <a:noFill/>
        </p:spPr>
        <p:txBody>
          <a:bodyPr wrap="square" rtlCol="0">
            <a:spAutoFit/>
          </a:bodyPr>
          <a:lstStyle/>
          <a:p>
            <a:r>
              <a:rPr lang="en-US" sz="1000" dirty="0" smtClean="0"/>
              <a:t>Ecuador-3 –</a:t>
            </a:r>
            <a:r>
              <a:rPr lang="mn-MN" sz="1000" dirty="0" smtClean="0"/>
              <a:t> Эквадор-3</a:t>
            </a:r>
            <a:endParaRPr lang="en-US" sz="1000" dirty="0" smtClean="0"/>
          </a:p>
          <a:p>
            <a:r>
              <a:rPr lang="en-US" sz="1000" dirty="0" smtClean="0"/>
              <a:t>Paraguay –</a:t>
            </a:r>
            <a:r>
              <a:rPr lang="mn-MN" sz="1000" dirty="0" smtClean="0"/>
              <a:t> Парагвай</a:t>
            </a:r>
            <a:endParaRPr lang="en-US" sz="1000" dirty="0" smtClean="0"/>
          </a:p>
          <a:p>
            <a:r>
              <a:rPr lang="en-US" sz="1000" dirty="0" smtClean="0"/>
              <a:t>Panama-1 – </a:t>
            </a:r>
            <a:r>
              <a:rPr lang="mn-MN" sz="1000" dirty="0" smtClean="0"/>
              <a:t>Панама-1</a:t>
            </a:r>
            <a:endParaRPr lang="en-US" sz="1000" dirty="0" smtClean="0"/>
          </a:p>
          <a:p>
            <a:r>
              <a:rPr lang="en-US" sz="1000" dirty="0" smtClean="0"/>
              <a:t>Guatemala-1 –</a:t>
            </a:r>
            <a:r>
              <a:rPr lang="mn-MN" sz="1000" dirty="0" smtClean="0"/>
              <a:t> Гуатемала-1</a:t>
            </a:r>
            <a:endParaRPr lang="en-US" sz="1000" dirty="0" smtClean="0"/>
          </a:p>
          <a:p>
            <a:r>
              <a:rPr lang="en-US" sz="1000" dirty="0" smtClean="0"/>
              <a:t>Trinidad and Tobago-1–</a:t>
            </a:r>
            <a:r>
              <a:rPr lang="mn-MN" sz="1000" dirty="0" smtClean="0"/>
              <a:t> Тринидад ба Тобаго-1</a:t>
            </a:r>
            <a:endParaRPr lang="en-US" sz="1000" dirty="0" smtClean="0"/>
          </a:p>
          <a:p>
            <a:r>
              <a:rPr lang="en-US" sz="1000" dirty="0" smtClean="0"/>
              <a:t>  </a:t>
            </a:r>
            <a:endParaRPr lang="en-US" sz="1000" dirty="0"/>
          </a:p>
        </p:txBody>
      </p:sp>
      <p:sp>
        <p:nvSpPr>
          <p:cNvPr id="13" name="TextBox 12"/>
          <p:cNvSpPr txBox="1"/>
          <p:nvPr/>
        </p:nvSpPr>
        <p:spPr>
          <a:xfrm>
            <a:off x="4319586" y="1952615"/>
            <a:ext cx="1071570" cy="246221"/>
          </a:xfrm>
          <a:prstGeom prst="rect">
            <a:avLst/>
          </a:prstGeom>
          <a:noFill/>
        </p:spPr>
        <p:txBody>
          <a:bodyPr wrap="square" rtlCol="0">
            <a:spAutoFit/>
          </a:bodyPr>
          <a:lstStyle/>
          <a:p>
            <a:r>
              <a:rPr lang="mn-MN" sz="1000" dirty="0" smtClean="0"/>
              <a:t>Бусад</a:t>
            </a:r>
            <a:endParaRPr lang="en-US" sz="1000" dirty="0"/>
          </a:p>
        </p:txBody>
      </p:sp>
      <p:sp>
        <p:nvSpPr>
          <p:cNvPr id="14" name="TextBox 13"/>
          <p:cNvSpPr txBox="1"/>
          <p:nvPr/>
        </p:nvSpPr>
        <p:spPr>
          <a:xfrm>
            <a:off x="6286512" y="1481124"/>
            <a:ext cx="2214578" cy="246221"/>
          </a:xfrm>
          <a:prstGeom prst="rect">
            <a:avLst/>
          </a:prstGeom>
          <a:noFill/>
        </p:spPr>
        <p:txBody>
          <a:bodyPr wrap="square" rtlCol="0">
            <a:spAutoFit/>
          </a:bodyPr>
          <a:lstStyle/>
          <a:p>
            <a:r>
              <a:rPr lang="mn-MN" sz="1000" dirty="0" smtClean="0"/>
              <a:t>Дээд боловсролын сектор</a:t>
            </a:r>
            <a:r>
              <a:rPr lang="en-US" sz="1000" dirty="0" smtClean="0"/>
              <a:t>  </a:t>
            </a:r>
            <a:endParaRPr lang="en-US" sz="1000" dirty="0"/>
          </a:p>
        </p:txBody>
      </p:sp>
      <p:sp>
        <p:nvSpPr>
          <p:cNvPr id="15" name="TextBox 14"/>
          <p:cNvSpPr txBox="1"/>
          <p:nvPr/>
        </p:nvSpPr>
        <p:spPr>
          <a:xfrm>
            <a:off x="4281485" y="1490649"/>
            <a:ext cx="2071702" cy="246221"/>
          </a:xfrm>
          <a:prstGeom prst="rect">
            <a:avLst/>
          </a:prstGeom>
          <a:noFill/>
        </p:spPr>
        <p:txBody>
          <a:bodyPr wrap="square" rtlCol="0">
            <a:spAutoFit/>
          </a:bodyPr>
          <a:lstStyle/>
          <a:p>
            <a:r>
              <a:rPr lang="mn-MN" sz="1000" dirty="0" smtClean="0"/>
              <a:t>Төрийн байгууллагын сектор</a:t>
            </a:r>
            <a:endParaRPr lang="en-US" sz="1000" dirty="0"/>
          </a:p>
        </p:txBody>
      </p:sp>
      <p:sp>
        <p:nvSpPr>
          <p:cNvPr id="16" name="TextBox 15"/>
          <p:cNvSpPr txBox="1"/>
          <p:nvPr/>
        </p:nvSpPr>
        <p:spPr>
          <a:xfrm>
            <a:off x="2205021" y="1947852"/>
            <a:ext cx="1785950" cy="246221"/>
          </a:xfrm>
          <a:prstGeom prst="rect">
            <a:avLst/>
          </a:prstGeom>
          <a:noFill/>
        </p:spPr>
        <p:txBody>
          <a:bodyPr wrap="square" rtlCol="0">
            <a:spAutoFit/>
          </a:bodyPr>
          <a:lstStyle/>
          <a:p>
            <a:r>
              <a:rPr lang="mn-MN" sz="1000" dirty="0" smtClean="0"/>
              <a:t>Хувийн ашгийн бус сектор</a:t>
            </a:r>
            <a:r>
              <a:rPr lang="en-US" sz="1000" dirty="0" smtClean="0"/>
              <a:t> </a:t>
            </a:r>
            <a:endParaRPr lang="en-US" sz="1000" dirty="0"/>
          </a:p>
        </p:txBody>
      </p:sp>
      <p:sp>
        <p:nvSpPr>
          <p:cNvPr id="17" name="TextBox 16"/>
          <p:cNvSpPr txBox="1"/>
          <p:nvPr/>
        </p:nvSpPr>
        <p:spPr>
          <a:xfrm>
            <a:off x="2214546" y="1481124"/>
            <a:ext cx="1857388" cy="400110"/>
          </a:xfrm>
          <a:prstGeom prst="rect">
            <a:avLst/>
          </a:prstGeom>
          <a:noFill/>
        </p:spPr>
        <p:txBody>
          <a:bodyPr wrap="square" rtlCol="0">
            <a:spAutoFit/>
          </a:bodyPr>
          <a:lstStyle/>
          <a:p>
            <a:r>
              <a:rPr lang="en-US" sz="1000" dirty="0" smtClean="0"/>
              <a:t>А</a:t>
            </a:r>
            <a:r>
              <a:rPr lang="mn-MN" sz="1000" dirty="0" smtClean="0"/>
              <a:t>ж ахуйн нэгжийн сектор</a:t>
            </a:r>
          </a:p>
          <a:p>
            <a:r>
              <a:rPr lang="en-US" sz="1000" dirty="0" smtClean="0"/>
              <a:t>  </a:t>
            </a:r>
            <a:endParaRPr lang="en-US" sz="1000" dirty="0"/>
          </a:p>
        </p:txBody>
      </p:sp>
    </p:spTree>
    <p:extLst>
      <p:ext uri="{BB962C8B-B14F-4D97-AF65-F5344CB8AC3E}">
        <p14:creationId xmlns:p14="http://schemas.microsoft.com/office/powerpoint/2010/main" xmlns="" val="12020239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36587" y="357166"/>
            <a:ext cx="8507413" cy="1066801"/>
          </a:xfrm>
        </p:spPr>
        <p:txBody>
          <a:bodyPr/>
          <a:lstStyle/>
          <a:p>
            <a:r>
              <a:rPr lang="mn-MN" altLang="en-US" sz="2400" dirty="0" smtClean="0"/>
              <a:t>Европын СХА-д зарцуулсан дотоодын нийт зардал</a:t>
            </a:r>
            <a:r>
              <a:rPr lang="en-US" altLang="en-US" sz="2400" dirty="0" smtClean="0"/>
              <a:t> (GERD)</a:t>
            </a:r>
            <a:r>
              <a:rPr lang="mn-MN" altLang="en-US" sz="2400" dirty="0" smtClean="0"/>
              <a:t>-ын задаргаа</a:t>
            </a:r>
            <a:r>
              <a:rPr lang="en-US" altLang="zh-CN" sz="2400" dirty="0" smtClean="0">
                <a:ea typeface="SimSun" pitchFamily="2" charset="-122"/>
              </a:rPr>
              <a:t> (%)</a:t>
            </a:r>
            <a:r>
              <a:rPr lang="en-US" altLang="en-US" sz="2400" dirty="0" smtClean="0"/>
              <a:t> </a:t>
            </a:r>
            <a:r>
              <a:rPr lang="mn-MN" altLang="en-US" sz="2400" dirty="0" smtClean="0"/>
              <a:t>салбарын үйл ажиллагаагаар</a:t>
            </a:r>
            <a:r>
              <a:rPr lang="en-US" altLang="en-US" sz="2400" dirty="0" smtClean="0"/>
              <a:t> </a:t>
            </a:r>
            <a:r>
              <a:rPr lang="mn-MN" altLang="en-US" sz="2800" dirty="0" smtClean="0"/>
              <a:t/>
            </a:r>
            <a:br>
              <a:rPr lang="mn-MN" altLang="en-US" sz="2800" dirty="0" smtClean="0"/>
            </a:br>
            <a:r>
              <a:rPr lang="en-US" altLang="en-US" sz="2000" dirty="0" smtClean="0"/>
              <a:t>2011 </a:t>
            </a:r>
            <a:r>
              <a:rPr lang="mn-MN" altLang="en-US" sz="2000" dirty="0" smtClean="0"/>
              <a:t>он буюу түүнээс өмнөх хамгийн сүүлийн үеийн мэдээллээр</a:t>
            </a:r>
            <a:endParaRPr lang="en-GB" altLang="en-US" sz="2000" dirty="0" smtClean="0"/>
          </a:p>
        </p:txBody>
      </p:sp>
      <p:sp>
        <p:nvSpPr>
          <p:cNvPr id="36867" name="Text Box 3"/>
          <p:cNvSpPr txBox="1">
            <a:spLocks noChangeArrowheads="1"/>
          </p:cNvSpPr>
          <p:nvPr/>
        </p:nvSpPr>
        <p:spPr bwMode="auto">
          <a:xfrm>
            <a:off x="402093" y="6530975"/>
            <a:ext cx="2224087"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Source: UIS, July 2013</a:t>
            </a:r>
            <a:endParaRPr lang="en-GB" altLang="en-US" sz="1200" dirty="0">
              <a:cs typeface="Times New Roman" pitchFamily="18" charset="0"/>
            </a:endParaRPr>
          </a:p>
        </p:txBody>
      </p:sp>
      <p:sp>
        <p:nvSpPr>
          <p:cNvPr id="36868" name="Text Box 4"/>
          <p:cNvSpPr txBox="1">
            <a:spLocks noChangeArrowheads="1"/>
          </p:cNvSpPr>
          <p:nvPr/>
        </p:nvSpPr>
        <p:spPr bwMode="auto">
          <a:xfrm>
            <a:off x="3066836" y="6529388"/>
            <a:ext cx="3457575" cy="276225"/>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GB" altLang="en-US" sz="1200" dirty="0"/>
              <a:t>Note: -1 = 2010, -2 = 2009, -3=2008, -4=2007</a:t>
            </a:r>
          </a:p>
        </p:txBody>
      </p:sp>
      <p:pic>
        <p:nvPicPr>
          <p:cNvPr id="36869"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6635" y="1676400"/>
            <a:ext cx="8337978" cy="485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91514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57158" y="0"/>
            <a:ext cx="8534399" cy="1371600"/>
          </a:xfrm>
        </p:spPr>
        <p:txBody>
          <a:bodyPr/>
          <a:lstStyle/>
          <a:p>
            <a:r>
              <a:rPr lang="mn-MN" altLang="en-US" sz="2400" dirty="0" smtClean="0"/>
              <a:t>Ази, номхон далайн орнуудын СХА-д зарцуулсан дотоодын нийт зардал</a:t>
            </a:r>
            <a:r>
              <a:rPr lang="en-US" altLang="en-US" sz="2400" dirty="0" smtClean="0"/>
              <a:t> (GERD) </a:t>
            </a:r>
            <a:r>
              <a:rPr lang="mn-MN" altLang="en-US" sz="2400" dirty="0" smtClean="0"/>
              <a:t>–ын задаргаа</a:t>
            </a:r>
            <a:r>
              <a:rPr lang="en-US" altLang="zh-CN" sz="2400" dirty="0" smtClean="0">
                <a:ea typeface="SimSun" pitchFamily="2" charset="-122"/>
              </a:rPr>
              <a:t> (%)</a:t>
            </a:r>
            <a:r>
              <a:rPr lang="en-US" altLang="en-US" sz="2400" dirty="0" smtClean="0"/>
              <a:t> </a:t>
            </a:r>
            <a:r>
              <a:rPr lang="mn-MN" altLang="en-US" sz="2400" dirty="0" smtClean="0"/>
              <a:t>сектороор, </a:t>
            </a:r>
            <a:r>
              <a:rPr lang="en-US" altLang="en-US" sz="2000" dirty="0" smtClean="0"/>
              <a:t>2011 </a:t>
            </a:r>
            <a:r>
              <a:rPr lang="mn-MN" altLang="en-US" sz="2000" dirty="0" smtClean="0"/>
              <a:t>он буюу  түүнээс өмнөх хамгийн сүүлийн үеийн мэдээллээр</a:t>
            </a:r>
            <a:endParaRPr lang="en-GB" altLang="en-US" sz="2000" dirty="0" smtClean="0"/>
          </a:p>
        </p:txBody>
      </p:sp>
      <p:sp>
        <p:nvSpPr>
          <p:cNvPr id="37891" name="Text Box 3"/>
          <p:cNvSpPr txBox="1">
            <a:spLocks noChangeArrowheads="1"/>
          </p:cNvSpPr>
          <p:nvPr/>
        </p:nvSpPr>
        <p:spPr bwMode="auto">
          <a:xfrm>
            <a:off x="412525" y="6529388"/>
            <a:ext cx="2224087" cy="274638"/>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US" altLang="en-US" sz="1200" dirty="0"/>
              <a:t>Source: UIS, July 2013</a:t>
            </a:r>
            <a:endParaRPr lang="en-GB" altLang="en-US" sz="1200" dirty="0">
              <a:cs typeface="Times New Roman" pitchFamily="18" charset="0"/>
            </a:endParaRPr>
          </a:p>
        </p:txBody>
      </p:sp>
      <p:sp>
        <p:nvSpPr>
          <p:cNvPr id="37892" name="Text Box 4"/>
          <p:cNvSpPr txBox="1">
            <a:spLocks noChangeArrowheads="1"/>
          </p:cNvSpPr>
          <p:nvPr/>
        </p:nvSpPr>
        <p:spPr bwMode="auto">
          <a:xfrm>
            <a:off x="2735262" y="6529388"/>
            <a:ext cx="6408738" cy="2762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itchFamily="2" charset="2"/>
              <a:buChar char="§"/>
              <a:defRPr sz="2800">
                <a:solidFill>
                  <a:schemeClr val="tx1"/>
                </a:solidFill>
                <a:latin typeface="Arial" pitchFamily="34" charset="0"/>
              </a:defRPr>
            </a:lvl1pPr>
            <a:lvl2pPr marL="742950" indent="-285750">
              <a:spcBef>
                <a:spcPct val="50000"/>
              </a:spcBef>
              <a:buClr>
                <a:schemeClr val="tx1"/>
              </a:buClr>
              <a:buChar char="•"/>
              <a:defRPr sz="2400">
                <a:solidFill>
                  <a:schemeClr val="tx1"/>
                </a:solidFill>
                <a:latin typeface="Arial" pitchFamily="34" charset="0"/>
              </a:defRPr>
            </a:lvl2pPr>
            <a:lvl3pPr marL="1143000" indent="-228600">
              <a:spcBef>
                <a:spcPct val="50000"/>
              </a:spcBef>
              <a:buClr>
                <a:schemeClr val="tx1"/>
              </a:buClr>
              <a:buChar char="»"/>
              <a:defRPr sz="2000">
                <a:solidFill>
                  <a:schemeClr val="tx1"/>
                </a:solidFill>
                <a:latin typeface="Arial" pitchFamily="34" charset="0"/>
              </a:defRPr>
            </a:lvl3pPr>
            <a:lvl4pPr marL="1600200" indent="-228600">
              <a:spcBef>
                <a:spcPct val="50000"/>
              </a:spcBef>
              <a:buClr>
                <a:schemeClr val="tx1"/>
              </a:buClr>
              <a:buChar char="–"/>
              <a:defRPr sz="2000">
                <a:solidFill>
                  <a:schemeClr val="tx1"/>
                </a:solidFill>
                <a:latin typeface="Arial" pitchFamily="34" charset="0"/>
              </a:defRPr>
            </a:lvl4pPr>
            <a:lvl5pPr marL="2057400" indent="-228600">
              <a:spcBef>
                <a:spcPct val="50000"/>
              </a:spcBef>
              <a:buClr>
                <a:schemeClr val="tx1"/>
              </a:buClr>
              <a:buChar char="–"/>
              <a:defRPr sz="2000">
                <a:solidFill>
                  <a:schemeClr val="tx1"/>
                </a:solidFill>
                <a:latin typeface="Arial" pitchFamily="34" charset="0"/>
              </a:defRPr>
            </a:lvl5pPr>
            <a:lvl6pPr marL="2514600" indent="-228600" eaLnBrk="0" fontAlgn="base" hangingPunct="0">
              <a:spcBef>
                <a:spcPct val="5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5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5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50000"/>
              </a:spcBef>
              <a:spcAft>
                <a:spcPct val="0"/>
              </a:spcAft>
              <a:buClr>
                <a:schemeClr val="tx1"/>
              </a:buClr>
              <a:buChar char="–"/>
              <a:defRPr sz="2000">
                <a:solidFill>
                  <a:schemeClr val="tx1"/>
                </a:solidFill>
                <a:latin typeface="Arial" pitchFamily="34" charset="0"/>
              </a:defRPr>
            </a:lvl9pPr>
          </a:lstStyle>
          <a:p>
            <a:pPr>
              <a:buClrTx/>
              <a:buFontTx/>
              <a:buNone/>
            </a:pPr>
            <a:r>
              <a:rPr lang="en-GB" altLang="en-US" sz="1200" dirty="0"/>
              <a:t>Note: -1=2010, -2 = 2009, -3 = 2008, -4 = 2007, -6 = 2005, -7 = 2004, -9 = 2002, -10=2001.</a:t>
            </a:r>
          </a:p>
        </p:txBody>
      </p:sp>
      <p:pic>
        <p:nvPicPr>
          <p:cNvPr id="37893"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596" y="1571612"/>
            <a:ext cx="8355012" cy="4840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1873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altLang="en-US" sz="2000" dirty="0" smtClean="0"/>
              <a:t>Монгол Улсын СХА-д зарцуулсан дотоодын нийт зардал</a:t>
            </a:r>
            <a:r>
              <a:rPr lang="en-US" altLang="en-US" sz="2000" dirty="0" smtClean="0"/>
              <a:t> (GERD)</a:t>
            </a:r>
            <a:r>
              <a:rPr lang="mn-MN" altLang="en-US" sz="2000" dirty="0" smtClean="0"/>
              <a:t>-ын задаргаа</a:t>
            </a:r>
            <a:r>
              <a:rPr lang="en-US" altLang="en-US" sz="2000" dirty="0" smtClean="0">
                <a:ea typeface="SimSun" pitchFamily="2" charset="-122"/>
              </a:rPr>
              <a:t> </a:t>
            </a:r>
            <a:r>
              <a:rPr lang="mn-MN" altLang="en-US" sz="2000" dirty="0" smtClean="0"/>
              <a:t>секторын үйл ажиллагаагаар</a:t>
            </a:r>
            <a:r>
              <a:rPr lang="en-US" altLang="en-US" sz="2000" dirty="0" smtClean="0"/>
              <a:t> </a:t>
            </a:r>
            <a:r>
              <a:rPr lang="mn-MN" altLang="en-US" sz="2400" dirty="0" smtClean="0"/>
              <a:t/>
            </a:r>
            <a:br>
              <a:rPr lang="mn-MN" altLang="en-US" sz="2400" dirty="0" smtClean="0"/>
            </a:br>
            <a:endParaRPr lang="en-GB"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579974139"/>
              </p:ext>
            </p:extLst>
          </p:nvPr>
        </p:nvGraphicFramePr>
        <p:xfrm>
          <a:off x="457200" y="1600200"/>
          <a:ext cx="84582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5575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Шинжлэх ухаан, технологи ба инноваци</a:t>
            </a:r>
            <a:r>
              <a:rPr lang="en-GB" dirty="0" smtClean="0"/>
              <a:t>?(3)</a:t>
            </a:r>
            <a:endParaRPr lang="en-GB" dirty="0"/>
          </a:p>
        </p:txBody>
      </p:sp>
      <p:sp>
        <p:nvSpPr>
          <p:cNvPr id="3" name="Content Placeholder 2"/>
          <p:cNvSpPr>
            <a:spLocks noGrp="1"/>
          </p:cNvSpPr>
          <p:nvPr>
            <p:ph idx="1"/>
          </p:nvPr>
        </p:nvSpPr>
        <p:spPr>
          <a:xfrm>
            <a:off x="428596" y="1357298"/>
            <a:ext cx="8429684" cy="2819400"/>
          </a:xfrm>
        </p:spPr>
        <p:txBody>
          <a:bodyPr/>
          <a:lstStyle/>
          <a:p>
            <a:pPr marL="0" indent="0">
              <a:buNone/>
            </a:pPr>
            <a:r>
              <a:rPr lang="mn-MN" sz="2400" dirty="0" smtClean="0"/>
              <a:t>ЭЗХАХБ-ын</a:t>
            </a:r>
            <a:r>
              <a:rPr lang="de-DE" sz="2400" dirty="0" smtClean="0"/>
              <a:t> </a:t>
            </a:r>
            <a:r>
              <a:rPr lang="mn-MN" sz="2400" dirty="0" smtClean="0"/>
              <a:t>инновацийн стратегийн бодлого</a:t>
            </a:r>
            <a:r>
              <a:rPr lang="en-GB" sz="2400" b="1" dirty="0" smtClean="0"/>
              <a:t> (2007-2010): </a:t>
            </a:r>
            <a:endParaRPr lang="mn-MN" sz="2400" b="1" dirty="0" smtClean="0"/>
          </a:p>
          <a:p>
            <a:pPr marL="0" indent="0">
              <a:buNone/>
            </a:pPr>
            <a:r>
              <a:rPr lang="en-CA" sz="2400" i="1" dirty="0" smtClean="0"/>
              <a:t>2007</a:t>
            </a:r>
            <a:r>
              <a:rPr lang="mn-MN" sz="2400" i="1" dirty="0" smtClean="0"/>
              <a:t> онд Сайдууд эдийн засгийн өсөлт болон хөгжлийг сайжруулж бүтээмжийг дээшлүүлэх гол түлхүүр болох инновацийг хөгжүүлэхэд улс орнуудыг хамарсан бодлого чухал хэрэгтэй болохыг цохон тэмдэглэсэн. Илүү хүчтэй инновацийг шинэ олон улсын түншүүдтэйгээ хамтран хөгжүүлэх нь бидний өмнө тулгараад байгаа дэлхий нийтийн тулгамдсан асуудлууд </a:t>
            </a:r>
          </a:p>
          <a:p>
            <a:pPr marL="0" indent="0">
              <a:buNone/>
            </a:pPr>
            <a:r>
              <a:rPr lang="mn-MN" sz="2400" i="1" dirty="0" smtClean="0"/>
              <a:t>болох уур амьсгалын өөрчлөлт,</a:t>
            </a:r>
          </a:p>
          <a:p>
            <a:pPr marL="0" indent="0">
              <a:buNone/>
            </a:pPr>
            <a:r>
              <a:rPr lang="mn-MN" sz="2400" i="1" dirty="0" smtClean="0"/>
              <a:t>эрүүл мэнд, хоол хүнсний аюулгүй </a:t>
            </a:r>
          </a:p>
          <a:p>
            <a:pPr marL="0" indent="0">
              <a:buNone/>
            </a:pPr>
            <a:r>
              <a:rPr lang="mn-MN" sz="2400" i="1" dirty="0" smtClean="0"/>
              <a:t>байдал болон ядуурал зэргийг </a:t>
            </a:r>
          </a:p>
          <a:p>
            <a:pPr marL="0" indent="0">
              <a:buNone/>
            </a:pPr>
            <a:r>
              <a:rPr lang="mn-MN" sz="2400" i="1" dirty="0" smtClean="0"/>
              <a:t>шийдвэрлэхэд түлхэц болж өгөх </a:t>
            </a:r>
          </a:p>
          <a:p>
            <a:pPr marL="0" indent="0">
              <a:buNone/>
            </a:pPr>
            <a:r>
              <a:rPr lang="mn-MN" sz="2400" i="1" dirty="0" smtClean="0"/>
              <a:t>юм.</a:t>
            </a:r>
            <a:endParaRPr lang="en-GB" sz="2400" i="1" dirty="0"/>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2066" y="4053840"/>
            <a:ext cx="3868986"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9944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altLang="en-US" sz="3200" dirty="0" smtClean="0"/>
              <a:t>Монгол Улсын СХА-д зарцуулсан дотоодын нийт зардал</a:t>
            </a:r>
            <a:r>
              <a:rPr lang="en-US" altLang="en-US" sz="3200" dirty="0" smtClean="0"/>
              <a:t> (GERD)</a:t>
            </a:r>
            <a:r>
              <a:rPr lang="mn-MN" altLang="zh-CN" sz="3200" dirty="0" smtClean="0">
                <a:ea typeface="SimSun" pitchFamily="2" charset="-122"/>
              </a:rPr>
              <a:t>,</a:t>
            </a:r>
            <a:r>
              <a:rPr lang="en-US" altLang="en-US" sz="3200" dirty="0" smtClean="0"/>
              <a:t> </a:t>
            </a:r>
            <a:r>
              <a:rPr lang="mn-MN" altLang="en-US" sz="2000" dirty="0" smtClean="0"/>
              <a:t>ү</a:t>
            </a:r>
            <a:r>
              <a:rPr lang="mn-MN" sz="2000" dirty="0" smtClean="0"/>
              <a:t>йл ажиллагааны төрлөөр</a:t>
            </a:r>
            <a:endParaRPr lang="en-GB"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828709500"/>
              </p:ext>
            </p:extLst>
          </p:nvPr>
        </p:nvGraphicFramePr>
        <p:xfrm>
          <a:off x="457200" y="16002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32694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786" y="2428868"/>
            <a:ext cx="7772400" cy="1362075"/>
          </a:xfrm>
        </p:spPr>
        <p:txBody>
          <a:bodyPr/>
          <a:lstStyle/>
          <a:p>
            <a:r>
              <a:rPr lang="mn-MN" dirty="0" smtClean="0"/>
              <a:t>ЮНЕСКО-гийн статистикийн хүрээлэнгийн инновацийн тоо баримтууд</a:t>
            </a:r>
            <a:endParaRPr lang="en-GB" dirty="0"/>
          </a:p>
        </p:txBody>
      </p:sp>
    </p:spTree>
    <p:extLst>
      <p:ext uri="{BB962C8B-B14F-4D97-AF65-F5344CB8AC3E}">
        <p14:creationId xmlns:p14="http://schemas.microsoft.com/office/powerpoint/2010/main" xmlns="" val="37815305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
            </a:r>
            <a:br>
              <a:rPr lang="mn-MN" dirty="0" smtClean="0"/>
            </a:br>
            <a:r>
              <a:rPr lang="mn-MN" sz="4000" dirty="0" smtClean="0"/>
              <a:t>Хөгжилтэй орнуудын шинэчлэлийн төрлүүд </a:t>
            </a:r>
            <a:endParaRPr lang="en-GB"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46413160"/>
              </p:ext>
            </p:extLst>
          </p:nvPr>
        </p:nvGraphicFramePr>
        <p:xfrm>
          <a:off x="428596" y="1357298"/>
          <a:ext cx="8534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956270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sz="3600" dirty="0" smtClean="0"/>
              <a:t>Хөгжиж буй орнуудын шинэчлэлийн төрлүүд</a:t>
            </a:r>
            <a:endParaRPr lang="en-GB" sz="36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381674907"/>
              </p:ext>
            </p:extLst>
          </p:nvPr>
        </p:nvGraphicFramePr>
        <p:xfrm>
          <a:off x="457200" y="1600200"/>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062986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sz="3600" dirty="0" smtClean="0"/>
              <a:t>Хөгжиж буй орнуудын шинэчлэлийн төрлүүд</a:t>
            </a:r>
            <a:endParaRPr lang="en-GB" sz="3600" dirty="0"/>
          </a:p>
        </p:txBody>
      </p:sp>
      <p:graphicFrame>
        <p:nvGraphicFramePr>
          <p:cNvPr id="6" name="Table 5"/>
          <p:cNvGraphicFramePr>
            <a:graphicFrameLocks noGrp="1"/>
          </p:cNvGraphicFramePr>
          <p:nvPr/>
        </p:nvGraphicFramePr>
        <p:xfrm>
          <a:off x="857225" y="1571612"/>
          <a:ext cx="3786213" cy="4714898"/>
        </p:xfrm>
        <a:graphic>
          <a:graphicData uri="http://schemas.openxmlformats.org/drawingml/2006/table">
            <a:tbl>
              <a:tblPr/>
              <a:tblGrid>
                <a:gridCol w="2913763"/>
                <a:gridCol w="872450"/>
              </a:tblGrid>
              <a:tr h="106596">
                <a:tc>
                  <a:txBody>
                    <a:bodyPr/>
                    <a:lstStyle/>
                    <a:p>
                      <a:pPr>
                        <a:spcAft>
                          <a:spcPts val="0"/>
                        </a:spcAft>
                      </a:pPr>
                      <a:r>
                        <a:rPr lang="en-US" sz="400" b="1">
                          <a:latin typeface="Arial"/>
                          <a:ea typeface="Times New Roman"/>
                          <a:cs typeface="Times New Roman"/>
                        </a:rPr>
                        <a:t>Country</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b="1">
                          <a:latin typeface="Arial"/>
                          <a:ea typeface="Times New Roman"/>
                          <a:cs typeface="Times New Roman"/>
                        </a:rPr>
                        <a:t>Abbreviation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endParaRPr lang="en-US" sz="400">
                        <a:latin typeface="Calibri"/>
                        <a:ea typeface="Times New Roman"/>
                        <a:cs typeface="Times New Roman"/>
                      </a:endParaRPr>
                    </a:p>
                  </a:txBody>
                  <a:tcPr marL="22398" marR="22398" marT="0" marB="0" anchor="ctr">
                    <a:lnL>
                      <a:noFill/>
                    </a:lnL>
                    <a:lnR>
                      <a:noFill/>
                    </a:lnR>
                    <a:lnT>
                      <a:noFill/>
                    </a:lnT>
                    <a:lnB>
                      <a:noFill/>
                    </a:lnB>
                  </a:tcPr>
                </a:tc>
                <a:tc>
                  <a:txBody>
                    <a:bodyPr/>
                    <a:lstStyle/>
                    <a:p>
                      <a:endParaRPr lang="en-US" sz="400">
                        <a:latin typeface="Calibri"/>
                        <a:ea typeface="Times New Roman"/>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Argentina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ARG</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Australia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AUS</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Austria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AUT</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Belarus</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BLR</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Belgium</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BEL</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Brazil</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BRA</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Bulgaria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BUL</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Canada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CAN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China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CHN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China, Hong Kong Special Administrative Region</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HKG</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Colombia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COL</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Costa Rica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CRI</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Croatia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CRO</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Cuba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CUB</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Cyprus</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CYP</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Czech Republic</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CZE</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Denmark</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DNK</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Ecuador</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ECU</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Egypt</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EGY</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El Salvador</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SLV</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Estonia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EST</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Finland</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FIN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France</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FRA</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Germany</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DEU</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Ghana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GHA</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Hungary</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HUN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Iceland</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ISL</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India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IND</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Indonesia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IDN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Ireland</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IRL</a:t>
                      </a:r>
                      <a:endParaRPr lang="en-US" sz="400">
                        <a:latin typeface="Calibri"/>
                        <a:ea typeface="Calibri"/>
                        <a:cs typeface="Times New Roman"/>
                      </a:endParaRPr>
                    </a:p>
                  </a:txBody>
                  <a:tcPr marL="22398" marR="22398" marT="0" marB="0" anchor="ctr">
                    <a:lnL>
                      <a:noFill/>
                    </a:lnL>
                    <a:lnR>
                      <a:noFill/>
                    </a:lnR>
                    <a:lnT>
                      <a:noFill/>
                    </a:lnT>
                    <a:lnB>
                      <a:noFill/>
                    </a:lnB>
                  </a:tcPr>
                </a:tc>
              </a:tr>
              <a:tr h="128273">
                <a:tc>
                  <a:txBody>
                    <a:bodyPr/>
                    <a:lstStyle/>
                    <a:p>
                      <a:pPr>
                        <a:spcAft>
                          <a:spcPts val="0"/>
                        </a:spcAft>
                      </a:pPr>
                      <a:r>
                        <a:rPr lang="en-US" sz="400">
                          <a:latin typeface="Arial"/>
                          <a:ea typeface="Times New Roman"/>
                          <a:cs typeface="Times New Roman"/>
                        </a:rPr>
                        <a:t>Israel</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ISR</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Italy</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ITA</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Japan</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JPN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Kazakhstan</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KAZ</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Kenya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KEN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Latvia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LVA</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Lithuania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LTU</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Luxembourg</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LUX</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Malaysia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MYS</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Malta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MLT</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Mexico</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MEX</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Morocco</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MAR</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Netherlands</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NLD</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New Zealand</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NZL</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Nigeria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NIG</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Norway</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NOR</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Panama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PAN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Philippines</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PHL</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Poland</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POL</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Portugal</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PRT</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Republic of Korea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KOR</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Romania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ROM</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Russian Federation</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RUS</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Serbia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SRB</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Slovakia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SVK</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Slovenia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SVN</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South Africa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ZAF</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Spain</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ESP</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Sweden</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SWE</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Turkey</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TUR</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Uganda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UGA</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Ukraine</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UKR</a:t>
                      </a:r>
                      <a:endParaRPr lang="en-US" sz="400">
                        <a:latin typeface="Calibri"/>
                        <a:ea typeface="Calibri"/>
                        <a:cs typeface="Times New Roman"/>
                      </a:endParaRPr>
                    </a:p>
                  </a:txBody>
                  <a:tcPr marL="22398" marR="22398" marT="0" marB="0" anchor="ctr">
                    <a:lnL>
                      <a:noFill/>
                    </a:lnL>
                    <a:lnR>
                      <a:noFill/>
                    </a:lnR>
                    <a:lnT>
                      <a:noFill/>
                    </a:lnT>
                    <a:lnB>
                      <a:noFill/>
                    </a:lnB>
                  </a:tcPr>
                </a:tc>
              </a:tr>
              <a:tr h="118685">
                <a:tc>
                  <a:txBody>
                    <a:bodyPr/>
                    <a:lstStyle/>
                    <a:p>
                      <a:pPr>
                        <a:spcAft>
                          <a:spcPts val="0"/>
                        </a:spcAft>
                      </a:pPr>
                      <a:r>
                        <a:rPr lang="en-US" sz="400">
                          <a:latin typeface="Arial"/>
                          <a:ea typeface="Times New Roman"/>
                          <a:cs typeface="Times New Roman"/>
                        </a:rPr>
                        <a:t>United Kingdom of Great Britain and Northern Ireland</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GBR</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United Republic of Tanzania</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a:latin typeface="Arial"/>
                          <a:ea typeface="Times New Roman"/>
                          <a:cs typeface="Times New Roman"/>
                        </a:rPr>
                        <a:t>TZA</a:t>
                      </a:r>
                      <a:endParaRPr lang="en-US" sz="400">
                        <a:latin typeface="Calibri"/>
                        <a:ea typeface="Calibri"/>
                        <a:cs typeface="Times New Roman"/>
                      </a:endParaRPr>
                    </a:p>
                  </a:txBody>
                  <a:tcPr marL="22398" marR="22398" marT="0" marB="0" anchor="ctr">
                    <a:lnL>
                      <a:noFill/>
                    </a:lnL>
                    <a:lnR>
                      <a:noFill/>
                    </a:lnR>
                    <a:lnT>
                      <a:noFill/>
                    </a:lnT>
                    <a:lnB>
                      <a:noFill/>
                    </a:lnB>
                  </a:tcPr>
                </a:tc>
              </a:tr>
              <a:tr h="68146">
                <a:tc>
                  <a:txBody>
                    <a:bodyPr/>
                    <a:lstStyle/>
                    <a:p>
                      <a:pPr>
                        <a:spcAft>
                          <a:spcPts val="0"/>
                        </a:spcAft>
                      </a:pPr>
                      <a:r>
                        <a:rPr lang="en-US" sz="400">
                          <a:latin typeface="Arial"/>
                          <a:ea typeface="Times New Roman"/>
                          <a:cs typeface="Times New Roman"/>
                        </a:rPr>
                        <a:t>Uruguay</a:t>
                      </a:r>
                      <a:endParaRPr lang="en-US" sz="400">
                        <a:latin typeface="Calibri"/>
                        <a:ea typeface="Calibri"/>
                        <a:cs typeface="Times New Roman"/>
                      </a:endParaRPr>
                    </a:p>
                  </a:txBody>
                  <a:tcPr marL="22398" marR="22398" marT="0" marB="0" anchor="ctr">
                    <a:lnL>
                      <a:noFill/>
                    </a:lnL>
                    <a:lnR>
                      <a:noFill/>
                    </a:lnR>
                    <a:lnT>
                      <a:noFill/>
                    </a:lnT>
                    <a:lnB>
                      <a:noFill/>
                    </a:lnB>
                  </a:tcPr>
                </a:tc>
                <a:tc>
                  <a:txBody>
                    <a:bodyPr/>
                    <a:lstStyle/>
                    <a:p>
                      <a:pPr>
                        <a:spcAft>
                          <a:spcPts val="0"/>
                        </a:spcAft>
                      </a:pPr>
                      <a:r>
                        <a:rPr lang="en-US" sz="400" dirty="0">
                          <a:latin typeface="Arial"/>
                          <a:ea typeface="Times New Roman"/>
                          <a:cs typeface="Times New Roman"/>
                        </a:rPr>
                        <a:t>URY</a:t>
                      </a:r>
                      <a:endParaRPr lang="en-US" sz="400" dirty="0">
                        <a:latin typeface="Calibri"/>
                        <a:ea typeface="Calibri"/>
                        <a:cs typeface="Times New Roman"/>
                      </a:endParaRPr>
                    </a:p>
                  </a:txBody>
                  <a:tcPr marL="22398" marR="22398" marT="0" marB="0" anchor="ctr">
                    <a:lnL>
                      <a:noFill/>
                    </a:lnL>
                    <a:lnR>
                      <a:noFill/>
                    </a:lnR>
                    <a:lnT>
                      <a:noFill/>
                    </a:lnT>
                    <a:lnB>
                      <a:noFill/>
                    </a:lnB>
                  </a:tcPr>
                </a:tc>
              </a:tr>
            </a:tbl>
          </a:graphicData>
        </a:graphic>
      </p:graphicFrame>
    </p:spTree>
    <p:extLst>
      <p:ext uri="{BB962C8B-B14F-4D97-AF65-F5344CB8AC3E}">
        <p14:creationId xmlns:p14="http://schemas.microsoft.com/office/powerpoint/2010/main" xmlns="" val="2506298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
            </a:r>
            <a:br>
              <a:rPr lang="en-CA" sz="3200" dirty="0" smtClean="0"/>
            </a:br>
            <a:r>
              <a:rPr lang="mn-MN" sz="2800" dirty="0" smtClean="0"/>
              <a:t>Компаниудын бүтээгдэхүүн болон үйл ажиллагааны шинэчлэлийн хэрэгжилт, хөгжилтэй орнуудад</a:t>
            </a:r>
            <a:endParaRPr lang="en-GB" sz="28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088181728"/>
              </p:ext>
            </p:extLst>
          </p:nvPr>
        </p:nvGraphicFramePr>
        <p:xfrm>
          <a:off x="357158" y="1500174"/>
          <a:ext cx="8534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2066" y="1928802"/>
            <a:ext cx="3643338" cy="1015663"/>
          </a:xfrm>
          <a:prstGeom prst="rect">
            <a:avLst/>
          </a:prstGeom>
          <a:noFill/>
        </p:spPr>
        <p:txBody>
          <a:bodyPr wrap="square" rtlCol="0">
            <a:spAutoFit/>
          </a:bodyPr>
          <a:lstStyle/>
          <a:p>
            <a:r>
              <a:rPr lang="de-DE" sz="1000" dirty="0" smtClean="0"/>
              <a:t>Product innovators </a:t>
            </a:r>
            <a:r>
              <a:rPr lang="en-US" sz="1000" dirty="0" smtClean="0"/>
              <a:t>– </a:t>
            </a:r>
            <a:r>
              <a:rPr lang="mn-MN" sz="1000" dirty="0" smtClean="0"/>
              <a:t>Бүтээгдэхүүний</a:t>
            </a:r>
            <a:r>
              <a:rPr lang="en-US" sz="1000" dirty="0" smtClean="0"/>
              <a:t> </a:t>
            </a:r>
            <a:r>
              <a:rPr lang="mn-MN" sz="1000" dirty="0" smtClean="0"/>
              <a:t>инноваци хийгчид</a:t>
            </a:r>
            <a:endParaRPr lang="en-US" sz="1000" dirty="0" smtClean="0"/>
          </a:p>
          <a:p>
            <a:r>
              <a:rPr lang="de-DE" sz="1000" dirty="0" smtClean="0"/>
              <a:t>Process innovators </a:t>
            </a:r>
            <a:r>
              <a:rPr lang="en-US" sz="1000" dirty="0" smtClean="0"/>
              <a:t>– </a:t>
            </a:r>
            <a:r>
              <a:rPr lang="mn-MN" sz="1000" dirty="0" smtClean="0"/>
              <a:t>Үйл явцын инноваци хийгчид</a:t>
            </a:r>
            <a:endParaRPr lang="en-US" sz="1000" dirty="0" smtClean="0"/>
          </a:p>
          <a:p>
            <a:r>
              <a:rPr lang="de-DE" sz="1000" dirty="0" smtClean="0"/>
              <a:t>Innovative firms </a:t>
            </a:r>
            <a:r>
              <a:rPr lang="en-US" sz="1000" dirty="0" smtClean="0"/>
              <a:t>– </a:t>
            </a:r>
            <a:r>
              <a:rPr lang="mn-MN" sz="1000" dirty="0" smtClean="0"/>
              <a:t>Шинэчлэл хийгч компаниуд</a:t>
            </a:r>
            <a:endParaRPr lang="en-US" sz="1000" dirty="0" smtClean="0"/>
          </a:p>
          <a:p>
            <a:r>
              <a:rPr lang="de-DE" sz="1000" dirty="0" smtClean="0"/>
              <a:t>Innovation</a:t>
            </a:r>
            <a:r>
              <a:rPr lang="en-US" sz="1000" dirty="0" smtClean="0"/>
              <a:t>-active firms</a:t>
            </a:r>
            <a:r>
              <a:rPr lang="de-DE" sz="1000" dirty="0" smtClean="0"/>
              <a:t> </a:t>
            </a:r>
            <a:r>
              <a:rPr lang="en-US" sz="1000" dirty="0" smtClean="0"/>
              <a:t>– </a:t>
            </a:r>
            <a:r>
              <a:rPr lang="mn-MN" sz="1000" dirty="0" smtClean="0"/>
              <a:t>Шинэчлэлд идэвхитэй компаниуд</a:t>
            </a:r>
            <a:endParaRPr lang="en-US" sz="1000" dirty="0" smtClean="0"/>
          </a:p>
          <a:p>
            <a:endParaRPr lang="en-US" sz="1000" dirty="0" smtClean="0"/>
          </a:p>
          <a:p>
            <a:endParaRPr lang="en-US" sz="1000" dirty="0"/>
          </a:p>
        </p:txBody>
      </p:sp>
    </p:spTree>
    <p:extLst>
      <p:ext uri="{BB962C8B-B14F-4D97-AF65-F5344CB8AC3E}">
        <p14:creationId xmlns="" xmlns:p14="http://schemas.microsoft.com/office/powerpoint/2010/main" val="8378085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2800" dirty="0" smtClean="0"/>
              <a:t>Компаниудын бүтээгдэхүүн болон үйл ажиллагааны шинэчлэлийн хэрэгжилт, хөгжиж буй орнуудад</a:t>
            </a:r>
            <a:endParaRPr lang="en-GB" sz="28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889781269"/>
              </p:ext>
            </p:extLst>
          </p:nvPr>
        </p:nvGraphicFramePr>
        <p:xfrm>
          <a:off x="457200" y="1600200"/>
          <a:ext cx="84582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7763000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sz="3200" dirty="0" smtClean="0"/>
              <a:t>СХА гүйцэтгэгчид, гэрээ хийгчид хөгжилтэй орнуудад</a:t>
            </a:r>
            <a:endParaRPr lang="en-GB"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9723329"/>
              </p:ext>
            </p:extLst>
          </p:nvPr>
        </p:nvGraphicFramePr>
        <p:xfrm>
          <a:off x="457200" y="16002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85604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3200" dirty="0" smtClean="0"/>
              <a:t>Их сургуулиуд эсвэл бусад дээд боловсролын хүрээлэнгүүдтэй холбогдох уялдаа холбоо</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05958431"/>
              </p:ext>
            </p:extLst>
          </p:nvPr>
        </p:nvGraphicFramePr>
        <p:xfrm>
          <a:off x="457200" y="16002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652838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3200" dirty="0" smtClean="0"/>
              <a:t>СХА гүйцэтгэгчид, гэрээ хийгчид хөгжиж буй  орнуудад</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71185652"/>
              </p:ext>
            </p:extLst>
          </p:nvPr>
        </p:nvGraphicFramePr>
        <p:xfrm>
          <a:off x="457200" y="1600200"/>
          <a:ext cx="8534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1938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Шинжлэх ухаан, технологи ба инноваци</a:t>
            </a:r>
            <a:r>
              <a:rPr lang="en-GB" dirty="0" smtClean="0"/>
              <a:t>?(4)</a:t>
            </a:r>
            <a:endParaRPr lang="en-GB" dirty="0"/>
          </a:p>
        </p:txBody>
      </p:sp>
      <p:sp>
        <p:nvSpPr>
          <p:cNvPr id="3" name="Content Placeholder 2"/>
          <p:cNvSpPr>
            <a:spLocks noGrp="1"/>
          </p:cNvSpPr>
          <p:nvPr>
            <p:ph idx="1"/>
          </p:nvPr>
        </p:nvSpPr>
        <p:spPr/>
        <p:txBody>
          <a:bodyPr/>
          <a:lstStyle/>
          <a:p>
            <a:pPr marL="0" indent="0">
              <a:buNone/>
            </a:pPr>
            <a:r>
              <a:rPr lang="mn-MN" dirty="0" smtClean="0"/>
              <a:t>Хятад улсын харах өнцөг</a:t>
            </a:r>
            <a:r>
              <a:rPr lang="en-CA" dirty="0" smtClean="0"/>
              <a:t>:</a:t>
            </a:r>
            <a:endParaRPr lang="mn-MN" dirty="0" smtClean="0"/>
          </a:p>
          <a:p>
            <a:pPr marL="0" indent="0">
              <a:buNone/>
            </a:pPr>
            <a:r>
              <a:rPr lang="mn-MN" dirty="0" smtClean="0"/>
              <a:t>Инноваци нь социалист нийгмийн ногоон болон найрсаг хөгжилд чухал ач холбогдолтой. Хятадын коммунист намын 17-р хурлаар </a:t>
            </a:r>
            <a:r>
              <a:rPr lang="en-US" dirty="0" smtClean="0"/>
              <a:t>“</a:t>
            </a:r>
            <a:r>
              <a:rPr lang="mn-MN" dirty="0" smtClean="0"/>
              <a:t>Хятад улсын нийгмийн үнэ цэнэ болон хөгжил дэвшлийг чиглүүлэх гол хүчин зүйл нь ШУ-ы хөгжил, найрсаг нийгэм болон экологийн соёл иргэншлийг дэмжин дээшлүүлэх явдал юм</a:t>
            </a:r>
            <a:r>
              <a:rPr lang="en-US" dirty="0" smtClean="0"/>
              <a:t>” </a:t>
            </a:r>
            <a:r>
              <a:rPr lang="mn-MN" dirty="0" smtClean="0"/>
              <a:t>хэмээжээ.</a:t>
            </a:r>
          </a:p>
          <a:p>
            <a:pPr marL="0" indent="0">
              <a:buNone/>
            </a:pPr>
            <a:endParaRPr lang="en-CA" dirty="0" smtClean="0"/>
          </a:p>
        </p:txBody>
      </p:sp>
    </p:spTree>
    <p:extLst>
      <p:ext uri="{BB962C8B-B14F-4D97-AF65-F5344CB8AC3E}">
        <p14:creationId xmlns:p14="http://schemas.microsoft.com/office/powerpoint/2010/main" xmlns="" val="8099469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Дүгнэлт</a:t>
            </a:r>
            <a:endParaRPr lang="en-GB" dirty="0"/>
          </a:p>
        </p:txBody>
      </p:sp>
      <p:sp>
        <p:nvSpPr>
          <p:cNvPr id="3" name="Content Placeholder 2"/>
          <p:cNvSpPr>
            <a:spLocks noGrp="1"/>
          </p:cNvSpPr>
          <p:nvPr>
            <p:ph idx="1"/>
          </p:nvPr>
        </p:nvSpPr>
        <p:spPr/>
        <p:txBody>
          <a:bodyPr/>
          <a:lstStyle/>
          <a:p>
            <a:r>
              <a:rPr lang="mn-MN" dirty="0" smtClean="0"/>
              <a:t>Шинэчлэл нь эдийн засгийн өсөлтөд маш чухал</a:t>
            </a:r>
          </a:p>
          <a:p>
            <a:r>
              <a:rPr lang="mn-MN" dirty="0" smtClean="0"/>
              <a:t>ШУТ-ийн бодлогууд чухал ач холбогдолтой</a:t>
            </a:r>
            <a:endParaRPr lang="en-GB" dirty="0" smtClean="0"/>
          </a:p>
          <a:p>
            <a:r>
              <a:rPr lang="mn-MN" dirty="0" smtClean="0"/>
              <a:t>Нотолгоонд суурилсан</a:t>
            </a:r>
            <a:endParaRPr lang="en-GB" dirty="0" smtClean="0"/>
          </a:p>
          <a:p>
            <a:r>
              <a:rPr lang="mn-MN" dirty="0" smtClean="0"/>
              <a:t>Улс орнууд тогтвортой, зохицуулалттай ШУТИ-ийн статистикийн системийг чиглэл өгдөг яамдууд, судалгаа шинжилгээний зөвлөл болон Үндэсний Статистикийн хүрээлэнгийн оролцоотойгоор бий болгох нь зүйтэй </a:t>
            </a:r>
            <a:endParaRPr lang="en-GB" dirty="0" smtClean="0"/>
          </a:p>
          <a:p>
            <a:r>
              <a:rPr lang="mn-MN" dirty="0" smtClean="0"/>
              <a:t>ЮНЕСКО энэ чиглэлээр туслах боломжтой</a:t>
            </a:r>
            <a:endParaRPr lang="en-GB" dirty="0" smtClean="0"/>
          </a:p>
        </p:txBody>
      </p:sp>
    </p:spTree>
    <p:extLst>
      <p:ext uri="{BB962C8B-B14F-4D97-AF65-F5344CB8AC3E}">
        <p14:creationId xmlns:p14="http://schemas.microsoft.com/office/powerpoint/2010/main" xmlns="" val="18000486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7463"/>
            <a:ext cx="8686800" cy="1417637"/>
          </a:xfrm>
        </p:spPr>
        <p:txBody>
          <a:bodyPr anchor="ctr"/>
          <a:lstStyle/>
          <a:p>
            <a:r>
              <a:rPr lang="mn-MN" dirty="0" smtClean="0">
                <a:solidFill>
                  <a:srgbClr val="FF0000"/>
                </a:solidFill>
              </a:rPr>
              <a:t>Анхаарал тавьсанд баярлалаа</a:t>
            </a:r>
            <a:r>
              <a:rPr lang="en-US" dirty="0" smtClean="0">
                <a:solidFill>
                  <a:srgbClr val="FF0000"/>
                </a:solidFill>
              </a:rPr>
              <a:t>!   </a:t>
            </a:r>
            <a:endParaRPr lang="en-GB" dirty="0" smtClean="0">
              <a:solidFill>
                <a:srgbClr val="FF0000"/>
              </a:solidFill>
            </a:endParaRPr>
          </a:p>
        </p:txBody>
      </p:sp>
      <p:sp>
        <p:nvSpPr>
          <p:cNvPr id="28675" name="Rectangle 3"/>
          <p:cNvSpPr>
            <a:spLocks noGrp="1" noChangeArrowheads="1"/>
          </p:cNvSpPr>
          <p:nvPr>
            <p:ph type="body" idx="1"/>
          </p:nvPr>
        </p:nvSpPr>
        <p:spPr>
          <a:xfrm>
            <a:off x="214313" y="1524000"/>
            <a:ext cx="8929687" cy="5334000"/>
          </a:xfrm>
        </p:spPr>
        <p:txBody>
          <a:bodyPr/>
          <a:lstStyle/>
          <a:p>
            <a:pPr algn="ctr">
              <a:buFont typeface="Wingdings" pitchFamily="2" charset="2"/>
              <a:buNone/>
            </a:pPr>
            <a:endParaRPr lang="en-GB" sz="4000" dirty="0" smtClean="0">
              <a:solidFill>
                <a:schemeClr val="accent2"/>
              </a:solidFill>
            </a:endParaRPr>
          </a:p>
          <a:p>
            <a:pPr algn="ctr">
              <a:buFont typeface="Wingdings" pitchFamily="2" charset="2"/>
              <a:buNone/>
            </a:pPr>
            <a:endParaRPr lang="en-GB" sz="4000" dirty="0" smtClean="0">
              <a:solidFill>
                <a:schemeClr val="accent2"/>
              </a:solidFill>
            </a:endParaRPr>
          </a:p>
          <a:p>
            <a:pPr algn="ctr">
              <a:buFont typeface="Wingdings" pitchFamily="2" charset="2"/>
              <a:buNone/>
            </a:pPr>
            <a:r>
              <a:rPr lang="en-GB" sz="4400" dirty="0" smtClean="0">
                <a:solidFill>
                  <a:schemeClr val="accent2"/>
                </a:solidFill>
              </a:rPr>
              <a:t>http://www.uis.unesco.org</a:t>
            </a:r>
          </a:p>
          <a:p>
            <a:pPr algn="ctr">
              <a:buFont typeface="Wingdings" pitchFamily="2" charset="2"/>
              <a:buNone/>
            </a:pPr>
            <a:endParaRPr lang="en-GB" sz="2400" u="sng" dirty="0" smtClean="0">
              <a:solidFill>
                <a:schemeClr val="accent2"/>
              </a:solidFill>
            </a:endParaRPr>
          </a:p>
          <a:p>
            <a:pPr algn="ctr">
              <a:buFont typeface="Wingdings" pitchFamily="2" charset="2"/>
              <a:buNone/>
            </a:pPr>
            <a:r>
              <a:rPr lang="en-GB" u="sng" dirty="0" smtClean="0">
                <a:solidFill>
                  <a:schemeClr val="accent2"/>
                </a:solidFill>
              </a:rPr>
              <a:t>m.schaaper@unesco.org</a:t>
            </a:r>
          </a:p>
          <a:p>
            <a:pPr>
              <a:buFont typeface="Wingdings" pitchFamily="2" charset="2"/>
              <a:buNone/>
            </a:pPr>
            <a:endParaRPr lang="en-US" sz="2000" b="1" dirty="0" smtClean="0">
              <a:solidFill>
                <a:schemeClr val="accent2"/>
              </a:solidFill>
            </a:endParaRPr>
          </a:p>
          <a:p>
            <a:pPr>
              <a:buFont typeface="Wingdings" pitchFamily="2" charset="2"/>
              <a:buNone/>
            </a:pPr>
            <a:r>
              <a:rPr lang="en-US" sz="2000" b="1" dirty="0" smtClean="0">
                <a:solidFill>
                  <a:schemeClr val="accent2"/>
                </a:solidFill>
              </a:rPr>
              <a:t>		</a:t>
            </a:r>
            <a:endParaRPr lang="en-GB" sz="2000" b="1" dirty="0" smtClean="0">
              <a:solidFill>
                <a:schemeClr val="accent2"/>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Шинжлэх ухаан, технологи ба инноваци</a:t>
            </a:r>
            <a:r>
              <a:rPr lang="en-GB" dirty="0" smtClean="0"/>
              <a:t>?(5)</a:t>
            </a:r>
            <a:endParaRPr lang="en-GB" dirty="0"/>
          </a:p>
        </p:txBody>
      </p:sp>
      <p:sp>
        <p:nvSpPr>
          <p:cNvPr id="3" name="Content Placeholder 2"/>
          <p:cNvSpPr>
            <a:spLocks noGrp="1"/>
          </p:cNvSpPr>
          <p:nvPr>
            <p:ph idx="1"/>
          </p:nvPr>
        </p:nvSpPr>
        <p:spPr/>
        <p:txBody>
          <a:bodyPr/>
          <a:lstStyle/>
          <a:p>
            <a:pPr marL="0" indent="0">
              <a:buNone/>
            </a:pPr>
            <a:r>
              <a:rPr lang="mn-MN" dirty="0" smtClean="0"/>
              <a:t>Африкийн ШУ технологийн засгийн газрын зөвлөл Африкийн ШУ технологийн үйл ажиллагааны нэгдсэн төлөвлөгөөнд</a:t>
            </a:r>
            <a:r>
              <a:rPr lang="de-DE" dirty="0" smtClean="0"/>
              <a:t> </a:t>
            </a:r>
            <a:r>
              <a:rPr lang="en-US" dirty="0" smtClean="0"/>
              <a:t>“</a:t>
            </a:r>
            <a:r>
              <a:rPr lang="mn-MN" dirty="0" smtClean="0"/>
              <a:t>Африкийн ШУ технологийн үйл ажиллагааны нэгдсэн төлөвлөгөөний гол зорилго нь Африкийг ШУ технологи болон  түүнтэй холбогдох инновацийг ядуурлыг бууруулах болон тогтвортой хөгжлийг бий болгоход ашиглах чадвартай болгох явдал </a:t>
            </a:r>
            <a:r>
              <a:rPr lang="en-US" dirty="0" smtClean="0"/>
              <a:t>”</a:t>
            </a:r>
            <a:r>
              <a:rPr lang="mn-MN" dirty="0" smtClean="0"/>
              <a:t> гэжээ.</a:t>
            </a:r>
            <a:endParaRPr lang="en-CA" dirty="0" smtClean="0"/>
          </a:p>
        </p:txBody>
      </p:sp>
    </p:spTree>
    <p:extLst>
      <p:ext uri="{BB962C8B-B14F-4D97-AF65-F5344CB8AC3E}">
        <p14:creationId xmlns:p14="http://schemas.microsoft.com/office/powerpoint/2010/main" xmlns="" val="3105892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Шинжлэх ухаан, технологи ба инновацийн бодлого</a:t>
            </a:r>
            <a:endParaRPr lang="en-GB" dirty="0"/>
          </a:p>
        </p:txBody>
      </p:sp>
      <p:sp>
        <p:nvSpPr>
          <p:cNvPr id="3" name="Content Placeholder 2"/>
          <p:cNvSpPr>
            <a:spLocks noGrp="1"/>
          </p:cNvSpPr>
          <p:nvPr>
            <p:ph idx="1"/>
          </p:nvPr>
        </p:nvSpPr>
        <p:spPr/>
        <p:txBody>
          <a:bodyPr/>
          <a:lstStyle/>
          <a:p>
            <a:r>
              <a:rPr lang="mn-MN" dirty="0" smtClean="0"/>
              <a:t>ШУТИ нь өнөө үед</a:t>
            </a:r>
            <a:r>
              <a:rPr lang="en-US" dirty="0" smtClean="0"/>
              <a:t> </a:t>
            </a:r>
            <a:r>
              <a:rPr lang="mn-MN" dirty="0" smtClean="0"/>
              <a:t>эдийн засгийн өсөлт болон нийгмийн хөгжил цэцэглэлийн гол түлхүүр гэдэг нь хүлээн зөвшөөрөгдсөн .... тиймээс ядуурлыг бууруулах гол хүчин зүйл юм. </a:t>
            </a:r>
          </a:p>
          <a:p>
            <a:r>
              <a:rPr lang="mn-MN" dirty="0" smtClean="0"/>
              <a:t>Иймд улс орнууд ШУТИ-ийн давуу талыг ашиглах зорилт тавих хэрэгтэй ба </a:t>
            </a:r>
          </a:p>
          <a:p>
            <a:r>
              <a:rPr lang="mn-MN" dirty="0" smtClean="0"/>
              <a:t>Зах зээлийн гажуудалд анхаарлаа хандуулах шаардлагатай</a:t>
            </a:r>
          </a:p>
          <a:p>
            <a:endParaRPr lang="en-GB" dirty="0"/>
          </a:p>
        </p:txBody>
      </p:sp>
    </p:spTree>
    <p:extLst>
      <p:ext uri="{BB962C8B-B14F-4D97-AF65-F5344CB8AC3E}">
        <p14:creationId xmlns:p14="http://schemas.microsoft.com/office/powerpoint/2010/main" xmlns="" val="262411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evel">
  <a:themeElements>
    <a:clrScheme name="1_Level 9">
      <a:dk1>
        <a:srgbClr val="000000"/>
      </a:dk1>
      <a:lt1>
        <a:srgbClr val="FFFFFF"/>
      </a:lt1>
      <a:dk2>
        <a:srgbClr val="666699"/>
      </a:dk2>
      <a:lt2>
        <a:srgbClr val="3399FF"/>
      </a:lt2>
      <a:accent1>
        <a:srgbClr val="FF9900"/>
      </a:accent1>
      <a:accent2>
        <a:srgbClr val="0033CC"/>
      </a:accent2>
      <a:accent3>
        <a:srgbClr val="FFFFFF"/>
      </a:accent3>
      <a:accent4>
        <a:srgbClr val="000000"/>
      </a:accent4>
      <a:accent5>
        <a:srgbClr val="FFCAAA"/>
      </a:accent5>
      <a:accent6>
        <a:srgbClr val="002DB9"/>
      </a:accent6>
      <a:hlink>
        <a:srgbClr val="00CCFF"/>
      </a:hlink>
      <a:folHlink>
        <a:srgbClr val="999966"/>
      </a:folHlink>
    </a:clrScheme>
    <a:fontScheme name="1_Level">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1_Level 9">
        <a:dk1>
          <a:srgbClr val="000000"/>
        </a:dk1>
        <a:lt1>
          <a:srgbClr val="FFFFFF"/>
        </a:lt1>
        <a:dk2>
          <a:srgbClr val="666699"/>
        </a:dk2>
        <a:lt2>
          <a:srgbClr val="3399FF"/>
        </a:lt2>
        <a:accent1>
          <a:srgbClr val="FF9900"/>
        </a:accent1>
        <a:accent2>
          <a:srgbClr val="0033CC"/>
        </a:accent2>
        <a:accent3>
          <a:srgbClr val="FFFFFF"/>
        </a:accent3>
        <a:accent4>
          <a:srgbClr val="000000"/>
        </a:accent4>
        <a:accent5>
          <a:srgbClr val="FFCAAA"/>
        </a:accent5>
        <a:accent6>
          <a:srgbClr val="002DB9"/>
        </a:accent6>
        <a:hlink>
          <a:srgbClr val="00CCFF"/>
        </a:hlink>
        <a:folHlink>
          <a:srgbClr val="999966"/>
        </a:folHlink>
      </a:clrScheme>
      <a:clrMap bg1="lt1" tx1="dk1" bg2="lt2" tx2="dk2" accent1="accent1" accent2="accent2" accent3="accent3" accent4="accent4" accent5="accent5" accent6="accent6" hlink="hlink" folHlink="folHlink"/>
    </a:extraClrScheme>
    <a:extraClrScheme>
      <a:clrScheme name="1_Level 10">
        <a:dk1>
          <a:srgbClr val="000000"/>
        </a:dk1>
        <a:lt1>
          <a:srgbClr val="FFFFFF"/>
        </a:lt1>
        <a:dk2>
          <a:srgbClr val="0000FF"/>
        </a:dk2>
        <a:lt2>
          <a:srgbClr val="3399FF"/>
        </a:lt2>
        <a:accent1>
          <a:srgbClr val="3399FF"/>
        </a:accent1>
        <a:accent2>
          <a:srgbClr val="0033CC"/>
        </a:accent2>
        <a:accent3>
          <a:srgbClr val="FFFFFF"/>
        </a:accent3>
        <a:accent4>
          <a:srgbClr val="000000"/>
        </a:accent4>
        <a:accent5>
          <a:srgbClr val="ADCAFF"/>
        </a:accent5>
        <a:accent6>
          <a:srgbClr val="002DB9"/>
        </a:accent6>
        <a:hlink>
          <a:srgbClr val="00CCFF"/>
        </a:hlink>
        <a:folHlink>
          <a:srgbClr val="999966"/>
        </a:folHlink>
      </a:clrScheme>
      <a:clrMap bg1="lt1" tx1="dk1" bg2="lt2" tx2="dk2" accent1="accent1" accent2="accent2" accent3="accent3" accent4="accent4" accent5="accent5" accent6="accent6" hlink="hlink" folHlink="folHlink"/>
    </a:extraClrScheme>
    <a:extraClrScheme>
      <a:clrScheme name="1_Level 11">
        <a:dk1>
          <a:srgbClr val="000000"/>
        </a:dk1>
        <a:lt1>
          <a:srgbClr val="FFFFFF"/>
        </a:lt1>
        <a:dk2>
          <a:srgbClr val="0000FF"/>
        </a:dk2>
        <a:lt2>
          <a:srgbClr val="3399FF"/>
        </a:lt2>
        <a:accent1>
          <a:srgbClr val="6666FF"/>
        </a:accent1>
        <a:accent2>
          <a:srgbClr val="0033CC"/>
        </a:accent2>
        <a:accent3>
          <a:srgbClr val="FFFFFF"/>
        </a:accent3>
        <a:accent4>
          <a:srgbClr val="000000"/>
        </a:accent4>
        <a:accent5>
          <a:srgbClr val="B8B8FF"/>
        </a:accent5>
        <a:accent6>
          <a:srgbClr val="002DB9"/>
        </a:accent6>
        <a:hlink>
          <a:srgbClr val="00CCFF"/>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Level">
  <a:themeElements>
    <a:clrScheme name="2_Level 9">
      <a:dk1>
        <a:srgbClr val="000000"/>
      </a:dk1>
      <a:lt1>
        <a:srgbClr val="FFFFFF"/>
      </a:lt1>
      <a:dk2>
        <a:srgbClr val="666699"/>
      </a:dk2>
      <a:lt2>
        <a:srgbClr val="3399FF"/>
      </a:lt2>
      <a:accent1>
        <a:srgbClr val="FF9900"/>
      </a:accent1>
      <a:accent2>
        <a:srgbClr val="0033CC"/>
      </a:accent2>
      <a:accent3>
        <a:srgbClr val="FFFFFF"/>
      </a:accent3>
      <a:accent4>
        <a:srgbClr val="000000"/>
      </a:accent4>
      <a:accent5>
        <a:srgbClr val="FFCAAA"/>
      </a:accent5>
      <a:accent6>
        <a:srgbClr val="002DB9"/>
      </a:accent6>
      <a:hlink>
        <a:srgbClr val="00CCFF"/>
      </a:hlink>
      <a:folHlink>
        <a:srgbClr val="999966"/>
      </a:folHlink>
    </a:clrScheme>
    <a:fontScheme name="2_Level">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lnDef>
  </a:objectDefaults>
  <a:extraClrSchemeLst>
    <a:extraClrScheme>
      <a:clrScheme name="2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2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2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2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2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2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2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2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2_Level 9">
        <a:dk1>
          <a:srgbClr val="000000"/>
        </a:dk1>
        <a:lt1>
          <a:srgbClr val="FFFFFF"/>
        </a:lt1>
        <a:dk2>
          <a:srgbClr val="666699"/>
        </a:dk2>
        <a:lt2>
          <a:srgbClr val="3399FF"/>
        </a:lt2>
        <a:accent1>
          <a:srgbClr val="FF9900"/>
        </a:accent1>
        <a:accent2>
          <a:srgbClr val="0033CC"/>
        </a:accent2>
        <a:accent3>
          <a:srgbClr val="FFFFFF"/>
        </a:accent3>
        <a:accent4>
          <a:srgbClr val="000000"/>
        </a:accent4>
        <a:accent5>
          <a:srgbClr val="FFCAAA"/>
        </a:accent5>
        <a:accent6>
          <a:srgbClr val="002DB9"/>
        </a:accent6>
        <a:hlink>
          <a:srgbClr val="00CCFF"/>
        </a:hlink>
        <a:folHlink>
          <a:srgbClr val="999966"/>
        </a:folHlink>
      </a:clrScheme>
      <a:clrMap bg1="lt1" tx1="dk1" bg2="lt2" tx2="dk2" accent1="accent1" accent2="accent2" accent3="accent3" accent4="accent4" accent5="accent5" accent6="accent6" hlink="hlink" folHlink="folHlink"/>
    </a:extraClrScheme>
    <a:extraClrScheme>
      <a:clrScheme name="2_Level 10">
        <a:dk1>
          <a:srgbClr val="000000"/>
        </a:dk1>
        <a:lt1>
          <a:srgbClr val="FFFFFF"/>
        </a:lt1>
        <a:dk2>
          <a:srgbClr val="0000FF"/>
        </a:dk2>
        <a:lt2>
          <a:srgbClr val="3399FF"/>
        </a:lt2>
        <a:accent1>
          <a:srgbClr val="3399FF"/>
        </a:accent1>
        <a:accent2>
          <a:srgbClr val="0033CC"/>
        </a:accent2>
        <a:accent3>
          <a:srgbClr val="FFFFFF"/>
        </a:accent3>
        <a:accent4>
          <a:srgbClr val="000000"/>
        </a:accent4>
        <a:accent5>
          <a:srgbClr val="ADCAFF"/>
        </a:accent5>
        <a:accent6>
          <a:srgbClr val="002DB9"/>
        </a:accent6>
        <a:hlink>
          <a:srgbClr val="00CCFF"/>
        </a:hlink>
        <a:folHlink>
          <a:srgbClr val="999966"/>
        </a:folHlink>
      </a:clrScheme>
      <a:clrMap bg1="lt1" tx1="dk1" bg2="lt2" tx2="dk2" accent1="accent1" accent2="accent2" accent3="accent3" accent4="accent4" accent5="accent5" accent6="accent6" hlink="hlink" folHlink="folHlink"/>
    </a:extraClrScheme>
    <a:extraClrScheme>
      <a:clrScheme name="2_Level 11">
        <a:dk1>
          <a:srgbClr val="000000"/>
        </a:dk1>
        <a:lt1>
          <a:srgbClr val="FFFFFF"/>
        </a:lt1>
        <a:dk2>
          <a:srgbClr val="0000FF"/>
        </a:dk2>
        <a:lt2>
          <a:srgbClr val="3399FF"/>
        </a:lt2>
        <a:accent1>
          <a:srgbClr val="6666FF"/>
        </a:accent1>
        <a:accent2>
          <a:srgbClr val="0033CC"/>
        </a:accent2>
        <a:accent3>
          <a:srgbClr val="FFFFFF"/>
        </a:accent3>
        <a:accent4>
          <a:srgbClr val="000000"/>
        </a:accent4>
        <a:accent5>
          <a:srgbClr val="B8B8FF"/>
        </a:accent5>
        <a:accent6>
          <a:srgbClr val="002DB9"/>
        </a:accent6>
        <a:hlink>
          <a:srgbClr val="00CCFF"/>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Level">
  <a:themeElements>
    <a:clrScheme name="3_Level 9">
      <a:dk1>
        <a:srgbClr val="000000"/>
      </a:dk1>
      <a:lt1>
        <a:srgbClr val="FFFFFF"/>
      </a:lt1>
      <a:dk2>
        <a:srgbClr val="666699"/>
      </a:dk2>
      <a:lt2>
        <a:srgbClr val="3399FF"/>
      </a:lt2>
      <a:accent1>
        <a:srgbClr val="FF9900"/>
      </a:accent1>
      <a:accent2>
        <a:srgbClr val="0033CC"/>
      </a:accent2>
      <a:accent3>
        <a:srgbClr val="FFFFFF"/>
      </a:accent3>
      <a:accent4>
        <a:srgbClr val="000000"/>
      </a:accent4>
      <a:accent5>
        <a:srgbClr val="FFCAAA"/>
      </a:accent5>
      <a:accent6>
        <a:srgbClr val="002DB9"/>
      </a:accent6>
      <a:hlink>
        <a:srgbClr val="00CCFF"/>
      </a:hlink>
      <a:folHlink>
        <a:srgbClr val="999966"/>
      </a:folHlink>
    </a:clrScheme>
    <a:fontScheme name="3_Level">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defPPr>
      </a:lstStyle>
    </a:lnDef>
  </a:objectDefaults>
  <a:extraClrSchemeLst>
    <a:extraClrScheme>
      <a:clrScheme name="3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3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3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3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3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3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3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3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3_Level 9">
        <a:dk1>
          <a:srgbClr val="000000"/>
        </a:dk1>
        <a:lt1>
          <a:srgbClr val="FFFFFF"/>
        </a:lt1>
        <a:dk2>
          <a:srgbClr val="666699"/>
        </a:dk2>
        <a:lt2>
          <a:srgbClr val="3399FF"/>
        </a:lt2>
        <a:accent1>
          <a:srgbClr val="FF9900"/>
        </a:accent1>
        <a:accent2>
          <a:srgbClr val="0033CC"/>
        </a:accent2>
        <a:accent3>
          <a:srgbClr val="FFFFFF"/>
        </a:accent3>
        <a:accent4>
          <a:srgbClr val="000000"/>
        </a:accent4>
        <a:accent5>
          <a:srgbClr val="FFCAAA"/>
        </a:accent5>
        <a:accent6>
          <a:srgbClr val="002DB9"/>
        </a:accent6>
        <a:hlink>
          <a:srgbClr val="00CCFF"/>
        </a:hlink>
        <a:folHlink>
          <a:srgbClr val="999966"/>
        </a:folHlink>
      </a:clrScheme>
      <a:clrMap bg1="lt1" tx1="dk1" bg2="lt2" tx2="dk2" accent1="accent1" accent2="accent2" accent3="accent3" accent4="accent4" accent5="accent5" accent6="accent6" hlink="hlink" folHlink="folHlink"/>
    </a:extraClrScheme>
    <a:extraClrScheme>
      <a:clrScheme name="3_Level 10">
        <a:dk1>
          <a:srgbClr val="000000"/>
        </a:dk1>
        <a:lt1>
          <a:srgbClr val="FFFFFF"/>
        </a:lt1>
        <a:dk2>
          <a:srgbClr val="0000FF"/>
        </a:dk2>
        <a:lt2>
          <a:srgbClr val="3399FF"/>
        </a:lt2>
        <a:accent1>
          <a:srgbClr val="3399FF"/>
        </a:accent1>
        <a:accent2>
          <a:srgbClr val="0033CC"/>
        </a:accent2>
        <a:accent3>
          <a:srgbClr val="FFFFFF"/>
        </a:accent3>
        <a:accent4>
          <a:srgbClr val="000000"/>
        </a:accent4>
        <a:accent5>
          <a:srgbClr val="ADCAFF"/>
        </a:accent5>
        <a:accent6>
          <a:srgbClr val="002DB9"/>
        </a:accent6>
        <a:hlink>
          <a:srgbClr val="00CCFF"/>
        </a:hlink>
        <a:folHlink>
          <a:srgbClr val="999966"/>
        </a:folHlink>
      </a:clrScheme>
      <a:clrMap bg1="lt1" tx1="dk1" bg2="lt2" tx2="dk2" accent1="accent1" accent2="accent2" accent3="accent3" accent4="accent4" accent5="accent5" accent6="accent6" hlink="hlink" folHlink="folHlink"/>
    </a:extraClrScheme>
    <a:extraClrScheme>
      <a:clrScheme name="3_Level 11">
        <a:dk1>
          <a:srgbClr val="000000"/>
        </a:dk1>
        <a:lt1>
          <a:srgbClr val="FFFFFF"/>
        </a:lt1>
        <a:dk2>
          <a:srgbClr val="0000FF"/>
        </a:dk2>
        <a:lt2>
          <a:srgbClr val="3399FF"/>
        </a:lt2>
        <a:accent1>
          <a:srgbClr val="6666FF"/>
        </a:accent1>
        <a:accent2>
          <a:srgbClr val="0033CC"/>
        </a:accent2>
        <a:accent3>
          <a:srgbClr val="FFFFFF"/>
        </a:accent3>
        <a:accent4>
          <a:srgbClr val="000000"/>
        </a:accent4>
        <a:accent5>
          <a:srgbClr val="B8B8FF"/>
        </a:accent5>
        <a:accent6>
          <a:srgbClr val="002DB9"/>
        </a:accent6>
        <a:hlink>
          <a:srgbClr val="00CCFF"/>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
    <a:dk1>
      <a:srgbClr val="605F5D"/>
    </a:dk1>
    <a:lt1>
      <a:sysClr val="window" lastClr="FFFFFF"/>
    </a:lt1>
    <a:dk2>
      <a:srgbClr val="000000"/>
    </a:dk2>
    <a:lt2>
      <a:srgbClr val="F2F2F2"/>
    </a:lt2>
    <a:accent1>
      <a:srgbClr val="7F59AB"/>
    </a:accent1>
    <a:accent2>
      <a:srgbClr val="E86500"/>
    </a:accent2>
    <a:accent3>
      <a:srgbClr val="D92B2B"/>
    </a:accent3>
    <a:accent4>
      <a:srgbClr val="0FA393"/>
    </a:accent4>
    <a:accent5>
      <a:srgbClr val="9BA12D"/>
    </a:accent5>
    <a:accent6>
      <a:srgbClr val="2F7BAD"/>
    </a:accent6>
    <a:hlink>
      <a:srgbClr val="0054AF"/>
    </a:hlink>
    <a:folHlink>
      <a:srgbClr val="7C0A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
    <a:dk1>
      <a:srgbClr val="605F5D"/>
    </a:dk1>
    <a:lt1>
      <a:sysClr val="window" lastClr="FFFFFF"/>
    </a:lt1>
    <a:dk2>
      <a:srgbClr val="000000"/>
    </a:dk2>
    <a:lt2>
      <a:srgbClr val="F2F2F2"/>
    </a:lt2>
    <a:accent1>
      <a:srgbClr val="7F59AB"/>
    </a:accent1>
    <a:accent2>
      <a:srgbClr val="E86500"/>
    </a:accent2>
    <a:accent3>
      <a:srgbClr val="D92B2B"/>
    </a:accent3>
    <a:accent4>
      <a:srgbClr val="0FA393"/>
    </a:accent4>
    <a:accent5>
      <a:srgbClr val="9BA12D"/>
    </a:accent5>
    <a:accent6>
      <a:srgbClr val="2F7BAD"/>
    </a:accent6>
    <a:hlink>
      <a:srgbClr val="0054AF"/>
    </a:hlink>
    <a:folHlink>
      <a:srgbClr val="7C0A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605F5D"/>
    </a:dk1>
    <a:lt1>
      <a:sysClr val="window" lastClr="FFFFFF"/>
    </a:lt1>
    <a:dk2>
      <a:srgbClr val="000000"/>
    </a:dk2>
    <a:lt2>
      <a:srgbClr val="F2F2F2"/>
    </a:lt2>
    <a:accent1>
      <a:srgbClr val="7F59AB"/>
    </a:accent1>
    <a:accent2>
      <a:srgbClr val="E86500"/>
    </a:accent2>
    <a:accent3>
      <a:srgbClr val="D92B2B"/>
    </a:accent3>
    <a:accent4>
      <a:srgbClr val="0FA393"/>
    </a:accent4>
    <a:accent5>
      <a:srgbClr val="9BA12D"/>
    </a:accent5>
    <a:accent6>
      <a:srgbClr val="2F7BAD"/>
    </a:accent6>
    <a:hlink>
      <a:srgbClr val="0054AF"/>
    </a:hlink>
    <a:folHlink>
      <a:srgbClr val="7C0A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605F5D"/>
    </a:dk1>
    <a:lt1>
      <a:sysClr val="window" lastClr="FFFFFF"/>
    </a:lt1>
    <a:dk2>
      <a:srgbClr val="000000"/>
    </a:dk2>
    <a:lt2>
      <a:srgbClr val="F2F2F2"/>
    </a:lt2>
    <a:accent1>
      <a:srgbClr val="7F59AB"/>
    </a:accent1>
    <a:accent2>
      <a:srgbClr val="E86500"/>
    </a:accent2>
    <a:accent3>
      <a:srgbClr val="D92B2B"/>
    </a:accent3>
    <a:accent4>
      <a:srgbClr val="0FA393"/>
    </a:accent4>
    <a:accent5>
      <a:srgbClr val="9BA12D"/>
    </a:accent5>
    <a:accent6>
      <a:srgbClr val="2F7BAD"/>
    </a:accent6>
    <a:hlink>
      <a:srgbClr val="0054AF"/>
    </a:hlink>
    <a:folHlink>
      <a:srgbClr val="7C0A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605F5D"/>
    </a:dk1>
    <a:lt1>
      <a:sysClr val="window" lastClr="FFFFFF"/>
    </a:lt1>
    <a:dk2>
      <a:srgbClr val="000000"/>
    </a:dk2>
    <a:lt2>
      <a:srgbClr val="F2F2F2"/>
    </a:lt2>
    <a:accent1>
      <a:srgbClr val="7F59AB"/>
    </a:accent1>
    <a:accent2>
      <a:srgbClr val="E86500"/>
    </a:accent2>
    <a:accent3>
      <a:srgbClr val="D92B2B"/>
    </a:accent3>
    <a:accent4>
      <a:srgbClr val="0FA393"/>
    </a:accent4>
    <a:accent5>
      <a:srgbClr val="9BA12D"/>
    </a:accent5>
    <a:accent6>
      <a:srgbClr val="2F7BAD"/>
    </a:accent6>
    <a:hlink>
      <a:srgbClr val="0054AF"/>
    </a:hlink>
    <a:folHlink>
      <a:srgbClr val="7C0A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rgbClr val="605F5D"/>
    </a:dk1>
    <a:lt1>
      <a:sysClr val="window" lastClr="FFFFFF"/>
    </a:lt1>
    <a:dk2>
      <a:srgbClr val="000000"/>
    </a:dk2>
    <a:lt2>
      <a:srgbClr val="F2F2F2"/>
    </a:lt2>
    <a:accent1>
      <a:srgbClr val="7F59AB"/>
    </a:accent1>
    <a:accent2>
      <a:srgbClr val="E86500"/>
    </a:accent2>
    <a:accent3>
      <a:srgbClr val="D92B2B"/>
    </a:accent3>
    <a:accent4>
      <a:srgbClr val="0FA393"/>
    </a:accent4>
    <a:accent5>
      <a:srgbClr val="9BA12D"/>
    </a:accent5>
    <a:accent6>
      <a:srgbClr val="2F7BAD"/>
    </a:accent6>
    <a:hlink>
      <a:srgbClr val="0054AF"/>
    </a:hlink>
    <a:folHlink>
      <a:srgbClr val="7C0A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rgbClr val="605F5D"/>
    </a:dk1>
    <a:lt1>
      <a:sysClr val="window" lastClr="FFFFFF"/>
    </a:lt1>
    <a:dk2>
      <a:srgbClr val="000000"/>
    </a:dk2>
    <a:lt2>
      <a:srgbClr val="F2F2F2"/>
    </a:lt2>
    <a:accent1>
      <a:srgbClr val="7F59AB"/>
    </a:accent1>
    <a:accent2>
      <a:srgbClr val="E86500"/>
    </a:accent2>
    <a:accent3>
      <a:srgbClr val="D92B2B"/>
    </a:accent3>
    <a:accent4>
      <a:srgbClr val="0FA393"/>
    </a:accent4>
    <a:accent5>
      <a:srgbClr val="9BA12D"/>
    </a:accent5>
    <a:accent6>
      <a:srgbClr val="2F7BAD"/>
    </a:accent6>
    <a:hlink>
      <a:srgbClr val="0054AF"/>
    </a:hlink>
    <a:folHlink>
      <a:srgbClr val="7C0A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
    <a:dk1>
      <a:srgbClr val="605F5D"/>
    </a:dk1>
    <a:lt1>
      <a:sysClr val="window" lastClr="FFFFFF"/>
    </a:lt1>
    <a:dk2>
      <a:srgbClr val="000000"/>
    </a:dk2>
    <a:lt2>
      <a:srgbClr val="F2F2F2"/>
    </a:lt2>
    <a:accent1>
      <a:srgbClr val="7F59AB"/>
    </a:accent1>
    <a:accent2>
      <a:srgbClr val="E86500"/>
    </a:accent2>
    <a:accent3>
      <a:srgbClr val="D92B2B"/>
    </a:accent3>
    <a:accent4>
      <a:srgbClr val="0FA393"/>
    </a:accent4>
    <a:accent5>
      <a:srgbClr val="9BA12D"/>
    </a:accent5>
    <a:accent6>
      <a:srgbClr val="2F7BAD"/>
    </a:accent6>
    <a:hlink>
      <a:srgbClr val="0054AF"/>
    </a:hlink>
    <a:folHlink>
      <a:srgbClr val="7C0A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
    <a:dk1>
      <a:srgbClr val="605F5D"/>
    </a:dk1>
    <a:lt1>
      <a:sysClr val="window" lastClr="FFFFFF"/>
    </a:lt1>
    <a:dk2>
      <a:srgbClr val="000000"/>
    </a:dk2>
    <a:lt2>
      <a:srgbClr val="F2F2F2"/>
    </a:lt2>
    <a:accent1>
      <a:srgbClr val="7F59AB"/>
    </a:accent1>
    <a:accent2>
      <a:srgbClr val="E86500"/>
    </a:accent2>
    <a:accent3>
      <a:srgbClr val="D92B2B"/>
    </a:accent3>
    <a:accent4>
      <a:srgbClr val="0FA393"/>
    </a:accent4>
    <a:accent5>
      <a:srgbClr val="9BA12D"/>
    </a:accent5>
    <a:accent6>
      <a:srgbClr val="2F7BAD"/>
    </a:accent6>
    <a:hlink>
      <a:srgbClr val="0054AF"/>
    </a:hlink>
    <a:folHlink>
      <a:srgbClr val="7C0A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3628</TotalTime>
  <Words>2784</Words>
  <Application>Microsoft Office PowerPoint</Application>
  <PresentationFormat>On-screen Show (4:3)</PresentationFormat>
  <Paragraphs>510</Paragraphs>
  <Slides>71</Slides>
  <Notes>11</Notes>
  <HiddenSlides>0</HiddenSlides>
  <MMClips>0</MMClips>
  <ScaleCrop>false</ScaleCrop>
  <HeadingPairs>
    <vt:vector size="4" baseType="variant">
      <vt:variant>
        <vt:lpstr>Theme</vt:lpstr>
      </vt:variant>
      <vt:variant>
        <vt:i4>3</vt:i4>
      </vt:variant>
      <vt:variant>
        <vt:lpstr>Slide Titles</vt:lpstr>
      </vt:variant>
      <vt:variant>
        <vt:i4>71</vt:i4>
      </vt:variant>
    </vt:vector>
  </HeadingPairs>
  <TitlesOfParts>
    <vt:vector size="74" baseType="lpstr">
      <vt:lpstr>1_Level</vt:lpstr>
      <vt:lpstr>2_Level</vt:lpstr>
      <vt:lpstr>3_Level</vt:lpstr>
      <vt:lpstr>Шинжлэх ухааны бодлого, түүний шалгуур үзүүлэлтүүдтэй холбогдох уялдаа холбоо  Мэдээ мэдээллийн сангийн тухай ерөнхий тойм </vt:lpstr>
      <vt:lpstr>Агуулга</vt:lpstr>
      <vt:lpstr>ШУТИ болон ШУТИ-ийн бодлогын ач холбогдол</vt:lpstr>
      <vt:lpstr>Шинжлэх ухаан, технологи ба инноваци? (1)</vt:lpstr>
      <vt:lpstr>Шинжлэх ухаан, технологи ба инноваци? (2)</vt:lpstr>
      <vt:lpstr>Шинжлэх ухаан, технологи ба инноваци?(3)</vt:lpstr>
      <vt:lpstr>Шинжлэх ухаан, технологи ба инноваци?(4)</vt:lpstr>
      <vt:lpstr>Шинжлэх ухаан, технологи ба инноваци?(5)</vt:lpstr>
      <vt:lpstr>Шинжлэх ухаан, технологи ба инновацийн бодлого</vt:lpstr>
      <vt:lpstr>Зах зээлийн гажуудал</vt:lpstr>
      <vt:lpstr>Үндэсний шинжлэх ухаан, технологи, инновацийн бодлого</vt:lpstr>
      <vt:lpstr>Ямар бодлого? </vt:lpstr>
      <vt:lpstr>Япон улсын үндэсний инновацийн систем</vt:lpstr>
      <vt:lpstr>МЭДЭЭ МЭДЭЭЛЛИЙН ХЭРЭГЦЭЭ</vt:lpstr>
      <vt:lpstr>Мэдээ баримтанд тулгуурласан бодлого</vt:lpstr>
      <vt:lpstr>Мэдээ мэдээллийн хэрэгцээ</vt:lpstr>
      <vt:lpstr>Шалгуур үзүүлэлтүүд ямар нэг түүхийг харуулдаг</vt:lpstr>
      <vt:lpstr>Сингапур улс</vt:lpstr>
      <vt:lpstr>Кения улсын 2030 он хүртэлх алсын хараа</vt:lpstr>
      <vt:lpstr>Танзан улс</vt:lpstr>
      <vt:lpstr>Боцвана</vt:lpstr>
      <vt:lpstr>  Африкийн нэгдэл – Найровийн засгийн газрын ШУТИ-ийн тунхаглал</vt:lpstr>
      <vt:lpstr>БНХАУ</vt:lpstr>
      <vt:lpstr>Кватарын үндэсний судалгаа шинжилгээний стратеги</vt:lpstr>
      <vt:lpstr>Цөөн хэдэн зорилтууд</vt:lpstr>
      <vt:lpstr>Европын холбооны зорилт</vt:lpstr>
      <vt:lpstr>БНХАУ-ын зорилт</vt:lpstr>
      <vt:lpstr>ШУТИ-ийн шалгуур үзүүлэлтүүдийн загвар</vt:lpstr>
      <vt:lpstr>Юуг хэмжих вэ?</vt:lpstr>
      <vt:lpstr>Инновацийн холбооны тооцооны үзүүлэлт 2011</vt:lpstr>
      <vt:lpstr>Инновацийн холбооны тооцооны үзүүлэлт 2011 (Eвропын холбоо)</vt:lpstr>
      <vt:lpstr>ЮНЕСКО-гийн статистикийн хүрээлэнгйин шалгуур үзүүлэлтүүд</vt:lpstr>
      <vt:lpstr>Бусад жишээнүүд</vt:lpstr>
      <vt:lpstr>ЮНЕСКО-гийн статистикийн хүрээлэнгйин тоо баримтууд</vt:lpstr>
      <vt:lpstr>Нийт хэдэн судлаач байна вэ? Дэлхий нийтийн судлаачдын тоо (in million)</vt:lpstr>
      <vt:lpstr>Нийт хэдэн судлаач байна вэ? Дэлхий нийтийн судлаачдын тоо</vt:lpstr>
      <vt:lpstr>Судлаачид аль бүсэд ихбайна вэ?  Судлаачдын байршил , 2002, 2007 and 2009 (%)</vt:lpstr>
      <vt:lpstr>Аль улсад судлаачид их байна вэ? Судлаачдын тоо, 2011 oн</vt:lpstr>
      <vt:lpstr>Судлаачдын тоо Монгол улсад</vt:lpstr>
      <vt:lpstr> Судлаачдын тоо сая хүн тутамд</vt:lpstr>
      <vt:lpstr> Сая хүнд ноогдох судлаачдын тоо (Бүтэн цагаар ажилласан хүний тоонд шилжүүлсэн утга - БЦАХТШУ)</vt:lpstr>
      <vt:lpstr>Сая хүн тутамд ноогдох судлаачдын тоо Монгол Улсад</vt:lpstr>
      <vt:lpstr>Эмэгтэй судлаачдын эзлэх хувь</vt:lpstr>
      <vt:lpstr>Эмэгтэй судлаачдын эзлэх хувь Монгол Улсад</vt:lpstr>
      <vt:lpstr>Эрэгтэй, эмэгтэй судлаачдын тоо</vt:lpstr>
      <vt:lpstr>Шинжлэх ухааны салбарууд Монгол улсад</vt:lpstr>
      <vt:lpstr>Судлаачид боловсролын түвшингээр Монгол улсад</vt:lpstr>
      <vt:lpstr>СХА-д зарцуулсан дотоодын нийт зардал (GERD) дэлхий даяар</vt:lpstr>
      <vt:lpstr>Slide 49</vt:lpstr>
      <vt:lpstr>СХА-д хийсэн хөрөнгө оруулалт  Дэлхий даяар СХА-д зарцуулсан дотоодын нийт зардал (GERD) , 2002, 2007 болон 2009 онуудад (%)</vt:lpstr>
      <vt:lpstr>Дэлхийд СХА-д хийсэн хөрөнгө оруулалтаараа тэргүүлэх 10 улс GERD(Нэг хүнд ногдох СХА-д зарцуулсан дотоодын нийт зардал ), 2011</vt:lpstr>
      <vt:lpstr>СХА-д зарцуулсан дотоодын нийт зардал (Монгол улсад)</vt:lpstr>
      <vt:lpstr>СХА-д зарцуулсан дотоодын нийт зардал (GERD) (ДНБ-д эзлэх хувиар)</vt:lpstr>
      <vt:lpstr>СХА-д зарцуулсан дотоодын нийт зардал (GERD)(ДНБ-д эзлэх хувиар), бүс нутгаар 1990 – 2009</vt:lpstr>
      <vt:lpstr>СХА-д зарцуулсан дотоодын нийт зардал (GERD)(ДНБ-д эзлэх хувиар), Монгол улсад</vt:lpstr>
      <vt:lpstr>Америкийн СХА-д зарцуулсан дотоодын нийт зардал (GERD)-ын задаргаа (%) секторын үйл ажиллагаагаар  2011 он буюу хамгийн сүүлийн үеийн мэдээллээр</vt:lpstr>
      <vt:lpstr>Европын СХА-д зарцуулсан дотоодын нийт зардал (GERD)-ын задаргаа (%) салбарын үйл ажиллагаагаар  2011 он буюу түүнээс өмнөх хамгийн сүүлийн үеийн мэдээллээр</vt:lpstr>
      <vt:lpstr>Ази, номхон далайн орнуудын СХА-д зарцуулсан дотоодын нийт зардал (GERD) –ын задаргаа (%) сектороор, 2011 он буюу  түүнээс өмнөх хамгийн сүүлийн үеийн мэдээллээр</vt:lpstr>
      <vt:lpstr>Монгол Улсын СХА-д зарцуулсан дотоодын нийт зардал (GERD)-ын задаргаа секторын үйл ажиллагаагаар  </vt:lpstr>
      <vt:lpstr>Монгол Улсын СХА-д зарцуулсан дотоодын нийт зардал (GERD), үйл ажиллагааны төрлөөр</vt:lpstr>
      <vt:lpstr>ЮНЕСКО-гийн статистикийн хүрээлэнгийн инновацийн тоо баримтууд</vt:lpstr>
      <vt:lpstr> Хөгжилтэй орнуудын шинэчлэлийн төрлүүд </vt:lpstr>
      <vt:lpstr>Хөгжиж буй орнуудын шинэчлэлийн төрлүүд</vt:lpstr>
      <vt:lpstr>Хөгжиж буй орнуудын шинэчлэлийн төрлүүд</vt:lpstr>
      <vt:lpstr> Компаниудын бүтээгдэхүүн болон үйл ажиллагааны шинэчлэлийн хэрэгжилт, хөгжилтэй орнуудад</vt:lpstr>
      <vt:lpstr>Компаниудын бүтээгдэхүүн болон үйл ажиллагааны шинэчлэлийн хэрэгжилт, хөгжиж буй орнуудад</vt:lpstr>
      <vt:lpstr>     СХА гүйцэтгэгчид, гэрээ хийгчид хөгжилтэй орнуудад</vt:lpstr>
      <vt:lpstr>Их сургуулиуд эсвэл бусад дээд боловсролын хүрээлэнгүүдтэй холбогдох уялдаа холбоо</vt:lpstr>
      <vt:lpstr>СХА гүйцэтгэгчид, гэрээ хийгчид хөгжиж буй  орнуудад</vt:lpstr>
      <vt:lpstr>Дүгнэлт</vt:lpstr>
      <vt:lpstr>Анхаарал тавьсанд баярлалаа!   </vt:lpstr>
    </vt:vector>
  </TitlesOfParts>
  <Company>UNESCO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statistique au service du développement mondial</dc:title>
  <dc:creator>Administrator</dc:creator>
  <cp:lastModifiedBy>user</cp:lastModifiedBy>
  <cp:revision>1361</cp:revision>
  <cp:lastPrinted>2012-03-30T21:14:28Z</cp:lastPrinted>
  <dcterms:created xsi:type="dcterms:W3CDTF">2011-04-19T16:11:29Z</dcterms:created>
  <dcterms:modified xsi:type="dcterms:W3CDTF">2015-09-08T03:08:43Z</dcterms:modified>
</cp:coreProperties>
</file>